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7"/>
  </p:notesMasterIdLst>
  <p:sldIdLst>
    <p:sldId id="256" r:id="rId4"/>
    <p:sldId id="257" r:id="rId5"/>
    <p:sldId id="258" r:id="rId6"/>
    <p:sldId id="259" r:id="rId7"/>
    <p:sldId id="354" r:id="rId8"/>
    <p:sldId id="341" r:id="rId9"/>
    <p:sldId id="355" r:id="rId10"/>
    <p:sldId id="262" r:id="rId11"/>
    <p:sldId id="357" r:id="rId12"/>
    <p:sldId id="263" r:id="rId13"/>
    <p:sldId id="264" r:id="rId14"/>
    <p:sldId id="265" r:id="rId15"/>
    <p:sldId id="353" r:id="rId16"/>
    <p:sldId id="266" r:id="rId17"/>
    <p:sldId id="267" r:id="rId18"/>
    <p:sldId id="268" r:id="rId19"/>
    <p:sldId id="381" r:id="rId20"/>
    <p:sldId id="385" r:id="rId21"/>
    <p:sldId id="377" r:id="rId22"/>
    <p:sldId id="378" r:id="rId23"/>
    <p:sldId id="271" r:id="rId24"/>
    <p:sldId id="344" r:id="rId25"/>
    <p:sldId id="361" r:id="rId26"/>
    <p:sldId id="270" r:id="rId27"/>
    <p:sldId id="272" r:id="rId28"/>
    <p:sldId id="283" r:id="rId29"/>
    <p:sldId id="274" r:id="rId30"/>
    <p:sldId id="275" r:id="rId31"/>
    <p:sldId id="276" r:id="rId32"/>
    <p:sldId id="375" r:id="rId33"/>
    <p:sldId id="387" r:id="rId34"/>
    <p:sldId id="388" r:id="rId35"/>
    <p:sldId id="278" r:id="rId36"/>
    <p:sldId id="371" r:id="rId37"/>
    <p:sldId id="279" r:id="rId38"/>
    <p:sldId id="351" r:id="rId39"/>
    <p:sldId id="340" r:id="rId40"/>
    <p:sldId id="285" r:id="rId41"/>
    <p:sldId id="306" r:id="rId42"/>
    <p:sldId id="288" r:id="rId43"/>
    <p:sldId id="289" r:id="rId44"/>
    <p:sldId id="302" r:id="rId45"/>
    <p:sldId id="292" r:id="rId46"/>
    <p:sldId id="350" r:id="rId47"/>
    <p:sldId id="294" r:id="rId48"/>
    <p:sldId id="295" r:id="rId49"/>
    <p:sldId id="349" r:id="rId50"/>
    <p:sldId id="347" r:id="rId51"/>
    <p:sldId id="348" r:id="rId52"/>
    <p:sldId id="298" r:id="rId53"/>
    <p:sldId id="345" r:id="rId54"/>
    <p:sldId id="346" r:id="rId55"/>
    <p:sldId id="299" r:id="rId5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er, Kelley Michelle" initials="FKM" lastIdx="27" clrIdx="0">
    <p:extLst>
      <p:ext uri="{19B8F6BF-5375-455C-9EA6-DF929625EA0E}">
        <p15:presenceInfo xmlns:p15="http://schemas.microsoft.com/office/powerpoint/2012/main" userId="S-1-5-21-1085031214-1292428093-527237240-219034" providerId="AD"/>
      </p:ext>
    </p:extLst>
  </p:cmAuthor>
  <p:cmAuthor id="2" name="mipetkov" initials="m" lastIdx="13" clrIdx="1">
    <p:extLst>
      <p:ext uri="{19B8F6BF-5375-455C-9EA6-DF929625EA0E}">
        <p15:presenceInfo xmlns:p15="http://schemas.microsoft.com/office/powerpoint/2012/main" userId="S-1-5-21-1085031214-1292428093-527237240-1966162" providerId="AD"/>
      </p:ext>
    </p:extLst>
  </p:cmAuthor>
  <p:cmAuthor id="3" name="Faber, Kelley Michelle" initials="FKM [2]" lastIdx="17" clrIdx="2">
    <p:extLst>
      <p:ext uri="{19B8F6BF-5375-455C-9EA6-DF929625EA0E}">
        <p15:presenceInfo xmlns:p15="http://schemas.microsoft.com/office/powerpoint/2012/main" userId="S::kelfaber@iu.edu::644517be-458c-4382-a4ab-9359e1ef189e" providerId="AD"/>
      </p:ext>
    </p:extLst>
  </p:cmAuthor>
  <p:cmAuthor id="4" name="Snoddy, Casey" initials="SC" lastIdx="12" clrIdx="3">
    <p:extLst>
      <p:ext uri="{19B8F6BF-5375-455C-9EA6-DF929625EA0E}">
        <p15:presenceInfo xmlns:p15="http://schemas.microsoft.com/office/powerpoint/2012/main" userId="S::casnoddy@iu.edu::064651c1-d7b0-4dce-a4d6-67bc1b7a65cb" providerId="AD"/>
      </p:ext>
    </p:extLst>
  </p:cmAuthor>
  <p:cmAuthor id="5" name="Lacy, Kaci" initials="KL" lastIdx="5" clrIdx="4">
    <p:extLst>
      <p:ext uri="{19B8F6BF-5375-455C-9EA6-DF929625EA0E}">
        <p15:presenceInfo xmlns:p15="http://schemas.microsoft.com/office/powerpoint/2012/main" userId="Lacy, Kac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0843D"/>
    <a:srgbClr val="FFFFFF"/>
    <a:srgbClr val="D9D9D9"/>
    <a:srgbClr val="F79B9B"/>
    <a:srgbClr val="A1459E"/>
    <a:srgbClr val="D657EF"/>
    <a:srgbClr val="DDDDDD"/>
    <a:srgbClr val="DEDEDE"/>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5132" autoAdjust="0"/>
  </p:normalViewPr>
  <p:slideViewPr>
    <p:cSldViewPr snapToGrid="0">
      <p:cViewPr varScale="1">
        <p:scale>
          <a:sx n="109" d="100"/>
          <a:sy n="109" d="100"/>
        </p:scale>
        <p:origin x="480" y="9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80955D03-91C0-42DD-A889-57FCF067BE17}" type="datetimeFigureOut">
              <a:rPr lang="en-US" smtClean="0"/>
              <a:t>9/3/2025</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0D149991-4ABF-4C68-A11F-9581F9A4F785}" type="slidenum">
              <a:rPr lang="en-US" smtClean="0"/>
              <a:t>‹#›</a:t>
            </a:fld>
            <a:endParaRPr lang="en-US"/>
          </a:p>
        </p:txBody>
      </p:sp>
    </p:spTree>
    <p:extLst>
      <p:ext uri="{BB962C8B-B14F-4D97-AF65-F5344CB8AC3E}">
        <p14:creationId xmlns:p14="http://schemas.microsoft.com/office/powerpoint/2010/main" val="375541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all for being here! Today we are going to go over sample collection, processing, and shipping for the API NOMIS protocol. </a:t>
            </a:r>
          </a:p>
        </p:txBody>
      </p:sp>
      <p:sp>
        <p:nvSpPr>
          <p:cNvPr id="4" name="Slide Number Placeholder 3"/>
          <p:cNvSpPr>
            <a:spLocks noGrp="1"/>
          </p:cNvSpPr>
          <p:nvPr>
            <p:ph type="sldNum" sz="quarter" idx="5"/>
          </p:nvPr>
        </p:nvSpPr>
        <p:spPr/>
        <p:txBody>
          <a:bodyPr/>
          <a:lstStyle/>
          <a:p>
            <a:fld id="{0D149991-4ABF-4C68-A11F-9581F9A4F785}" type="slidenum">
              <a:rPr lang="en-US" smtClean="0"/>
              <a:t>1</a:t>
            </a:fld>
            <a:endParaRPr lang="en-US"/>
          </a:p>
        </p:txBody>
      </p:sp>
    </p:spTree>
    <p:extLst>
      <p:ext uri="{BB962C8B-B14F-4D97-AF65-F5344CB8AC3E}">
        <p14:creationId xmlns:p14="http://schemas.microsoft.com/office/powerpoint/2010/main" val="410257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in the kit request module, you will indicate the quantity needed of each kit. For every kit ordered, we will automatically register it as cycle 1, but you will use it for whichever cycle </a:t>
            </a:r>
            <a:r>
              <a:rPr lang="en-US"/>
              <a:t>you need. </a:t>
            </a:r>
            <a:r>
              <a:rPr lang="en-US" dirty="0"/>
              <a:t>Once you indicate that you would like a certain type of kit, the components of the chosen kit will appear at the bottom of the screen. I’d like to note that you can order more than one type of kit in a single request. </a:t>
            </a:r>
          </a:p>
        </p:txBody>
      </p:sp>
      <p:sp>
        <p:nvSpPr>
          <p:cNvPr id="4" name="Slide Number Placeholder 3"/>
          <p:cNvSpPr>
            <a:spLocks noGrp="1"/>
          </p:cNvSpPr>
          <p:nvPr>
            <p:ph type="sldNum" sz="quarter" idx="5"/>
          </p:nvPr>
        </p:nvSpPr>
        <p:spPr/>
        <p:txBody>
          <a:bodyPr/>
          <a:lstStyle/>
          <a:p>
            <a:fld id="{0D149991-4ABF-4C68-A11F-9581F9A4F785}" type="slidenum">
              <a:rPr lang="en-US" smtClean="0"/>
              <a:t>10</a:t>
            </a:fld>
            <a:endParaRPr lang="en-US"/>
          </a:p>
        </p:txBody>
      </p:sp>
    </p:spTree>
    <p:extLst>
      <p:ext uri="{BB962C8B-B14F-4D97-AF65-F5344CB8AC3E}">
        <p14:creationId xmlns:p14="http://schemas.microsoft.com/office/powerpoint/2010/main" val="325645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individual supplies are needed, select yes, select the supplies needed, and specify quantities below. When you have reviewed your order, click submit at the bottom of the form to turn in your request. You will receive an automated email saying that your request was received. If we have any questions about your order, we will reach out to you directly. </a:t>
            </a:r>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11</a:t>
            </a:fld>
            <a:endParaRPr lang="en-US"/>
          </a:p>
        </p:txBody>
      </p:sp>
    </p:spTree>
    <p:extLst>
      <p:ext uri="{BB962C8B-B14F-4D97-AF65-F5344CB8AC3E}">
        <p14:creationId xmlns:p14="http://schemas.microsoft.com/office/powerpoint/2010/main" val="413289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site is responsible for ordering kits and maintaining supplies on site for their scheduled participants. The link to order kits is listed again for you here. Please allow around </a:t>
            </a:r>
            <a:r>
              <a:rPr lang="en-US" sz="1200" b="1" dirty="0"/>
              <a:t>3 weeks </a:t>
            </a:r>
            <a:r>
              <a:rPr lang="en-US" sz="1200" dirty="0"/>
              <a:t>for your order to be processed and shipped. </a:t>
            </a:r>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12</a:t>
            </a:fld>
            <a:endParaRPr lang="en-US"/>
          </a:p>
        </p:txBody>
      </p:sp>
    </p:spTree>
    <p:extLst>
      <p:ext uri="{BB962C8B-B14F-4D97-AF65-F5344CB8AC3E}">
        <p14:creationId xmlns:p14="http://schemas.microsoft.com/office/powerpoint/2010/main" val="247690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move on to </a:t>
            </a:r>
            <a:r>
              <a:rPr lang="en-US" b="1" dirty="0"/>
              <a:t>Specimen Labels. </a:t>
            </a:r>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13</a:t>
            </a:fld>
            <a:endParaRPr lang="en-US"/>
          </a:p>
        </p:txBody>
      </p:sp>
    </p:spTree>
    <p:extLst>
      <p:ext uri="{BB962C8B-B14F-4D97-AF65-F5344CB8AC3E}">
        <p14:creationId xmlns:p14="http://schemas.microsoft.com/office/powerpoint/2010/main" val="294426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types of labels to go over: Kit number labels, API ID labels, and collection and aliquot tube labels, which differ by specimen type. All labels that you will need are provided in the kits. </a:t>
            </a:r>
          </a:p>
        </p:txBody>
      </p:sp>
      <p:sp>
        <p:nvSpPr>
          <p:cNvPr id="4" name="Slide Number Placeholder 3"/>
          <p:cNvSpPr>
            <a:spLocks noGrp="1"/>
          </p:cNvSpPr>
          <p:nvPr>
            <p:ph type="sldNum" sz="quarter" idx="5"/>
          </p:nvPr>
        </p:nvSpPr>
        <p:spPr/>
        <p:txBody>
          <a:bodyPr/>
          <a:lstStyle/>
          <a:p>
            <a:fld id="{0D149991-4ABF-4C68-A11F-9581F9A4F785}" type="slidenum">
              <a:rPr lang="en-US" smtClean="0"/>
              <a:t>14</a:t>
            </a:fld>
            <a:endParaRPr lang="en-US"/>
          </a:p>
        </p:txBody>
      </p:sp>
    </p:spTree>
    <p:extLst>
      <p:ext uri="{BB962C8B-B14F-4D97-AF65-F5344CB8AC3E}">
        <p14:creationId xmlns:p14="http://schemas.microsoft.com/office/powerpoint/2010/main" val="257629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 talk about the kit number labels. These are used </a:t>
            </a:r>
            <a:r>
              <a:rPr lang="en-US" sz="1200" dirty="0"/>
              <a:t>to track patient samples and provide quality assurance. Kit number labels will be place on the Sample and Shipment Notification Form and on the outside of </a:t>
            </a:r>
            <a:r>
              <a:rPr lang="en-US" sz="1200" dirty="0" err="1"/>
              <a:t>cryobox</a:t>
            </a:r>
            <a:r>
              <a:rPr lang="en-US" sz="1200" dirty="0"/>
              <a:t>(es) that houses aliquot tubes during storage and shipment. Please note that CSF samples will have a different kit number than blood samples.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0D149991-4ABF-4C68-A11F-9581F9A4F785}" type="slidenum">
              <a:rPr lang="en-US" smtClean="0"/>
              <a:t>15</a:t>
            </a:fld>
            <a:endParaRPr lang="en-US"/>
          </a:p>
        </p:txBody>
      </p:sp>
    </p:spTree>
    <p:extLst>
      <p:ext uri="{BB962C8B-B14F-4D97-AF65-F5344CB8AC3E}">
        <p14:creationId xmlns:p14="http://schemas.microsoft.com/office/powerpoint/2010/main" val="186274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API ID labels. Subjects will be identified by their API ID. This is what these labels look like- with a blank space to write your site number and another space to write the subject’s API ID. Sites will be responsible for handwriting the IDs on the provided labels. Please fill in the labels prior to adhering them to the tubes, and do so using a fine point marker. These labels will be place on all collection tubes: serum red top, your EDTA lavender top, and your </a:t>
            </a:r>
            <a:r>
              <a:rPr lang="en-US" dirty="0" err="1"/>
              <a:t>PAXGene</a:t>
            </a:r>
            <a:r>
              <a:rPr lang="en-US" dirty="0"/>
              <a:t> tubes. </a:t>
            </a:r>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16</a:t>
            </a:fld>
            <a:endParaRPr lang="en-US"/>
          </a:p>
        </p:txBody>
      </p:sp>
    </p:spTree>
    <p:extLst>
      <p:ext uri="{BB962C8B-B14F-4D97-AF65-F5344CB8AC3E}">
        <p14:creationId xmlns:p14="http://schemas.microsoft.com/office/powerpoint/2010/main" val="335682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over the labels that will go on your blood collection tubes. These are your EDTA tubes. They will all have two labels: the collection tube label, and the API NOMIS ID label. These are shown here..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image showing </a:t>
            </a:r>
            <a:r>
              <a:rPr lang="en-US" i="1" dirty="0"/>
              <a:t>how</a:t>
            </a:r>
            <a:r>
              <a:rPr lang="en-US" dirty="0"/>
              <a:t> to adhere the labels to your collection tubes. The Collection tube label should be placed at the top, horizontally, with the left-hand barcode closest to the cap. The API NOMIS ID label should go on the bottom of the tube, also horizontally. Note that the API NOMIS ID label is filled out prior to being placed on the tubes.</a:t>
            </a:r>
          </a:p>
        </p:txBody>
      </p:sp>
      <p:sp>
        <p:nvSpPr>
          <p:cNvPr id="4" name="Slide Number Placeholder 3"/>
          <p:cNvSpPr>
            <a:spLocks noGrp="1"/>
          </p:cNvSpPr>
          <p:nvPr>
            <p:ph type="sldNum" sz="quarter" idx="5"/>
          </p:nvPr>
        </p:nvSpPr>
        <p:spPr/>
        <p:txBody>
          <a:bodyPr/>
          <a:lstStyle/>
          <a:p>
            <a:fld id="{0D149991-4ABF-4C68-A11F-9581F9A4F785}" type="slidenum">
              <a:rPr lang="en-US" smtClean="0"/>
              <a:t>21</a:t>
            </a:fld>
            <a:endParaRPr lang="en-US"/>
          </a:p>
        </p:txBody>
      </p:sp>
    </p:spTree>
    <p:extLst>
      <p:ext uri="{BB962C8B-B14F-4D97-AF65-F5344CB8AC3E}">
        <p14:creationId xmlns:p14="http://schemas.microsoft.com/office/powerpoint/2010/main" val="1366054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specimen type indicated on the labels should be WBLD for whole blood on all of your collection tube labels. </a:t>
            </a:r>
          </a:p>
        </p:txBody>
      </p:sp>
      <p:sp>
        <p:nvSpPr>
          <p:cNvPr id="4" name="Slide Number Placeholder 3"/>
          <p:cNvSpPr>
            <a:spLocks noGrp="1"/>
          </p:cNvSpPr>
          <p:nvPr>
            <p:ph type="sldNum" sz="quarter" idx="5"/>
          </p:nvPr>
        </p:nvSpPr>
        <p:spPr/>
        <p:txBody>
          <a:bodyPr/>
          <a:lstStyle/>
          <a:p>
            <a:fld id="{0D149991-4ABF-4C68-A11F-9581F9A4F785}" type="slidenum">
              <a:rPr lang="en-US" smtClean="0"/>
              <a:t>22</a:t>
            </a:fld>
            <a:endParaRPr lang="en-US"/>
          </a:p>
        </p:txBody>
      </p:sp>
    </p:spTree>
    <p:extLst>
      <p:ext uri="{BB962C8B-B14F-4D97-AF65-F5344CB8AC3E}">
        <p14:creationId xmlns:p14="http://schemas.microsoft.com/office/powerpoint/2010/main" val="4131334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over labeling your aliquot tubes. These are the 2ml cryovials with either a red, green, lavender, clear, blue, orange, or yellow cap. These aliquot tubes will only have one label: the aliquot tube label. An example of an aliquot tube label is shown here. This is a 1500uL plasma aliquot tube label that would be placed on a </a:t>
            </a:r>
            <a:r>
              <a:rPr lang="en-US" dirty="0" err="1"/>
              <a:t>lavendar</a:t>
            </a:r>
            <a:r>
              <a:rPr lang="en-US" dirty="0"/>
              <a:t>-cap cryovial</a:t>
            </a:r>
          </a:p>
        </p:txBody>
      </p:sp>
      <p:sp>
        <p:nvSpPr>
          <p:cNvPr id="4" name="Slide Number Placeholder 3"/>
          <p:cNvSpPr>
            <a:spLocks noGrp="1"/>
          </p:cNvSpPr>
          <p:nvPr>
            <p:ph type="sldNum" sz="quarter" idx="5"/>
          </p:nvPr>
        </p:nvSpPr>
        <p:spPr/>
        <p:txBody>
          <a:bodyPr/>
          <a:lstStyle/>
          <a:p>
            <a:fld id="{0D149991-4ABF-4C68-A11F-9581F9A4F785}" type="slidenum">
              <a:rPr lang="en-US" smtClean="0"/>
              <a:t>23</a:t>
            </a:fld>
            <a:endParaRPr lang="en-US"/>
          </a:p>
        </p:txBody>
      </p:sp>
    </p:spTree>
    <p:extLst>
      <p:ext uri="{BB962C8B-B14F-4D97-AF65-F5344CB8AC3E}">
        <p14:creationId xmlns:p14="http://schemas.microsoft.com/office/powerpoint/2010/main" val="255093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have any questions, please contact NCRAD. The general NCRAD phone and email are listed first. My personal work contact information is listed second. Our website is also a great place to look if you have any questions. I’d also like to note that our website underwent a major change recently, so it may look different than what you are used it. We will preview it together today. </a:t>
            </a:r>
          </a:p>
        </p:txBody>
      </p:sp>
      <p:sp>
        <p:nvSpPr>
          <p:cNvPr id="4" name="Slide Number Placeholder 3"/>
          <p:cNvSpPr>
            <a:spLocks noGrp="1"/>
          </p:cNvSpPr>
          <p:nvPr>
            <p:ph type="sldNum" sz="quarter" idx="5"/>
          </p:nvPr>
        </p:nvSpPr>
        <p:spPr/>
        <p:txBody>
          <a:bodyPr/>
          <a:lstStyle/>
          <a:p>
            <a:fld id="{0D149991-4ABF-4C68-A11F-9581F9A4F785}" type="slidenum">
              <a:rPr lang="en-US" smtClean="0"/>
              <a:t>2</a:t>
            </a:fld>
            <a:endParaRPr lang="en-US"/>
          </a:p>
        </p:txBody>
      </p:sp>
    </p:spTree>
    <p:extLst>
      <p:ext uri="{BB962C8B-B14F-4D97-AF65-F5344CB8AC3E}">
        <p14:creationId xmlns:p14="http://schemas.microsoft.com/office/powerpoint/2010/main" val="1857143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aliquot tubes, the label should be placed horizontally, so that the left-hand barcode is near the cap. </a:t>
            </a:r>
          </a:p>
        </p:txBody>
      </p:sp>
      <p:sp>
        <p:nvSpPr>
          <p:cNvPr id="4" name="Slide Number Placeholder 3"/>
          <p:cNvSpPr>
            <a:spLocks noGrp="1"/>
          </p:cNvSpPr>
          <p:nvPr>
            <p:ph type="sldNum" sz="quarter" idx="5"/>
          </p:nvPr>
        </p:nvSpPr>
        <p:spPr/>
        <p:txBody>
          <a:bodyPr/>
          <a:lstStyle/>
          <a:p>
            <a:fld id="{0D149991-4ABF-4C68-A11F-9581F9A4F785}" type="slidenum">
              <a:rPr lang="en-US" smtClean="0"/>
              <a:t>24</a:t>
            </a:fld>
            <a:endParaRPr lang="en-US"/>
          </a:p>
        </p:txBody>
      </p:sp>
    </p:spTree>
    <p:extLst>
      <p:ext uri="{BB962C8B-B14F-4D97-AF65-F5344CB8AC3E}">
        <p14:creationId xmlns:p14="http://schemas.microsoft.com/office/powerpoint/2010/main" val="2477525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when labeling your biological samples – please </a:t>
            </a:r>
            <a:r>
              <a:rPr lang="en-GB" dirty="0">
                <a:ea typeface="Verdana" pitchFamily="34" charset="0"/>
                <a:cs typeface="Verdana" pitchFamily="34" charset="0"/>
              </a:rPr>
              <a:t>Label all collection and aliquot tubes </a:t>
            </a:r>
            <a:r>
              <a:rPr lang="en-GB" i="1" u="sng" dirty="0">
                <a:ea typeface="Verdana" pitchFamily="34" charset="0"/>
                <a:cs typeface="Verdana" pitchFamily="34" charset="0"/>
              </a:rPr>
              <a:t>before</a:t>
            </a:r>
            <a:r>
              <a:rPr lang="en-GB" dirty="0">
                <a:ea typeface="Verdana" pitchFamily="34" charset="0"/>
                <a:cs typeface="Verdana" pitchFamily="34" charset="0"/>
              </a:rPr>
              <a:t> collecting, processing or freezing samples.</a:t>
            </a:r>
            <a:r>
              <a:rPr lang="en-US" dirty="0">
                <a:ea typeface="Verdana" pitchFamily="34" charset="0"/>
                <a:cs typeface="Verdana" pitchFamily="34" charset="0"/>
              </a:rPr>
              <a:t> Label only </a:t>
            </a:r>
            <a:r>
              <a:rPr lang="en-US" i="1" u="sng" dirty="0">
                <a:ea typeface="Verdana" pitchFamily="34" charset="0"/>
                <a:cs typeface="Verdana" pitchFamily="34" charset="0"/>
              </a:rPr>
              <a:t>1</a:t>
            </a:r>
            <a:r>
              <a:rPr lang="en-US" dirty="0">
                <a:ea typeface="Verdana" pitchFamily="34" charset="0"/>
                <a:cs typeface="Verdana" pitchFamily="34" charset="0"/>
              </a:rPr>
              <a:t> subject’s tubes at a time to avoid mix-ups. Wrap the label around the tubes </a:t>
            </a:r>
            <a:r>
              <a:rPr lang="en-US" i="1" u="sng" dirty="0">
                <a:ea typeface="Verdana" pitchFamily="34" charset="0"/>
                <a:cs typeface="Verdana" pitchFamily="34" charset="0"/>
              </a:rPr>
              <a:t>horizontally</a:t>
            </a:r>
            <a:r>
              <a:rPr lang="en-US" dirty="0">
                <a:ea typeface="Verdana" pitchFamily="34" charset="0"/>
                <a:cs typeface="Verdana" pitchFamily="34" charset="0"/>
              </a:rPr>
              <a:t>. Finally, make sure the label is completely adhered by rolling between your fingers.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Verdana" pitchFamily="34" charset="0"/>
              <a:cs typeface="Verdana" pitchFamily="34" charset="0"/>
            </a:endParaRPr>
          </a:p>
        </p:txBody>
      </p:sp>
      <p:sp>
        <p:nvSpPr>
          <p:cNvPr id="4" name="Slide Number Placeholder 3"/>
          <p:cNvSpPr>
            <a:spLocks noGrp="1"/>
          </p:cNvSpPr>
          <p:nvPr>
            <p:ph type="sldNum" sz="quarter" idx="5"/>
          </p:nvPr>
        </p:nvSpPr>
        <p:spPr/>
        <p:txBody>
          <a:bodyPr/>
          <a:lstStyle/>
          <a:p>
            <a:fld id="{0D149991-4ABF-4C68-A11F-9581F9A4F785}" type="slidenum">
              <a:rPr lang="en-US" smtClean="0"/>
              <a:t>25</a:t>
            </a:fld>
            <a:endParaRPr lang="en-US"/>
          </a:p>
        </p:txBody>
      </p:sp>
    </p:spTree>
    <p:extLst>
      <p:ext uri="{BB962C8B-B14F-4D97-AF65-F5344CB8AC3E}">
        <p14:creationId xmlns:p14="http://schemas.microsoft.com/office/powerpoint/2010/main" val="120840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 are going to move on to Handling and Processing Study Specimens.</a:t>
            </a:r>
          </a:p>
        </p:txBody>
      </p:sp>
      <p:sp>
        <p:nvSpPr>
          <p:cNvPr id="4" name="Slide Number Placeholder 3"/>
          <p:cNvSpPr>
            <a:spLocks noGrp="1"/>
          </p:cNvSpPr>
          <p:nvPr>
            <p:ph type="sldNum" sz="quarter" idx="5"/>
          </p:nvPr>
        </p:nvSpPr>
        <p:spPr/>
        <p:txBody>
          <a:bodyPr/>
          <a:lstStyle/>
          <a:p>
            <a:fld id="{0D149991-4ABF-4C68-A11F-9581F9A4F785}" type="slidenum">
              <a:rPr lang="en-US" smtClean="0"/>
              <a:t>26</a:t>
            </a:fld>
            <a:endParaRPr lang="en-US"/>
          </a:p>
        </p:txBody>
      </p:sp>
    </p:spTree>
    <p:extLst>
      <p:ext uri="{BB962C8B-B14F-4D97-AF65-F5344CB8AC3E}">
        <p14:creationId xmlns:p14="http://schemas.microsoft.com/office/powerpoint/2010/main" val="58907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Site-Required Equipment. Blood collection/safety equipment that is needed includes:…</a:t>
            </a:r>
          </a:p>
        </p:txBody>
      </p:sp>
      <p:sp>
        <p:nvSpPr>
          <p:cNvPr id="4" name="Slide Number Placeholder 3"/>
          <p:cNvSpPr>
            <a:spLocks noGrp="1"/>
          </p:cNvSpPr>
          <p:nvPr>
            <p:ph type="sldNum" sz="quarter" idx="5"/>
          </p:nvPr>
        </p:nvSpPr>
        <p:spPr/>
        <p:txBody>
          <a:bodyPr/>
          <a:lstStyle/>
          <a:p>
            <a:fld id="{0D149991-4ABF-4C68-A11F-9581F9A4F785}" type="slidenum">
              <a:rPr lang="en-US" smtClean="0"/>
              <a:t>27</a:t>
            </a:fld>
            <a:endParaRPr lang="en-US"/>
          </a:p>
        </p:txBody>
      </p:sp>
    </p:spTree>
    <p:extLst>
      <p:ext uri="{BB962C8B-B14F-4D97-AF65-F5344CB8AC3E}">
        <p14:creationId xmlns:p14="http://schemas.microsoft.com/office/powerpoint/2010/main" val="116974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blood collection from the subject, you will use 5 EDTA tubes per visit. Here are images of what these tubes look like. </a:t>
            </a:r>
          </a:p>
        </p:txBody>
      </p:sp>
      <p:sp>
        <p:nvSpPr>
          <p:cNvPr id="4" name="Slide Number Placeholder 3"/>
          <p:cNvSpPr>
            <a:spLocks noGrp="1"/>
          </p:cNvSpPr>
          <p:nvPr>
            <p:ph type="sldNum" sz="quarter" idx="5"/>
          </p:nvPr>
        </p:nvSpPr>
        <p:spPr/>
        <p:txBody>
          <a:bodyPr/>
          <a:lstStyle/>
          <a:p>
            <a:fld id="{0D149991-4ABF-4C68-A11F-9581F9A4F785}" type="slidenum">
              <a:rPr lang="en-US" smtClean="0"/>
              <a:t>28</a:t>
            </a:fld>
            <a:endParaRPr lang="en-US"/>
          </a:p>
        </p:txBody>
      </p:sp>
    </p:spTree>
    <p:extLst>
      <p:ext uri="{BB962C8B-B14F-4D97-AF65-F5344CB8AC3E}">
        <p14:creationId xmlns:p14="http://schemas.microsoft.com/office/powerpoint/2010/main" val="1357711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aliquot tubes you will use. The aliquot tubes have different cap colors, each which correspond to a specific sample type. lavender is for 1.5ml plasma aliquots, clear is for buffy coat, blue is for residual plasma</a:t>
            </a:r>
          </a:p>
        </p:txBody>
      </p:sp>
      <p:sp>
        <p:nvSpPr>
          <p:cNvPr id="4" name="Slide Number Placeholder 3"/>
          <p:cNvSpPr>
            <a:spLocks noGrp="1"/>
          </p:cNvSpPr>
          <p:nvPr>
            <p:ph type="sldNum" sz="quarter" idx="5"/>
          </p:nvPr>
        </p:nvSpPr>
        <p:spPr/>
        <p:txBody>
          <a:bodyPr/>
          <a:lstStyle/>
          <a:p>
            <a:fld id="{0D149991-4ABF-4C68-A11F-9581F9A4F785}" type="slidenum">
              <a:rPr lang="en-US" smtClean="0"/>
              <a:t>29</a:t>
            </a:fld>
            <a:endParaRPr lang="en-US"/>
          </a:p>
        </p:txBody>
      </p:sp>
    </p:spTree>
    <p:extLst>
      <p:ext uri="{BB962C8B-B14F-4D97-AF65-F5344CB8AC3E}">
        <p14:creationId xmlns:p14="http://schemas.microsoft.com/office/powerpoint/2010/main" val="246358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blank copy of the new Blood Sample and Shipment Notification Form. Prior to the blood draw, pre-fill in the information you can. *CLICK*</a:t>
            </a:r>
          </a:p>
        </p:txBody>
      </p:sp>
      <p:sp>
        <p:nvSpPr>
          <p:cNvPr id="4" name="Slide Number Placeholder 3"/>
          <p:cNvSpPr>
            <a:spLocks noGrp="1"/>
          </p:cNvSpPr>
          <p:nvPr>
            <p:ph type="sldNum" sz="quarter" idx="5"/>
          </p:nvPr>
        </p:nvSpPr>
        <p:spPr/>
        <p:txBody>
          <a:bodyPr/>
          <a:lstStyle/>
          <a:p>
            <a:fld id="{0D149991-4ABF-4C68-A11F-9581F9A4F785}" type="slidenum">
              <a:rPr lang="en-US" smtClean="0"/>
              <a:t>30</a:t>
            </a:fld>
            <a:endParaRPr lang="en-US"/>
          </a:p>
        </p:txBody>
      </p:sp>
    </p:spTree>
    <p:extLst>
      <p:ext uri="{BB962C8B-B14F-4D97-AF65-F5344CB8AC3E}">
        <p14:creationId xmlns:p14="http://schemas.microsoft.com/office/powerpoint/2010/main" val="405632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are going to go over plasma and buffy coat preparation. We talk about these specimen types together because they are both initially collected using the 5 EDTA tubes. Step one is the prep. you will store the tubes at room temperature and prior to the blood draw you will take care of labeling all of the EDTA tubes. You will collect the blood sample using the 5 10ml EDTA lavender top tubes, allowing the blood to flow for 10 seconds and ensuring that blood flow has stopped. Step 3 – after collection, immediately invert the tube 8-10 times to mix the sample. </a:t>
            </a:r>
            <a:r>
              <a:rPr lang="en-US" sz="1200" dirty="0">
                <a:solidFill>
                  <a:srgbClr val="FF0000"/>
                </a:solidFill>
              </a:rPr>
              <a:t>Then, centrifuge the samples at 2000xg for 10 minutes at 4C. After centrifuging, the plasma will be at the top of the tubes. Pool all of the plasma from the 4 EDTA tubes into a 50ml conical tube and invert gently 3 times to mix. Aliquot 1.5ml of plasma into the 16 </a:t>
            </a:r>
            <a:r>
              <a:rPr lang="en-US" sz="1200" dirty="0" err="1">
                <a:solidFill>
                  <a:srgbClr val="FF0000"/>
                </a:solidFill>
              </a:rPr>
              <a:t>lavendar</a:t>
            </a:r>
            <a:r>
              <a:rPr lang="en-US" sz="1200" dirty="0">
                <a:solidFill>
                  <a:srgbClr val="FF0000"/>
                </a:solidFill>
              </a:rPr>
              <a:t> top cryovials. If there is still plasma left, you should create a residual aliquot using the blue cap cryovial. If a residual aliquot is created, document the specimen number and volume on the sample notification form. Store the plasma aliquots at -80C until shipment. Now we are going to talk about the buffy coat. Using a clean transfer pipette, collect the buffy coats and transfer to the clear top cryovial tubes. Store the buffy coat aliquots at -80C until shipment. EDTA tubes must be spun, aliquoted, and stored in the freezer within 2 hours of collection.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32</a:t>
            </a:fld>
            <a:endParaRPr lang="en-US"/>
          </a:p>
        </p:txBody>
      </p:sp>
    </p:spTree>
    <p:extLst>
      <p:ext uri="{BB962C8B-B14F-4D97-AF65-F5344CB8AC3E}">
        <p14:creationId xmlns:p14="http://schemas.microsoft.com/office/powerpoint/2010/main" val="318779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guide showing how to label all tubes for plasma and buffy coat collection and processing. A pre-filled in API ID label and a label with quantity equal to 10,000uL should be placed on each of the four the lavender cap EDTA collection tubes. The 16 labels with the quantity equal to 1,500uL should be placed on the purple cap cryovials. Finally, if needed, place the label with the highest specimen number and quantity equal to 1,000uL on the blue cap cryovial. This is for the residual, if collected.  There are also 2 labels for the collected buffy coats.</a:t>
            </a:r>
          </a:p>
        </p:txBody>
      </p:sp>
      <p:sp>
        <p:nvSpPr>
          <p:cNvPr id="4" name="Slide Number Placeholder 3"/>
          <p:cNvSpPr>
            <a:spLocks noGrp="1"/>
          </p:cNvSpPr>
          <p:nvPr>
            <p:ph type="sldNum" sz="quarter" idx="5"/>
          </p:nvPr>
        </p:nvSpPr>
        <p:spPr/>
        <p:txBody>
          <a:bodyPr/>
          <a:lstStyle/>
          <a:p>
            <a:fld id="{0D149991-4ABF-4C68-A11F-9581F9A4F785}" type="slidenum">
              <a:rPr lang="en-US" smtClean="0"/>
              <a:t>33</a:t>
            </a:fld>
            <a:endParaRPr lang="en-US"/>
          </a:p>
        </p:txBody>
      </p:sp>
    </p:spTree>
    <p:extLst>
      <p:ext uri="{BB962C8B-B14F-4D97-AF65-F5344CB8AC3E}">
        <p14:creationId xmlns:p14="http://schemas.microsoft.com/office/powerpoint/2010/main" val="3840094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first we see what the EDTA tube looks like after it has been centrifuged. The plasma us at the top, and the Buffy Coat is right below. Then, there is an image of someone collecting plasma out of an EDTA tube, followed by the pooled plasma. Finally, we see all the possible plasma aliquots. Remember the green cap cryovials contain 0.5 mil of plasma, the purple contain 1ml of plasma, and the blue contains a residual plasma aliquot, if available. </a:t>
            </a:r>
          </a:p>
        </p:txBody>
      </p:sp>
      <p:sp>
        <p:nvSpPr>
          <p:cNvPr id="4" name="Slide Number Placeholder 3"/>
          <p:cNvSpPr>
            <a:spLocks noGrp="1"/>
          </p:cNvSpPr>
          <p:nvPr>
            <p:ph type="sldNum" sz="quarter" idx="5"/>
          </p:nvPr>
        </p:nvSpPr>
        <p:spPr/>
        <p:txBody>
          <a:bodyPr/>
          <a:lstStyle/>
          <a:p>
            <a:fld id="{0D149991-4ABF-4C68-A11F-9581F9A4F785}" type="slidenum">
              <a:rPr lang="en-US" smtClean="0"/>
              <a:t>34</a:t>
            </a:fld>
            <a:endParaRPr lang="en-US"/>
          </a:p>
        </p:txBody>
      </p:sp>
    </p:spTree>
    <p:extLst>
      <p:ext uri="{BB962C8B-B14F-4D97-AF65-F5344CB8AC3E}">
        <p14:creationId xmlns:p14="http://schemas.microsoft.com/office/powerpoint/2010/main" val="284993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3</a:t>
            </a:fld>
            <a:endParaRPr lang="en-US"/>
          </a:p>
        </p:txBody>
      </p:sp>
    </p:spTree>
    <p:extLst>
      <p:ext uri="{BB962C8B-B14F-4D97-AF65-F5344CB8AC3E}">
        <p14:creationId xmlns:p14="http://schemas.microsoft.com/office/powerpoint/2010/main" val="356192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start with the same two images from the previous slide. We see what the EDTA tube looks like after its been centrifuged, with the buffy coat in the center. After the plasma has been taken out of an EDTA tube, the buffy coat will be the next exposed layer. In the middle image, we see of someone collecting buffy coat out of the EDTA tubes to aliquot it. The buffy coat from each of the EDTA tubes should be aliquoted into its own clear cap cryovial.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Sites also have the option of storing 1-2 buffy coats per participant per visit locally. </a:t>
            </a:r>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35</a:t>
            </a:fld>
            <a:endParaRPr lang="en-US"/>
          </a:p>
        </p:txBody>
      </p:sp>
    </p:spTree>
    <p:extLst>
      <p:ext uri="{BB962C8B-B14F-4D97-AF65-F5344CB8AC3E}">
        <p14:creationId xmlns:p14="http://schemas.microsoft.com/office/powerpoint/2010/main" val="1341352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move on to sample shipping. </a:t>
            </a:r>
          </a:p>
        </p:txBody>
      </p:sp>
      <p:sp>
        <p:nvSpPr>
          <p:cNvPr id="4" name="Slide Number Placeholder 3"/>
          <p:cNvSpPr>
            <a:spLocks noGrp="1"/>
          </p:cNvSpPr>
          <p:nvPr>
            <p:ph type="sldNum" sz="quarter" idx="5"/>
          </p:nvPr>
        </p:nvSpPr>
        <p:spPr/>
        <p:txBody>
          <a:bodyPr/>
          <a:lstStyle/>
          <a:p>
            <a:fld id="{0D149991-4ABF-4C68-A11F-9581F9A4F785}" type="slidenum">
              <a:rPr lang="en-US" smtClean="0"/>
              <a:t>36</a:t>
            </a:fld>
            <a:endParaRPr lang="en-US"/>
          </a:p>
        </p:txBody>
      </p:sp>
    </p:spTree>
    <p:extLst>
      <p:ext uri="{BB962C8B-B14F-4D97-AF65-F5344CB8AC3E}">
        <p14:creationId xmlns:p14="http://schemas.microsoft.com/office/powerpoint/2010/main" val="1754766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shipment summary. You may send up to 17 plasma, and 2 buffy coat aliquots for a single blood visit. All samples are shipped frozen. </a:t>
            </a:r>
          </a:p>
        </p:txBody>
      </p:sp>
      <p:sp>
        <p:nvSpPr>
          <p:cNvPr id="4" name="Slide Number Placeholder 3"/>
          <p:cNvSpPr>
            <a:spLocks noGrp="1"/>
          </p:cNvSpPr>
          <p:nvPr>
            <p:ph type="sldNum" sz="quarter" idx="5"/>
          </p:nvPr>
        </p:nvSpPr>
        <p:spPr/>
        <p:txBody>
          <a:bodyPr/>
          <a:lstStyle/>
          <a:p>
            <a:fld id="{0D149991-4ABF-4C68-A11F-9581F9A4F785}" type="slidenum">
              <a:rPr lang="en-US" smtClean="0"/>
              <a:t>37</a:t>
            </a:fld>
            <a:endParaRPr lang="en-US"/>
          </a:p>
        </p:txBody>
      </p:sp>
    </p:spTree>
    <p:extLst>
      <p:ext uri="{BB962C8B-B14F-4D97-AF65-F5344CB8AC3E}">
        <p14:creationId xmlns:p14="http://schemas.microsoft.com/office/powerpoint/2010/main" val="442820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38</a:t>
            </a:fld>
            <a:endParaRPr lang="en-US"/>
          </a:p>
        </p:txBody>
      </p:sp>
    </p:spTree>
    <p:extLst>
      <p:ext uri="{BB962C8B-B14F-4D97-AF65-F5344CB8AC3E}">
        <p14:creationId xmlns:p14="http://schemas.microsoft.com/office/powerpoint/2010/main" val="2442557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44</a:t>
            </a:fld>
            <a:endParaRPr lang="en-US"/>
          </a:p>
        </p:txBody>
      </p:sp>
    </p:spTree>
    <p:extLst>
      <p:ext uri="{BB962C8B-B14F-4D97-AF65-F5344CB8AC3E}">
        <p14:creationId xmlns:p14="http://schemas.microsoft.com/office/powerpoint/2010/main" val="2838789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Biological Sample and Shipment Notification form for Blood. This cover blood collection for Whole Blood, Serum, Plasma, and Buffy Coat. This should be filled out completely by the person collecting the samples and the person processing the samples. You should email a copy of this completed form to NCRAD prior to shipment. You should also include a hard copy in the shipment itself. </a:t>
            </a:r>
          </a:p>
        </p:txBody>
      </p:sp>
      <p:sp>
        <p:nvSpPr>
          <p:cNvPr id="4" name="Slide Number Placeholder 3"/>
          <p:cNvSpPr>
            <a:spLocks noGrp="1"/>
          </p:cNvSpPr>
          <p:nvPr>
            <p:ph type="sldNum" sz="quarter" idx="5"/>
          </p:nvPr>
        </p:nvSpPr>
        <p:spPr/>
        <p:txBody>
          <a:bodyPr/>
          <a:lstStyle/>
          <a:p>
            <a:fld id="{0D149991-4ABF-4C68-A11F-9581F9A4F785}" type="slidenum">
              <a:rPr lang="en-US" smtClean="0"/>
              <a:t>46</a:t>
            </a:fld>
            <a:endParaRPr lang="en-US"/>
          </a:p>
        </p:txBody>
      </p:sp>
    </p:spTree>
    <p:extLst>
      <p:ext uri="{BB962C8B-B14F-4D97-AF65-F5344CB8AC3E}">
        <p14:creationId xmlns:p14="http://schemas.microsoft.com/office/powerpoint/2010/main" val="4125971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briefly go over the NCRAD website. </a:t>
            </a:r>
          </a:p>
        </p:txBody>
      </p:sp>
      <p:sp>
        <p:nvSpPr>
          <p:cNvPr id="4" name="Slide Number Placeholder 3"/>
          <p:cNvSpPr>
            <a:spLocks noGrp="1"/>
          </p:cNvSpPr>
          <p:nvPr>
            <p:ph type="sldNum" sz="quarter" idx="5"/>
          </p:nvPr>
        </p:nvSpPr>
        <p:spPr/>
        <p:txBody>
          <a:bodyPr/>
          <a:lstStyle/>
          <a:p>
            <a:fld id="{0D149991-4ABF-4C68-A11F-9581F9A4F785}" type="slidenum">
              <a:rPr lang="en-US" smtClean="0"/>
              <a:t>47</a:t>
            </a:fld>
            <a:endParaRPr lang="en-US"/>
          </a:p>
        </p:txBody>
      </p:sp>
    </p:spTree>
    <p:extLst>
      <p:ext uri="{BB962C8B-B14F-4D97-AF65-F5344CB8AC3E}">
        <p14:creationId xmlns:p14="http://schemas.microsoft.com/office/powerpoint/2010/main" val="3562629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landing page now looks like. </a:t>
            </a:r>
          </a:p>
        </p:txBody>
      </p:sp>
      <p:sp>
        <p:nvSpPr>
          <p:cNvPr id="4" name="Slide Number Placeholder 3"/>
          <p:cNvSpPr>
            <a:spLocks noGrp="1"/>
          </p:cNvSpPr>
          <p:nvPr>
            <p:ph type="sldNum" sz="quarter" idx="5"/>
          </p:nvPr>
        </p:nvSpPr>
        <p:spPr/>
        <p:txBody>
          <a:bodyPr/>
          <a:lstStyle/>
          <a:p>
            <a:fld id="{0D149991-4ABF-4C68-A11F-9581F9A4F785}" type="slidenum">
              <a:rPr lang="en-US" smtClean="0"/>
              <a:t>48</a:t>
            </a:fld>
            <a:endParaRPr lang="en-US"/>
          </a:p>
        </p:txBody>
      </p:sp>
    </p:spTree>
    <p:extLst>
      <p:ext uri="{BB962C8B-B14F-4D97-AF65-F5344CB8AC3E}">
        <p14:creationId xmlns:p14="http://schemas.microsoft.com/office/powerpoint/2010/main" val="637707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navigate to the NAPS2 study page, click the arrow next to “Coordinate Studies.” Then select NAPS2</a:t>
            </a:r>
          </a:p>
        </p:txBody>
      </p:sp>
      <p:sp>
        <p:nvSpPr>
          <p:cNvPr id="4" name="Slide Number Placeholder 3"/>
          <p:cNvSpPr>
            <a:spLocks noGrp="1"/>
          </p:cNvSpPr>
          <p:nvPr>
            <p:ph type="sldNum" sz="quarter" idx="5"/>
          </p:nvPr>
        </p:nvSpPr>
        <p:spPr/>
        <p:txBody>
          <a:bodyPr/>
          <a:lstStyle/>
          <a:p>
            <a:fld id="{0D149991-4ABF-4C68-A11F-9581F9A4F785}" type="slidenum">
              <a:rPr lang="en-US" smtClean="0"/>
              <a:t>49</a:t>
            </a:fld>
            <a:endParaRPr lang="en-US"/>
          </a:p>
        </p:txBody>
      </p:sp>
    </p:spTree>
    <p:extLst>
      <p:ext uri="{BB962C8B-B14F-4D97-AF65-F5344CB8AC3E}">
        <p14:creationId xmlns:p14="http://schemas.microsoft.com/office/powerpoint/2010/main" val="1461588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helpful page on our website that covers what do in the case of a Friday Blood Draw. </a:t>
            </a:r>
          </a:p>
        </p:txBody>
      </p:sp>
      <p:sp>
        <p:nvSpPr>
          <p:cNvPr id="4" name="Slide Number Placeholder 3"/>
          <p:cNvSpPr>
            <a:spLocks noGrp="1"/>
          </p:cNvSpPr>
          <p:nvPr>
            <p:ph type="sldNum" sz="quarter" idx="5"/>
          </p:nvPr>
        </p:nvSpPr>
        <p:spPr/>
        <p:txBody>
          <a:bodyPr/>
          <a:lstStyle/>
          <a:p>
            <a:fld id="{0D149991-4ABF-4C68-A11F-9581F9A4F785}" type="slidenum">
              <a:rPr lang="en-US" smtClean="0"/>
              <a:t>51</a:t>
            </a:fld>
            <a:endParaRPr lang="en-US"/>
          </a:p>
        </p:txBody>
      </p:sp>
    </p:spTree>
    <p:extLst>
      <p:ext uri="{BB962C8B-B14F-4D97-AF65-F5344CB8AC3E}">
        <p14:creationId xmlns:p14="http://schemas.microsoft.com/office/powerpoint/2010/main" val="11701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specimen collection schedule for all cycles in API NOMIS. At each cycle, you will collect plasma and buffy coat. We will go over sample collection in more detail later. </a:t>
            </a:r>
          </a:p>
        </p:txBody>
      </p:sp>
      <p:sp>
        <p:nvSpPr>
          <p:cNvPr id="4" name="Slide Number Placeholder 3"/>
          <p:cNvSpPr>
            <a:spLocks noGrp="1"/>
          </p:cNvSpPr>
          <p:nvPr>
            <p:ph type="sldNum" sz="quarter" idx="5"/>
          </p:nvPr>
        </p:nvSpPr>
        <p:spPr/>
        <p:txBody>
          <a:bodyPr/>
          <a:lstStyle/>
          <a:p>
            <a:fld id="{0D149991-4ABF-4C68-A11F-9581F9A4F785}" type="slidenum">
              <a:rPr lang="en-US" smtClean="0"/>
              <a:t>4</a:t>
            </a:fld>
            <a:endParaRPr lang="en-US"/>
          </a:p>
        </p:txBody>
      </p:sp>
    </p:spTree>
    <p:extLst>
      <p:ext uri="{BB962C8B-B14F-4D97-AF65-F5344CB8AC3E}">
        <p14:creationId xmlns:p14="http://schemas.microsoft.com/office/powerpoint/2010/main" val="1726534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another helpful page outlines NCRAD Holiday Closures. </a:t>
            </a:r>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52</a:t>
            </a:fld>
            <a:endParaRPr lang="en-US"/>
          </a:p>
        </p:txBody>
      </p:sp>
    </p:spTree>
    <p:extLst>
      <p:ext uri="{BB962C8B-B14F-4D97-AF65-F5344CB8AC3E}">
        <p14:creationId xmlns:p14="http://schemas.microsoft.com/office/powerpoint/2010/main" val="395403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order supplies for subject visits, you can use the kit request module at this link. Be aware of the underscore</a:t>
            </a:r>
          </a:p>
        </p:txBody>
      </p:sp>
      <p:sp>
        <p:nvSpPr>
          <p:cNvPr id="4" name="Slide Number Placeholder 3"/>
          <p:cNvSpPr>
            <a:spLocks noGrp="1"/>
          </p:cNvSpPr>
          <p:nvPr>
            <p:ph type="sldNum" sz="quarter" idx="5"/>
          </p:nvPr>
        </p:nvSpPr>
        <p:spPr/>
        <p:txBody>
          <a:bodyPr/>
          <a:lstStyle/>
          <a:p>
            <a:fld id="{0D149991-4ABF-4C68-A11F-9581F9A4F785}" type="slidenum">
              <a:rPr lang="en-US" smtClean="0"/>
              <a:t>5</a:t>
            </a:fld>
            <a:endParaRPr lang="en-US"/>
          </a:p>
        </p:txBody>
      </p:sp>
    </p:spTree>
    <p:extLst>
      <p:ext uri="{BB962C8B-B14F-4D97-AF65-F5344CB8AC3E}">
        <p14:creationId xmlns:p14="http://schemas.microsoft.com/office/powerpoint/2010/main" val="276965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 API NOMIS active study page, you can find the link for the Kit Request Module directly below the Specimen Collection Overview. </a:t>
            </a:r>
          </a:p>
        </p:txBody>
      </p:sp>
      <p:sp>
        <p:nvSpPr>
          <p:cNvPr id="4" name="Slide Number Placeholder 3"/>
          <p:cNvSpPr>
            <a:spLocks noGrp="1"/>
          </p:cNvSpPr>
          <p:nvPr>
            <p:ph type="sldNum" sz="quarter" idx="5"/>
          </p:nvPr>
        </p:nvSpPr>
        <p:spPr/>
        <p:txBody>
          <a:bodyPr/>
          <a:lstStyle/>
          <a:p>
            <a:fld id="{0D149991-4ABF-4C68-A11F-9581F9A4F785}" type="slidenum">
              <a:rPr lang="en-US" smtClean="0"/>
              <a:t>6</a:t>
            </a:fld>
            <a:endParaRPr lang="en-US"/>
          </a:p>
        </p:txBody>
      </p:sp>
    </p:spTree>
    <p:extLst>
      <p:ext uri="{BB962C8B-B14F-4D97-AF65-F5344CB8AC3E}">
        <p14:creationId xmlns:p14="http://schemas.microsoft.com/office/powerpoint/2010/main" val="409413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kit request module, you can order kits and individual supplies. These include: </a:t>
            </a:r>
          </a:p>
        </p:txBody>
      </p:sp>
      <p:sp>
        <p:nvSpPr>
          <p:cNvPr id="4" name="Slide Number Placeholder 3"/>
          <p:cNvSpPr>
            <a:spLocks noGrp="1"/>
          </p:cNvSpPr>
          <p:nvPr>
            <p:ph type="sldNum" sz="quarter" idx="5"/>
          </p:nvPr>
        </p:nvSpPr>
        <p:spPr/>
        <p:txBody>
          <a:bodyPr/>
          <a:lstStyle/>
          <a:p>
            <a:fld id="{0D149991-4ABF-4C68-A11F-9581F9A4F785}" type="slidenum">
              <a:rPr lang="en-US" smtClean="0"/>
              <a:t>7</a:t>
            </a:fld>
            <a:endParaRPr lang="en-US"/>
          </a:p>
        </p:txBody>
      </p:sp>
    </p:spTree>
    <p:extLst>
      <p:ext uri="{BB962C8B-B14F-4D97-AF65-F5344CB8AC3E}">
        <p14:creationId xmlns:p14="http://schemas.microsoft.com/office/powerpoint/2010/main" val="84973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will see when you open the kit request module. Please choose your site from the dropdown list. This will cause the coordinator name and contact information to populate. Please verify that the contact and shipping information is correct. </a:t>
            </a:r>
          </a:p>
        </p:txBody>
      </p:sp>
      <p:sp>
        <p:nvSpPr>
          <p:cNvPr id="4" name="Slide Number Placeholder 3"/>
          <p:cNvSpPr>
            <a:spLocks noGrp="1"/>
          </p:cNvSpPr>
          <p:nvPr>
            <p:ph type="sldNum" sz="quarter" idx="5"/>
          </p:nvPr>
        </p:nvSpPr>
        <p:spPr/>
        <p:txBody>
          <a:bodyPr/>
          <a:lstStyle/>
          <a:p>
            <a:fld id="{0D149991-4ABF-4C68-A11F-9581F9A4F785}" type="slidenum">
              <a:rPr lang="en-US" smtClean="0"/>
              <a:t>8</a:t>
            </a:fld>
            <a:endParaRPr lang="en-US"/>
          </a:p>
        </p:txBody>
      </p:sp>
    </p:spTree>
    <p:extLst>
      <p:ext uri="{BB962C8B-B14F-4D97-AF65-F5344CB8AC3E}">
        <p14:creationId xmlns:p14="http://schemas.microsoft.com/office/powerpoint/2010/main" val="382950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If any of the information is incorrect, please indicate so by selecting “No.” This will cause a text box to appear where you can provide the correct information.</a:t>
            </a:r>
          </a:p>
          <a:p>
            <a:endParaRPr lang="en-US" dirty="0"/>
          </a:p>
        </p:txBody>
      </p:sp>
      <p:sp>
        <p:nvSpPr>
          <p:cNvPr id="4" name="Slide Number Placeholder 3"/>
          <p:cNvSpPr>
            <a:spLocks noGrp="1"/>
          </p:cNvSpPr>
          <p:nvPr>
            <p:ph type="sldNum" sz="quarter" idx="5"/>
          </p:nvPr>
        </p:nvSpPr>
        <p:spPr/>
        <p:txBody>
          <a:bodyPr/>
          <a:lstStyle/>
          <a:p>
            <a:fld id="{0D149991-4ABF-4C68-A11F-9581F9A4F785}" type="slidenum">
              <a:rPr lang="en-US" smtClean="0"/>
              <a:t>9</a:t>
            </a:fld>
            <a:endParaRPr lang="en-US"/>
          </a:p>
        </p:txBody>
      </p:sp>
    </p:spTree>
    <p:extLst>
      <p:ext uri="{BB962C8B-B14F-4D97-AF65-F5344CB8AC3E}">
        <p14:creationId xmlns:p14="http://schemas.microsoft.com/office/powerpoint/2010/main" val="21760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C27F97AF-1181-4367-97EB-790554E906DF}" type="slidenum">
              <a:rPr lang="en-US" smtClean="0"/>
              <a:t>‹#›</a:t>
            </a:fld>
            <a:endParaRPr lang="en-US"/>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189858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95545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179574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6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1800">
                <a:solidFill>
                  <a:schemeClr val="accent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C59BDBE7-B661-4780-9D0F-31F58B693A3D}" type="slidenum">
              <a:rPr lang="en-US" smtClean="0"/>
              <a:t>‹#›</a:t>
            </a:fld>
            <a:endParaRPr lang="en-US" dirty="0"/>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316864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152088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1" y="1709740"/>
            <a:ext cx="10515600" cy="2852737"/>
          </a:xfrm>
        </p:spPr>
        <p:txBody>
          <a:bodyPr anchor="b">
            <a:normAutofit/>
          </a:bodyPr>
          <a:lstStyle>
            <a:lvl1pPr algn="ctr">
              <a:defRPr sz="6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1" y="4589465"/>
            <a:ext cx="10515600" cy="1500187"/>
          </a:xfrm>
        </p:spPr>
        <p:txBody>
          <a:bodyPr/>
          <a:lstStyle>
            <a:lvl1pPr marL="0" indent="0" algn="ctr">
              <a:buNone/>
              <a:defRPr sz="1800">
                <a:solidFill>
                  <a:schemeClr val="accent1"/>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25432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340934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7"/>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9" y="1681163"/>
            <a:ext cx="5157787" cy="82391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9"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1" y="1681163"/>
            <a:ext cx="5183188" cy="82391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1"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40856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188639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4200876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8"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7"/>
            <a:ext cx="6172200" cy="4873625"/>
          </a:xfrm>
        </p:spPr>
        <p:txBody>
          <a:bodyPr/>
          <a:lstStyle>
            <a:lvl1pPr>
              <a:defRPr sz="2400"/>
            </a:lvl1pPr>
            <a:lvl2pPr>
              <a:defRPr sz="2100">
                <a:solidFill>
                  <a:schemeClr val="accent1"/>
                </a:solidFill>
              </a:defRPr>
            </a:lvl2pPr>
            <a:lvl3pPr>
              <a:defRPr sz="1800">
                <a:solidFill>
                  <a:schemeClr val="tx2"/>
                </a:solidFill>
              </a:defRPr>
            </a:lvl3pPr>
            <a:lvl4pPr>
              <a:defRPr sz="1500"/>
            </a:lvl4pPr>
            <a:lvl5pPr>
              <a:defRPr sz="1500">
                <a:solidFill>
                  <a:schemeClr val="accent1"/>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C59BDBE7-B661-4780-9D0F-31F58B693A3D}" type="slidenum">
              <a:rPr lang="en-US" smtClean="0"/>
              <a:t>‹#›</a:t>
            </a:fld>
            <a:endParaRPr lang="en-US" dirty="0"/>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27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8076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1235030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C59BDBE7-B661-4780-9D0F-31F58B693A3D}" type="slidenum">
              <a:rPr lang="en-US" smtClean="0"/>
              <a:t>‹#›</a:t>
            </a:fld>
            <a:endParaRPr lang="en-US" dirty="0"/>
          </a:p>
        </p:txBody>
      </p:sp>
      <p:sp>
        <p:nvSpPr>
          <p:cNvPr id="8" name="Rectangle 7">
            <a:extLst>
              <a:ext uri="{FF2B5EF4-FFF2-40B4-BE49-F238E27FC236}">
                <a16:creationId xmlns:a16="http://schemas.microsoft.com/office/drawing/2014/main" id="{DEE1ED9E-0B1F-51CC-0C17-152F74843746}"/>
              </a:ext>
            </a:extLst>
          </p:cNvPr>
          <p:cNvSpPr/>
          <p:nvPr/>
        </p:nvSpPr>
        <p:spPr>
          <a:xfrm>
            <a:off x="18"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27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0616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297148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8" y="5937906"/>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1"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1"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6FDC40DC-395D-4D6C-9FB3-BF7F4316ABAE}" type="datetimeFigureOut">
              <a:rPr lang="en-US" smtClean="0"/>
              <a:t>9/3/2025</a:t>
            </a:fld>
            <a:endParaRPr lang="en-US" dirty="0"/>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C59BDBE7-B661-4780-9D0F-31F58B693A3D}" type="slidenum">
              <a:rPr lang="en-US" smtClean="0"/>
              <a:t>‹#›</a:t>
            </a:fld>
            <a:endParaRPr lang="en-US" dirty="0"/>
          </a:p>
        </p:txBody>
      </p:sp>
    </p:spTree>
    <p:extLst>
      <p:ext uri="{BB962C8B-B14F-4D97-AF65-F5344CB8AC3E}">
        <p14:creationId xmlns:p14="http://schemas.microsoft.com/office/powerpoint/2010/main" val="110716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7200-B7E9-E6B6-9D2F-6F40E98C4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647FF-CD76-DD6C-4DAA-9AC63226A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025F4-A1A2-3E41-6E54-C09F3BAF7AF9}"/>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5" name="Footer Placeholder 4">
            <a:extLst>
              <a:ext uri="{FF2B5EF4-FFF2-40B4-BE49-F238E27FC236}">
                <a16:creationId xmlns:a16="http://schemas.microsoft.com/office/drawing/2014/main" id="{CCF64A1F-36EA-AF09-E3DE-D8FEA6867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4D7DF-E652-670A-FA92-088770C78C05}"/>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1339967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FF9E-762A-4B20-5D12-5808DA4A3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6CE03-3831-D447-9130-C86C5612BF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7C76C-7701-614D-36D4-58333AF03F6E}"/>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5" name="Footer Placeholder 4">
            <a:extLst>
              <a:ext uri="{FF2B5EF4-FFF2-40B4-BE49-F238E27FC236}">
                <a16:creationId xmlns:a16="http://schemas.microsoft.com/office/drawing/2014/main" id="{B0DE1FA3-2049-0924-C499-6F3492D23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EA210-378A-ADB2-FB40-2F3E23F62CE9}"/>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3843171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A490-C9F1-0159-5660-8CD93A6D3F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531537-26E1-12F9-FD56-531054BF0E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553E29-7157-3890-462B-D61211404FA3}"/>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5" name="Footer Placeholder 4">
            <a:extLst>
              <a:ext uri="{FF2B5EF4-FFF2-40B4-BE49-F238E27FC236}">
                <a16:creationId xmlns:a16="http://schemas.microsoft.com/office/drawing/2014/main" id="{DC79694C-896E-C860-F123-B528DC24C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F7F75-8254-D124-E6E9-146A663500E4}"/>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2300978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A73C-0ED4-1D99-5F57-04B0A6F2B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1F9E8E-93C1-9F55-42DB-A0BC0EF343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57F5F-A5B8-FDD5-FA52-BE7516CC5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398A7B-F5CA-A08E-C718-8ADE32A595F0}"/>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6" name="Footer Placeholder 5">
            <a:extLst>
              <a:ext uri="{FF2B5EF4-FFF2-40B4-BE49-F238E27FC236}">
                <a16:creationId xmlns:a16="http://schemas.microsoft.com/office/drawing/2014/main" id="{14D59F4B-3763-8D85-F6EF-E308692AF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7306F-00F6-4554-7175-179B437BB75A}"/>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322692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B551-9562-F863-ACE3-70761542E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39EB2-995C-5621-AEDA-8EDCF65399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4E57F3-008D-3548-AB31-2AE0DC4F4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50688A-E8BE-5D81-ADE2-E92190135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55ABE-F31D-0FF2-7ED1-C4D0B3F58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8916CB-0A19-292C-E371-E0894E8CB795}"/>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8" name="Footer Placeholder 7">
            <a:extLst>
              <a:ext uri="{FF2B5EF4-FFF2-40B4-BE49-F238E27FC236}">
                <a16:creationId xmlns:a16="http://schemas.microsoft.com/office/drawing/2014/main" id="{65A227D1-D1EA-586D-06F8-EACA877A10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4A1377-EC10-4C89-81FC-06F92A41559E}"/>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2001531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EC8-A439-5FE7-D80F-A06111715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20B9F1-E476-3DE1-84E3-2F210DA4B0CA}"/>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4" name="Footer Placeholder 3">
            <a:extLst>
              <a:ext uri="{FF2B5EF4-FFF2-40B4-BE49-F238E27FC236}">
                <a16:creationId xmlns:a16="http://schemas.microsoft.com/office/drawing/2014/main" id="{935B3A37-4471-4232-B8BD-F4AA5EF472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54877C-5043-FAF5-915C-1421C1838A4F}"/>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1019419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42C95-4F14-5050-672A-CE4B649E0FD0}"/>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3" name="Footer Placeholder 2">
            <a:extLst>
              <a:ext uri="{FF2B5EF4-FFF2-40B4-BE49-F238E27FC236}">
                <a16:creationId xmlns:a16="http://schemas.microsoft.com/office/drawing/2014/main" id="{B89EF81B-9AB0-A28D-514C-10D78D5A9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2005A-0E9F-26E3-C168-BE57DD720119}"/>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24192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1272361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5207-1BAA-E9DF-6716-AC0391786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1DBEF-7388-AF22-1213-769BB0EB2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C86D5F-01B9-3716-EC7D-DB3D5BD76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0180A-CBF4-8B43-2A0B-5E6DB6856B23}"/>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6" name="Footer Placeholder 5">
            <a:extLst>
              <a:ext uri="{FF2B5EF4-FFF2-40B4-BE49-F238E27FC236}">
                <a16:creationId xmlns:a16="http://schemas.microsoft.com/office/drawing/2014/main" id="{696E74F8-D629-D7CA-5D17-6BE67C1F8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19F5F-4ABB-0507-6574-D0FCE914DF05}"/>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3968183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A75B-EC2A-17CE-E8E5-0AA4305D5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28F33A-7ADF-4B0C-3663-9C637ACB6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E58100-3515-7A99-C263-820EE5754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2B92F-40FD-6E2E-EC7E-0254709BF7AA}"/>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6" name="Footer Placeholder 5">
            <a:extLst>
              <a:ext uri="{FF2B5EF4-FFF2-40B4-BE49-F238E27FC236}">
                <a16:creationId xmlns:a16="http://schemas.microsoft.com/office/drawing/2014/main" id="{58156F44-0072-E1CF-E55C-E249E690E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C3809-1170-C2B0-A10A-EE8369E5BCF0}"/>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3074174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C45D-1B09-E493-5652-847C86B87B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9A9D0-F910-ED20-5D76-F2DFAA304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37A9D-480A-48C6-62A3-8C8742CD9375}"/>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5" name="Footer Placeholder 4">
            <a:extLst>
              <a:ext uri="{FF2B5EF4-FFF2-40B4-BE49-F238E27FC236}">
                <a16:creationId xmlns:a16="http://schemas.microsoft.com/office/drawing/2014/main" id="{4602EDE0-BE42-EA73-46DC-AF639B05B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E05CD-3E0B-72CC-42C0-E65875A65294}"/>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606143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41676-29A5-785F-5234-23B31636B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72E8F-DC1C-44E4-6370-802907CF2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9ADA7-88AE-F154-2425-EE9F9AF0CCE9}"/>
              </a:ext>
            </a:extLst>
          </p:cNvPr>
          <p:cNvSpPr>
            <a:spLocks noGrp="1"/>
          </p:cNvSpPr>
          <p:nvPr>
            <p:ph type="dt" sz="half" idx="10"/>
          </p:nvPr>
        </p:nvSpPr>
        <p:spPr/>
        <p:txBody>
          <a:bodyPr/>
          <a:lstStyle/>
          <a:p>
            <a:fld id="{4FB68A26-C6B8-4230-9BDF-7641E2B25987}" type="datetimeFigureOut">
              <a:rPr lang="en-US" smtClean="0"/>
              <a:t>9/3/2025</a:t>
            </a:fld>
            <a:endParaRPr lang="en-US"/>
          </a:p>
        </p:txBody>
      </p:sp>
      <p:sp>
        <p:nvSpPr>
          <p:cNvPr id="5" name="Footer Placeholder 4">
            <a:extLst>
              <a:ext uri="{FF2B5EF4-FFF2-40B4-BE49-F238E27FC236}">
                <a16:creationId xmlns:a16="http://schemas.microsoft.com/office/drawing/2014/main" id="{D74CD5ED-EBF8-F502-240B-26030572D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4107C-A1CA-5287-26BA-D3FDAF104F21}"/>
              </a:ext>
            </a:extLst>
          </p:cNvPr>
          <p:cNvSpPr>
            <a:spLocks noGrp="1"/>
          </p:cNvSpPr>
          <p:nvPr>
            <p:ph type="sldNum" sz="quarter" idx="12"/>
          </p:nvPr>
        </p:nvSpPr>
        <p:spPr/>
        <p:txBody>
          <a:bodyPr/>
          <a:lstStyle/>
          <a:p>
            <a:fld id="{1880A77D-594C-468B-9B9A-F15E5E2FD2DA}" type="slidenum">
              <a:rPr lang="en-US" smtClean="0"/>
              <a:t>‹#›</a:t>
            </a:fld>
            <a:endParaRPr lang="en-US"/>
          </a:p>
        </p:txBody>
      </p:sp>
    </p:spTree>
    <p:extLst>
      <p:ext uri="{BB962C8B-B14F-4D97-AF65-F5344CB8AC3E}">
        <p14:creationId xmlns:p14="http://schemas.microsoft.com/office/powerpoint/2010/main" val="386850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356233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89502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369754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C27F97AF-1181-4367-97EB-790554E906DF}" type="slidenum">
              <a:rPr lang="en-US" smtClean="0"/>
              <a:t>‹#›</a:t>
            </a:fld>
            <a:endParaRPr lang="en-US"/>
          </a:p>
        </p:txBody>
      </p:sp>
    </p:spTree>
    <p:extLst>
      <p:ext uri="{BB962C8B-B14F-4D97-AF65-F5344CB8AC3E}">
        <p14:creationId xmlns:p14="http://schemas.microsoft.com/office/powerpoint/2010/main" val="220847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C27F97AF-1181-4367-97EB-790554E906DF}" type="slidenum">
              <a:rPr lang="en-US" smtClean="0"/>
              <a:t>‹#›</a:t>
            </a:fld>
            <a:endParaRPr lang="en-US"/>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694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1FB29202-AC3E-4E10-8DD2-88657E23C30E}" type="datetimeFigureOut">
              <a:rPr lang="en-US" smtClean="0"/>
              <a:t>9/3/2025</a:t>
            </a:fld>
            <a:endParaRPr lang="en-US"/>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C27F97AF-1181-4367-97EB-790554E906DF}" type="slidenum">
              <a:rPr lang="en-US" smtClean="0"/>
              <a:t>‹#›</a:t>
            </a:fld>
            <a:endParaRPr lang="en-US"/>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196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29202-AC3E-4E10-8DD2-88657E23C30E}" type="datetimeFigureOut">
              <a:rPr lang="en-US" smtClean="0"/>
              <a:t>9/3/2025</a:t>
            </a:fld>
            <a:endParaRPr lang="en-US"/>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F97AF-1181-4367-97EB-790554E906DF}" type="slidenum">
              <a:rPr lang="en-US" smtClean="0"/>
              <a:t>‹#›</a:t>
            </a:fld>
            <a:endParaRPr lang="en-US"/>
          </a:p>
        </p:txBody>
      </p:sp>
    </p:spTree>
    <p:extLst>
      <p:ext uri="{BB962C8B-B14F-4D97-AF65-F5344CB8AC3E}">
        <p14:creationId xmlns:p14="http://schemas.microsoft.com/office/powerpoint/2010/main" val="2457004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7"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DC40DC-395D-4D6C-9FB3-BF7F4316ABAE}" type="datetimeFigureOut">
              <a:rPr lang="en-US" smtClean="0"/>
              <a:t>9/3/2025</a:t>
            </a:fld>
            <a:endParaRPr lang="en-US" dirty="0"/>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9BDBE7-B661-4780-9D0F-31F58B693A3D}" type="slidenum">
              <a:rPr lang="en-US" smtClean="0"/>
              <a:t>‹#›</a:t>
            </a:fld>
            <a:endParaRPr lang="en-US" dirty="0"/>
          </a:p>
        </p:txBody>
      </p:sp>
    </p:spTree>
    <p:extLst>
      <p:ext uri="{BB962C8B-B14F-4D97-AF65-F5344CB8AC3E}">
        <p14:creationId xmlns:p14="http://schemas.microsoft.com/office/powerpoint/2010/main" val="2049655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2"/>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B0DD7-DC3C-EFD6-CB8F-D6F8DAD47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D18D0-A0C0-83E2-5151-6EE07B4AE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C0316-03B1-5AF5-8AAC-A5ECAB97E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B68A26-C6B8-4230-9BDF-7641E2B25987}" type="datetimeFigureOut">
              <a:rPr lang="en-US" smtClean="0"/>
              <a:t>9/3/2025</a:t>
            </a:fld>
            <a:endParaRPr lang="en-US"/>
          </a:p>
        </p:txBody>
      </p:sp>
      <p:sp>
        <p:nvSpPr>
          <p:cNvPr id="5" name="Footer Placeholder 4">
            <a:extLst>
              <a:ext uri="{FF2B5EF4-FFF2-40B4-BE49-F238E27FC236}">
                <a16:creationId xmlns:a16="http://schemas.microsoft.com/office/drawing/2014/main" id="{776A7591-E01F-0429-ABCE-ABEB40068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4BB1FB-90DD-D066-EFA7-C34BEAFEA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80A77D-594C-468B-9B9A-F15E5E2FD2DA}" type="slidenum">
              <a:rPr lang="en-US" smtClean="0"/>
              <a:t>‹#›</a:t>
            </a:fld>
            <a:endParaRPr lang="en-US"/>
          </a:p>
        </p:txBody>
      </p:sp>
    </p:spTree>
    <p:extLst>
      <p:ext uri="{BB962C8B-B14F-4D97-AF65-F5344CB8AC3E}">
        <p14:creationId xmlns:p14="http://schemas.microsoft.com/office/powerpoint/2010/main" val="15251131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kits.iu.edu/NAPS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alzstudy@i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ncrad.org/" TargetMode="External"/><Relationship Id="rId4" Type="http://schemas.openxmlformats.org/officeDocument/2006/relationships/hyperlink" Target="mailto:iharms@i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28.xml"/><Relationship Id="rId16"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11.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9.emf"/><Relationship Id="rId5" Type="http://schemas.openxmlformats.org/officeDocument/2006/relationships/image" Target="../media/image48.jpe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7.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9.emf"/><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hyperlink" Target="mailto:iharms@iu.ed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aftpak.com/" TargetMode="External"/><Relationship Id="rId2" Type="http://schemas.openxmlformats.org/officeDocument/2006/relationships/hyperlink" Target="http://www.iata.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hazmat.dot.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kits.iu.ed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ncrad.org/contact/friday-blood-draw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hyperlink" Target="https://ncrad.org/contact/holiday-closures"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hyperlink" Target="mailto:agericks@iu.edu" TargetMode="External"/><Relationship Id="rId2" Type="http://schemas.openxmlformats.org/officeDocument/2006/relationships/hyperlink" Target="mailto:alzstudy@iu.edu" TargetMode="External"/><Relationship Id="rId1" Type="http://schemas.openxmlformats.org/officeDocument/2006/relationships/slideLayout" Target="../slideLayouts/slideLayout2.xml"/><Relationship Id="rId4" Type="http://schemas.openxmlformats.org/officeDocument/2006/relationships/hyperlink" Target="http://www.ncra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1991519"/>
            <a:ext cx="9144000" cy="1655762"/>
          </a:xfrm>
        </p:spPr>
        <p:txBody>
          <a:bodyPr>
            <a:normAutofit lnSpcReduction="10000"/>
          </a:bodyPr>
          <a:lstStyle/>
          <a:p>
            <a:r>
              <a:rPr lang="en-US" dirty="0"/>
              <a:t>API NOMIS</a:t>
            </a:r>
          </a:p>
          <a:p>
            <a:r>
              <a:rPr lang="en-US" dirty="0"/>
              <a:t>&amp;</a:t>
            </a:r>
          </a:p>
          <a:p>
            <a:r>
              <a:rPr lang="en-US" dirty="0"/>
              <a:t>The National Centralized Repository for Alzheimer’s Disease and Related Dementias (NCRAD)</a:t>
            </a:r>
          </a:p>
        </p:txBody>
      </p:sp>
      <p:sp>
        <p:nvSpPr>
          <p:cNvPr id="5" name="Subtitle 2"/>
          <p:cNvSpPr txBox="1">
            <a:spLocks/>
          </p:cNvSpPr>
          <p:nvPr/>
        </p:nvSpPr>
        <p:spPr>
          <a:xfrm>
            <a:off x="1523999" y="3752800"/>
            <a:ext cx="9144000" cy="5775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t>Biofluids Collection Training Slides</a:t>
            </a:r>
          </a:p>
          <a:p>
            <a:endParaRPr lang="en-US" dirty="0"/>
          </a:p>
        </p:txBody>
      </p:sp>
      <p:pic>
        <p:nvPicPr>
          <p:cNvPr id="2" name="Picture 1">
            <a:extLst>
              <a:ext uri="{FF2B5EF4-FFF2-40B4-BE49-F238E27FC236}">
                <a16:creationId xmlns:a16="http://schemas.microsoft.com/office/drawing/2014/main" id="{01B38F98-615A-AA90-C23D-EFC349C8D6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8484" y="353219"/>
            <a:ext cx="5955030" cy="1638300"/>
          </a:xfrm>
          <a:prstGeom prst="rect">
            <a:avLst/>
          </a:prstGeom>
          <a:noFill/>
        </p:spPr>
      </p:pic>
    </p:spTree>
    <p:extLst>
      <p:ext uri="{BB962C8B-B14F-4D97-AF65-F5344CB8AC3E}">
        <p14:creationId xmlns:p14="http://schemas.microsoft.com/office/powerpoint/2010/main" val="59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071" y="-237303"/>
            <a:ext cx="10515600" cy="1325563"/>
          </a:xfrm>
        </p:spPr>
        <p:txBody>
          <a:bodyPr/>
          <a:lstStyle/>
          <a:p>
            <a:r>
              <a:rPr lang="en-US" b="1" dirty="0"/>
              <a:t>Kit Request Module: </a:t>
            </a:r>
            <a:r>
              <a:rPr lang="en-US" dirty="0"/>
              <a:t>Kit Selection</a:t>
            </a:r>
          </a:p>
        </p:txBody>
      </p:sp>
      <p:sp>
        <p:nvSpPr>
          <p:cNvPr id="3" name="Content Placeholder 2"/>
          <p:cNvSpPr>
            <a:spLocks noGrp="1"/>
          </p:cNvSpPr>
          <p:nvPr>
            <p:ph idx="1"/>
          </p:nvPr>
        </p:nvSpPr>
        <p:spPr>
          <a:xfrm>
            <a:off x="241069" y="924992"/>
            <a:ext cx="4707449" cy="5769739"/>
          </a:xfrm>
        </p:spPr>
        <p:txBody>
          <a:bodyPr>
            <a:normAutofit/>
          </a:bodyPr>
          <a:lstStyle/>
          <a:p>
            <a:pPr marL="342900" indent="-342900"/>
            <a:r>
              <a:rPr lang="en-US" dirty="0"/>
              <a:t>Indicate the quantity needed of each kit</a:t>
            </a:r>
          </a:p>
          <a:p>
            <a:pPr marL="0" indent="0">
              <a:buNone/>
            </a:pPr>
            <a:endParaRPr lang="en-US" dirty="0"/>
          </a:p>
          <a:p>
            <a:pPr marL="285750" indent="-285750"/>
            <a:r>
              <a:rPr lang="en-US" dirty="0"/>
              <a:t>**Note: You can order blood collection and supplemental kits in the same kit request**</a:t>
            </a:r>
          </a:p>
          <a:p>
            <a:pPr marL="342900" indent="-342900"/>
            <a:endParaRPr lang="en-US" dirty="0"/>
          </a:p>
          <a:p>
            <a:pPr marL="0" indent="0">
              <a:buNone/>
            </a:pPr>
            <a:endParaRPr lang="en-US" dirty="0"/>
          </a:p>
        </p:txBody>
      </p:sp>
      <p:pic>
        <p:nvPicPr>
          <p:cNvPr id="7" name="Picture 6">
            <a:extLst>
              <a:ext uri="{FF2B5EF4-FFF2-40B4-BE49-F238E27FC236}">
                <a16:creationId xmlns:a16="http://schemas.microsoft.com/office/drawing/2014/main" id="{2038E61B-9ED8-AB3B-6934-B10E6A0CBBB1}"/>
              </a:ext>
            </a:extLst>
          </p:cNvPr>
          <p:cNvPicPr>
            <a:picLocks noChangeAspect="1"/>
          </p:cNvPicPr>
          <p:nvPr/>
        </p:nvPicPr>
        <p:blipFill>
          <a:blip r:embed="rId3"/>
          <a:stretch>
            <a:fillRect/>
          </a:stretch>
        </p:blipFill>
        <p:spPr>
          <a:xfrm>
            <a:off x="5958402" y="1088260"/>
            <a:ext cx="6233598" cy="4669362"/>
          </a:xfrm>
          <a:prstGeom prst="rect">
            <a:avLst/>
          </a:prstGeom>
        </p:spPr>
      </p:pic>
    </p:spTree>
    <p:extLst>
      <p:ext uri="{BB962C8B-B14F-4D97-AF65-F5344CB8AC3E}">
        <p14:creationId xmlns:p14="http://schemas.microsoft.com/office/powerpoint/2010/main" val="103677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b="1" dirty="0"/>
              <a:t>Kit Request Module: </a:t>
            </a:r>
            <a:r>
              <a:rPr lang="en-US" dirty="0"/>
              <a:t>Kit Selection</a:t>
            </a:r>
          </a:p>
        </p:txBody>
      </p:sp>
      <p:sp>
        <p:nvSpPr>
          <p:cNvPr id="3" name="Content Placeholder 2"/>
          <p:cNvSpPr>
            <a:spLocks noGrp="1"/>
          </p:cNvSpPr>
          <p:nvPr>
            <p:ph sz="half" idx="1"/>
          </p:nvPr>
        </p:nvSpPr>
        <p:spPr>
          <a:xfrm>
            <a:off x="838200" y="1825625"/>
            <a:ext cx="5181600" cy="4351338"/>
          </a:xfrm>
        </p:spPr>
        <p:txBody>
          <a:bodyPr>
            <a:normAutofit/>
          </a:bodyPr>
          <a:lstStyle/>
          <a:p>
            <a:r>
              <a:rPr lang="en-US" sz="2400"/>
              <a:t>If individual supplies are needed, select yes, select the supplies needed, and specify quantities below. </a:t>
            </a:r>
          </a:p>
          <a:p>
            <a:pPr marL="0" indent="0">
              <a:buNone/>
            </a:pPr>
            <a:endParaRPr lang="en-US" sz="2400"/>
          </a:p>
          <a:p>
            <a:r>
              <a:rPr lang="en-US" sz="2400"/>
              <a:t>Click “Submit” to turn in your request. </a:t>
            </a:r>
          </a:p>
          <a:p>
            <a:pPr marL="0" indent="0">
              <a:buNone/>
            </a:pPr>
            <a:endParaRPr lang="en-US" sz="2400"/>
          </a:p>
          <a:p>
            <a:r>
              <a:rPr lang="en-US" sz="2400"/>
              <a:t>The IU staff will notify you that your request has been received and address any issues. </a:t>
            </a:r>
          </a:p>
        </p:txBody>
      </p:sp>
      <p:pic>
        <p:nvPicPr>
          <p:cNvPr id="5" name="Picture 4">
            <a:extLst>
              <a:ext uri="{FF2B5EF4-FFF2-40B4-BE49-F238E27FC236}">
                <a16:creationId xmlns:a16="http://schemas.microsoft.com/office/drawing/2014/main" id="{761A7193-29FB-41E5-1A3C-AF3D069CB842}"/>
              </a:ext>
            </a:extLst>
          </p:cNvPr>
          <p:cNvPicPr>
            <a:picLocks noChangeAspect="1"/>
          </p:cNvPicPr>
          <p:nvPr/>
        </p:nvPicPr>
        <p:blipFill>
          <a:blip r:embed="rId3"/>
          <a:srcRect b="8222"/>
          <a:stretch>
            <a:fillRect/>
          </a:stretch>
        </p:blipFill>
        <p:spPr>
          <a:xfrm>
            <a:off x="6172200" y="1825625"/>
            <a:ext cx="5181600" cy="4351338"/>
          </a:xfrm>
          <a:prstGeom prst="rect">
            <a:avLst/>
          </a:prstGeom>
          <a:noFill/>
        </p:spPr>
      </p:pic>
    </p:spTree>
    <p:extLst>
      <p:ext uri="{BB962C8B-B14F-4D97-AF65-F5344CB8AC3E}">
        <p14:creationId xmlns:p14="http://schemas.microsoft.com/office/powerpoint/2010/main" val="314423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23"/>
            <a:ext cx="10515600" cy="1325563"/>
          </a:xfrm>
        </p:spPr>
        <p:txBody>
          <a:bodyPr/>
          <a:lstStyle/>
          <a:p>
            <a:r>
              <a:rPr lang="en-US" b="1" dirty="0"/>
              <a:t>Kit Request Module</a:t>
            </a:r>
          </a:p>
        </p:txBody>
      </p:sp>
      <p:sp>
        <p:nvSpPr>
          <p:cNvPr id="3" name="Content Placeholder 2"/>
          <p:cNvSpPr>
            <a:spLocks noGrp="1"/>
          </p:cNvSpPr>
          <p:nvPr>
            <p:ph idx="1"/>
          </p:nvPr>
        </p:nvSpPr>
        <p:spPr>
          <a:xfrm>
            <a:off x="838200" y="1271140"/>
            <a:ext cx="10515600" cy="5396788"/>
          </a:xfrm>
        </p:spPr>
        <p:txBody>
          <a:bodyPr>
            <a:noAutofit/>
          </a:bodyPr>
          <a:lstStyle/>
          <a:p>
            <a:r>
              <a:rPr lang="en-US" sz="3600" dirty="0"/>
              <a:t>Each site is responsible for ordering kits and maintaining supplies on site for their scheduled participants. </a:t>
            </a:r>
          </a:p>
          <a:p>
            <a:pPr marL="0" indent="0">
              <a:buNone/>
            </a:pPr>
            <a:endParaRPr lang="en-US" sz="3600" dirty="0"/>
          </a:p>
          <a:p>
            <a:r>
              <a:rPr lang="en-US" sz="3600" dirty="0"/>
              <a:t>To order kits, sites will use the Indiana University online kit ordering module: </a:t>
            </a:r>
            <a:r>
              <a:rPr lang="en-US" dirty="0">
                <a:hlinkClick r:id="rId3"/>
              </a:rPr>
              <a:t>www.kits.iu.edu/</a:t>
            </a:r>
            <a:r>
              <a:rPr lang="en-US" dirty="0"/>
              <a:t>api_nomis </a:t>
            </a:r>
          </a:p>
          <a:p>
            <a:pPr marL="0" indent="0">
              <a:buNone/>
            </a:pPr>
            <a:endParaRPr lang="en-US" sz="3600" dirty="0"/>
          </a:p>
          <a:p>
            <a:r>
              <a:rPr lang="en-US" sz="3600" dirty="0"/>
              <a:t>Allow around </a:t>
            </a:r>
            <a:r>
              <a:rPr lang="en-US" sz="3600" b="1" dirty="0"/>
              <a:t>3 weeks </a:t>
            </a:r>
            <a:r>
              <a:rPr lang="en-US" sz="3600" dirty="0"/>
              <a:t>for your order to be processed and shipped. </a:t>
            </a:r>
          </a:p>
          <a:p>
            <a:pPr marL="0" indent="0">
              <a:buNone/>
            </a:pPr>
            <a:endParaRPr lang="en-US" dirty="0"/>
          </a:p>
        </p:txBody>
      </p:sp>
    </p:spTree>
    <p:extLst>
      <p:ext uri="{BB962C8B-B14F-4D97-AF65-F5344CB8AC3E}">
        <p14:creationId xmlns:p14="http://schemas.microsoft.com/office/powerpoint/2010/main" val="419607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86426" y="267129"/>
            <a:ext cx="8819147" cy="5167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Georgia" panose="02040502050405020303" pitchFamily="18" charset="0"/>
              </a:rPr>
              <a:t>Specimen Labels</a:t>
            </a:r>
          </a:p>
        </p:txBody>
      </p:sp>
    </p:spTree>
    <p:extLst>
      <p:ext uri="{BB962C8B-B14F-4D97-AF65-F5344CB8AC3E}">
        <p14:creationId xmlns:p14="http://schemas.microsoft.com/office/powerpoint/2010/main" val="148756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p>
        </p:txBody>
      </p:sp>
      <p:sp>
        <p:nvSpPr>
          <p:cNvPr id="3" name="Content Placeholder 2"/>
          <p:cNvSpPr>
            <a:spLocks noGrp="1"/>
          </p:cNvSpPr>
          <p:nvPr>
            <p:ph idx="1"/>
          </p:nvPr>
        </p:nvSpPr>
        <p:spPr>
          <a:xfrm>
            <a:off x="838200" y="1690687"/>
            <a:ext cx="10515600" cy="4720745"/>
          </a:xfrm>
        </p:spPr>
        <p:txBody>
          <a:bodyPr>
            <a:normAutofit lnSpcReduction="10000"/>
          </a:bodyPr>
          <a:lstStyle/>
          <a:p>
            <a:r>
              <a:rPr lang="en-US" sz="4000" dirty="0"/>
              <a:t>Label type summary:</a:t>
            </a:r>
          </a:p>
          <a:p>
            <a:pPr lvl="1"/>
            <a:r>
              <a:rPr lang="en-US" sz="3800" dirty="0"/>
              <a:t>Kit Number Labels </a:t>
            </a:r>
          </a:p>
          <a:p>
            <a:pPr lvl="1"/>
            <a:r>
              <a:rPr lang="en-US" sz="3800" dirty="0"/>
              <a:t>API NOMIS ID Labels </a:t>
            </a:r>
          </a:p>
          <a:p>
            <a:pPr lvl="1"/>
            <a:r>
              <a:rPr lang="en-US" sz="3800" dirty="0"/>
              <a:t>Collection Tube Labels </a:t>
            </a:r>
          </a:p>
          <a:p>
            <a:pPr lvl="1"/>
            <a:r>
              <a:rPr lang="en-US" sz="3800" dirty="0"/>
              <a:t>Aliquot Tube Labels </a:t>
            </a:r>
          </a:p>
          <a:p>
            <a:pPr lvl="2"/>
            <a:r>
              <a:rPr lang="en-US" sz="3200" dirty="0"/>
              <a:t>Differ by specimen type </a:t>
            </a:r>
          </a:p>
          <a:p>
            <a:pPr marL="0" indent="0">
              <a:buNone/>
            </a:pPr>
            <a:endParaRPr lang="en-US" sz="4000" dirty="0"/>
          </a:p>
          <a:p>
            <a:r>
              <a:rPr lang="en-US" sz="4000" dirty="0"/>
              <a:t>All labels are provided in the kits </a:t>
            </a:r>
          </a:p>
        </p:txBody>
      </p:sp>
    </p:spTree>
    <p:extLst>
      <p:ext uri="{BB962C8B-B14F-4D97-AF65-F5344CB8AC3E}">
        <p14:creationId xmlns:p14="http://schemas.microsoft.com/office/powerpoint/2010/main" val="122317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Kit Number Labels </a:t>
            </a:r>
          </a:p>
        </p:txBody>
      </p:sp>
      <p:sp>
        <p:nvSpPr>
          <p:cNvPr id="3" name="Content Placeholder 2"/>
          <p:cNvSpPr>
            <a:spLocks noGrp="1"/>
          </p:cNvSpPr>
          <p:nvPr>
            <p:ph idx="1"/>
          </p:nvPr>
        </p:nvSpPr>
        <p:spPr>
          <a:xfrm>
            <a:off x="241300" y="1508397"/>
            <a:ext cx="7035799" cy="4711653"/>
          </a:xfrm>
        </p:spPr>
        <p:txBody>
          <a:bodyPr>
            <a:noAutofit/>
          </a:bodyPr>
          <a:lstStyle/>
          <a:p>
            <a:r>
              <a:rPr lang="en-US" sz="3200" dirty="0"/>
              <a:t>Used to track patient samples and provide quality assurance</a:t>
            </a:r>
          </a:p>
          <a:p>
            <a:r>
              <a:rPr lang="en-US" sz="3200" dirty="0"/>
              <a:t>Will be placed on: </a:t>
            </a:r>
          </a:p>
          <a:p>
            <a:pPr lvl="1"/>
            <a:r>
              <a:rPr lang="en-US" sz="2800" dirty="0"/>
              <a:t>Blood Sample and Shipment Notification Forms </a:t>
            </a:r>
          </a:p>
          <a:p>
            <a:pPr lvl="1"/>
            <a:r>
              <a:rPr lang="en-US" sz="2800" dirty="0"/>
              <a:t>Outside of </a:t>
            </a:r>
            <a:r>
              <a:rPr lang="en-US" sz="2800" dirty="0" err="1"/>
              <a:t>cryobox</a:t>
            </a:r>
            <a:r>
              <a:rPr lang="en-US" sz="2800" dirty="0"/>
              <a:t>(es) that houses aliquot tubes during storage and shipment </a:t>
            </a:r>
          </a:p>
        </p:txBody>
      </p:sp>
      <p:pic>
        <p:nvPicPr>
          <p:cNvPr id="5" name="Picture 4" descr="Kit Number label with QR code corresponding to 7 digit kit number 1000001">
            <a:extLst>
              <a:ext uri="{FF2B5EF4-FFF2-40B4-BE49-F238E27FC236}">
                <a16:creationId xmlns:a16="http://schemas.microsoft.com/office/drawing/2014/main" id="{1E246E30-EDC7-C876-2AA8-E1C635FED8FE}"/>
              </a:ext>
            </a:extLst>
          </p:cNvPr>
          <p:cNvPicPr>
            <a:picLocks noChangeAspect="1"/>
          </p:cNvPicPr>
          <p:nvPr/>
        </p:nvPicPr>
        <p:blipFill>
          <a:blip r:embed="rId3"/>
          <a:stretch>
            <a:fillRect/>
          </a:stretch>
        </p:blipFill>
        <p:spPr>
          <a:xfrm>
            <a:off x="8353424" y="2242752"/>
            <a:ext cx="2466975" cy="2372495"/>
          </a:xfrm>
          <a:prstGeom prst="rect">
            <a:avLst/>
          </a:prstGeom>
          <a:ln>
            <a:solidFill>
              <a:schemeClr val="accent6"/>
            </a:solidFill>
          </a:ln>
        </p:spPr>
      </p:pic>
    </p:spTree>
    <p:extLst>
      <p:ext uri="{BB962C8B-B14F-4D97-AF65-F5344CB8AC3E}">
        <p14:creationId xmlns:p14="http://schemas.microsoft.com/office/powerpoint/2010/main" val="161052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API NOMIS ID Labels</a:t>
            </a:r>
          </a:p>
        </p:txBody>
      </p:sp>
      <p:sp>
        <p:nvSpPr>
          <p:cNvPr id="6" name="Content Placeholder 2"/>
          <p:cNvSpPr txBox="1">
            <a:spLocks/>
          </p:cNvSpPr>
          <p:nvPr/>
        </p:nvSpPr>
        <p:spPr>
          <a:xfrm>
            <a:off x="190500" y="1863725"/>
            <a:ext cx="6730999" cy="4410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Subjects will be identified by their API ID</a:t>
            </a:r>
          </a:p>
          <a:p>
            <a:r>
              <a:rPr lang="en-US" dirty="0"/>
              <a:t>Sites will be responsible for handwriting the IDs on the provided labels</a:t>
            </a:r>
          </a:p>
          <a:p>
            <a:pPr lvl="1"/>
            <a:r>
              <a:rPr lang="en-US" dirty="0"/>
              <a:t>Fill in labels prior to adhering to tubes </a:t>
            </a:r>
          </a:p>
          <a:p>
            <a:pPr lvl="1"/>
            <a:r>
              <a:rPr lang="en-US" dirty="0"/>
              <a:t>Must use fine-point marker </a:t>
            </a:r>
          </a:p>
          <a:p>
            <a:r>
              <a:rPr lang="en-US" dirty="0"/>
              <a:t>Labels will be placed on all collection tubes: </a:t>
            </a:r>
          </a:p>
          <a:p>
            <a:pPr lvl="1"/>
            <a:r>
              <a:rPr lang="en-US" dirty="0"/>
              <a:t>EDTA Lavender Top Tube (5 x 10 ml)</a:t>
            </a:r>
          </a:p>
          <a:p>
            <a:pPr marL="457200" lvl="1" indent="0">
              <a:buNone/>
            </a:pPr>
            <a:endParaRPr lang="en-US" dirty="0"/>
          </a:p>
        </p:txBody>
      </p:sp>
      <p:pic>
        <p:nvPicPr>
          <p:cNvPr id="3" name="Picture 2">
            <a:extLst>
              <a:ext uri="{FF2B5EF4-FFF2-40B4-BE49-F238E27FC236}">
                <a16:creationId xmlns:a16="http://schemas.microsoft.com/office/drawing/2014/main" id="{E245ADCB-78B5-FFEB-8066-54CD56540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357" y="2075091"/>
            <a:ext cx="2690081" cy="2707818"/>
          </a:xfrm>
          <a:prstGeom prst="rect">
            <a:avLst/>
          </a:prstGeom>
          <a:ln>
            <a:solidFill>
              <a:schemeClr val="accent6"/>
            </a:solidFill>
          </a:ln>
        </p:spPr>
      </p:pic>
    </p:spTree>
    <p:extLst>
      <p:ext uri="{BB962C8B-B14F-4D97-AF65-F5344CB8AC3E}">
        <p14:creationId xmlns:p14="http://schemas.microsoft.com/office/powerpoint/2010/main" val="175099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6563"/>
            <a:ext cx="9144000" cy="1325563"/>
          </a:xfrm>
        </p:spPr>
        <p:txBody>
          <a:bodyPr>
            <a:noAutofit/>
          </a:bodyPr>
          <a:lstStyle/>
          <a:p>
            <a:r>
              <a:rPr lang="en-US" sz="5000" b="1" dirty="0"/>
              <a:t>Collection Tube Labels</a:t>
            </a:r>
          </a:p>
        </p:txBody>
      </p:sp>
      <p:sp>
        <p:nvSpPr>
          <p:cNvPr id="18" name="TextBox 17">
            <a:extLst>
              <a:ext uri="{FF2B5EF4-FFF2-40B4-BE49-F238E27FC236}">
                <a16:creationId xmlns:a16="http://schemas.microsoft.com/office/drawing/2014/main" id="{9F180A40-BD89-30CA-2872-DC855DE916AB}"/>
              </a:ext>
            </a:extLst>
          </p:cNvPr>
          <p:cNvSpPr txBox="1"/>
          <p:nvPr/>
        </p:nvSpPr>
        <p:spPr>
          <a:xfrm>
            <a:off x="2286646" y="5525643"/>
            <a:ext cx="7618708" cy="492443"/>
          </a:xfrm>
          <a:prstGeom prst="rect">
            <a:avLst/>
          </a:prstGeom>
          <a:noFill/>
        </p:spPr>
        <p:txBody>
          <a:bodyPr wrap="square">
            <a:spAutoFit/>
          </a:bodyPr>
          <a:lstStyle/>
          <a:p>
            <a:pPr algn="ctr">
              <a:defRPr/>
            </a:pPr>
            <a:r>
              <a:rPr lang="en-US" sz="2600" dirty="0">
                <a:solidFill>
                  <a:srgbClr val="00843D"/>
                </a:solidFill>
                <a:latin typeface="Calibri" panose="020F0502020204030204"/>
              </a:rPr>
              <a:t>Labels to be placed on ALL collection tubes</a:t>
            </a:r>
          </a:p>
        </p:txBody>
      </p:sp>
      <p:sp>
        <p:nvSpPr>
          <p:cNvPr id="3" name="Rectangle 2">
            <a:extLst>
              <a:ext uri="{FF2B5EF4-FFF2-40B4-BE49-F238E27FC236}">
                <a16:creationId xmlns:a16="http://schemas.microsoft.com/office/drawing/2014/main" id="{9149824C-B85B-5ECC-C977-97E03679531E}"/>
              </a:ext>
            </a:extLst>
          </p:cNvPr>
          <p:cNvSpPr/>
          <p:nvPr/>
        </p:nvSpPr>
        <p:spPr>
          <a:xfrm>
            <a:off x="2443594" y="2054002"/>
            <a:ext cx="2743200" cy="27432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8F9FA"/>
              </a:solidFill>
              <a:latin typeface="Calibri" panose="020F0502020204030204"/>
            </a:endParaRPr>
          </a:p>
        </p:txBody>
      </p:sp>
      <p:pic>
        <p:nvPicPr>
          <p:cNvPr id="5" name="Picture 4">
            <a:extLst>
              <a:ext uri="{FF2B5EF4-FFF2-40B4-BE49-F238E27FC236}">
                <a16:creationId xmlns:a16="http://schemas.microsoft.com/office/drawing/2014/main" id="{E7136CAD-ED60-29C8-AA03-445A423246D0}"/>
              </a:ext>
            </a:extLst>
          </p:cNvPr>
          <p:cNvPicPr>
            <a:picLocks noChangeAspect="1"/>
          </p:cNvPicPr>
          <p:nvPr/>
        </p:nvPicPr>
        <p:blipFill>
          <a:blip r:embed="rId2"/>
          <a:stretch>
            <a:fillRect/>
          </a:stretch>
        </p:blipFill>
        <p:spPr>
          <a:xfrm>
            <a:off x="2524598" y="2161331"/>
            <a:ext cx="592137" cy="573438"/>
          </a:xfrm>
          <a:prstGeom prst="rect">
            <a:avLst/>
          </a:prstGeom>
        </p:spPr>
      </p:pic>
      <p:pic>
        <p:nvPicPr>
          <p:cNvPr id="6" name="Picture 5">
            <a:extLst>
              <a:ext uri="{FF2B5EF4-FFF2-40B4-BE49-F238E27FC236}">
                <a16:creationId xmlns:a16="http://schemas.microsoft.com/office/drawing/2014/main" id="{CE4D8730-8159-1D7F-2DF9-28E508BE4F95}"/>
              </a:ext>
            </a:extLst>
          </p:cNvPr>
          <p:cNvPicPr>
            <a:picLocks noChangeAspect="1"/>
          </p:cNvPicPr>
          <p:nvPr/>
        </p:nvPicPr>
        <p:blipFill>
          <a:blip r:embed="rId2"/>
          <a:stretch>
            <a:fillRect/>
          </a:stretch>
        </p:blipFill>
        <p:spPr>
          <a:xfrm>
            <a:off x="4493098" y="3969281"/>
            <a:ext cx="592137" cy="573438"/>
          </a:xfrm>
          <a:prstGeom prst="rect">
            <a:avLst/>
          </a:prstGeom>
        </p:spPr>
      </p:pic>
      <p:sp>
        <p:nvSpPr>
          <p:cNvPr id="17" name="TextBox 16">
            <a:extLst>
              <a:ext uri="{FF2B5EF4-FFF2-40B4-BE49-F238E27FC236}">
                <a16:creationId xmlns:a16="http://schemas.microsoft.com/office/drawing/2014/main" id="{C0E4EB91-F9EB-5547-41D9-47189C7068E1}"/>
              </a:ext>
            </a:extLst>
          </p:cNvPr>
          <p:cNvSpPr txBox="1"/>
          <p:nvPr/>
        </p:nvSpPr>
        <p:spPr>
          <a:xfrm>
            <a:off x="2443594" y="2038882"/>
            <a:ext cx="2743200" cy="2785378"/>
          </a:xfrm>
          <a:prstGeom prst="rect">
            <a:avLst/>
          </a:prstGeom>
          <a:noFill/>
        </p:spPr>
        <p:txBody>
          <a:bodyPr wrap="square" rtlCol="0">
            <a:spAutoFit/>
          </a:bodyPr>
          <a:lstStyle/>
          <a:p>
            <a:pPr algn="ctr">
              <a:defRPr/>
            </a:pPr>
            <a:r>
              <a:rPr lang="en-US" sz="2500" dirty="0">
                <a:solidFill>
                  <a:srgbClr val="000000"/>
                </a:solidFill>
                <a:latin typeface="Calibri" panose="020F0502020204030204"/>
              </a:rPr>
              <a:t>API NOMIS</a:t>
            </a:r>
          </a:p>
          <a:p>
            <a:pPr algn="ctr">
              <a:defRPr/>
            </a:pPr>
            <a:r>
              <a:rPr lang="en-US" sz="2500" dirty="0">
                <a:solidFill>
                  <a:srgbClr val="000000"/>
                </a:solidFill>
                <a:latin typeface="Calibri" panose="020F0502020204030204"/>
              </a:rPr>
              <a:t>COLLECT</a:t>
            </a:r>
          </a:p>
          <a:p>
            <a:pPr algn="ctr">
              <a:defRPr/>
            </a:pPr>
            <a:r>
              <a:rPr lang="en-US" sz="2500" dirty="0">
                <a:solidFill>
                  <a:srgbClr val="000000"/>
                </a:solidFill>
                <a:latin typeface="Calibri" panose="020F0502020204030204"/>
              </a:rPr>
              <a:t>Kit: 1000001 </a:t>
            </a:r>
          </a:p>
          <a:p>
            <a:pPr algn="ctr">
              <a:defRPr/>
            </a:pPr>
            <a:r>
              <a:rPr lang="en-US" sz="2500" dirty="0">
                <a:solidFill>
                  <a:srgbClr val="000000"/>
                </a:solidFill>
                <a:latin typeface="Calibri" panose="020F0502020204030204"/>
              </a:rPr>
              <a:t>1000000124</a:t>
            </a:r>
          </a:p>
          <a:p>
            <a:pPr algn="ctr">
              <a:defRPr/>
            </a:pPr>
            <a:r>
              <a:rPr lang="en-US" sz="2500" dirty="0">
                <a:solidFill>
                  <a:srgbClr val="000000"/>
                </a:solidFill>
                <a:latin typeface="Calibri" panose="020F0502020204030204"/>
              </a:rPr>
              <a:t>WBLD</a:t>
            </a:r>
          </a:p>
          <a:p>
            <a:pPr algn="ctr">
              <a:defRPr/>
            </a:pPr>
            <a:r>
              <a:rPr lang="en-US" sz="2500" dirty="0">
                <a:solidFill>
                  <a:srgbClr val="000000"/>
                </a:solidFill>
                <a:latin typeface="Calibri" panose="020F0502020204030204"/>
              </a:rPr>
              <a:t>EDTA10</a:t>
            </a:r>
          </a:p>
          <a:p>
            <a:pPr algn="ctr">
              <a:defRPr/>
            </a:pPr>
            <a:r>
              <a:rPr lang="en-US" sz="2500" dirty="0">
                <a:solidFill>
                  <a:srgbClr val="000000"/>
                </a:solidFill>
                <a:latin typeface="Calibri" panose="020F0502020204030204"/>
              </a:rPr>
              <a:t>10000. uL</a:t>
            </a:r>
          </a:p>
        </p:txBody>
      </p:sp>
      <p:cxnSp>
        <p:nvCxnSpPr>
          <p:cNvPr id="19" name="Straight Arrow Connector 18">
            <a:extLst>
              <a:ext uri="{FF2B5EF4-FFF2-40B4-BE49-F238E27FC236}">
                <a16:creationId xmlns:a16="http://schemas.microsoft.com/office/drawing/2014/main" id="{47E18422-56B2-9C6C-B2F4-696B0D241B50}"/>
              </a:ext>
            </a:extLst>
          </p:cNvPr>
          <p:cNvCxnSpPr>
            <a:cxnSpLocks/>
          </p:cNvCxnSpPr>
          <p:nvPr/>
        </p:nvCxnSpPr>
        <p:spPr>
          <a:xfrm flipH="1">
            <a:off x="4493098" y="2282386"/>
            <a:ext cx="897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9E9412-498E-98DD-74D6-CA8277934534}"/>
              </a:ext>
            </a:extLst>
          </p:cNvPr>
          <p:cNvCxnSpPr>
            <a:cxnSpLocks/>
          </p:cNvCxnSpPr>
          <p:nvPr/>
        </p:nvCxnSpPr>
        <p:spPr>
          <a:xfrm flipH="1">
            <a:off x="4404422" y="2646453"/>
            <a:ext cx="9861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E49C10-5296-BDED-A883-C561796DE202}"/>
              </a:ext>
            </a:extLst>
          </p:cNvPr>
          <p:cNvCxnSpPr>
            <a:cxnSpLocks/>
          </p:cNvCxnSpPr>
          <p:nvPr/>
        </p:nvCxnSpPr>
        <p:spPr>
          <a:xfrm flipH="1">
            <a:off x="4649956" y="3040153"/>
            <a:ext cx="7406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F422CB4-D38F-6978-91B7-6E06840AF805}"/>
              </a:ext>
            </a:extLst>
          </p:cNvPr>
          <p:cNvCxnSpPr>
            <a:cxnSpLocks/>
          </p:cNvCxnSpPr>
          <p:nvPr/>
        </p:nvCxnSpPr>
        <p:spPr>
          <a:xfrm flipH="1">
            <a:off x="4649956" y="3412686"/>
            <a:ext cx="7406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CD1033-54D6-2BF4-71EF-BE4DCD4A498B}"/>
              </a:ext>
            </a:extLst>
          </p:cNvPr>
          <p:cNvCxnSpPr/>
          <p:nvPr/>
        </p:nvCxnSpPr>
        <p:spPr>
          <a:xfrm flipH="1">
            <a:off x="4293330" y="3785219"/>
            <a:ext cx="10972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55BE347-DD6D-4F0E-D053-5BC13B73B766}"/>
              </a:ext>
            </a:extLst>
          </p:cNvPr>
          <p:cNvCxnSpPr>
            <a:cxnSpLocks/>
          </p:cNvCxnSpPr>
          <p:nvPr/>
        </p:nvCxnSpPr>
        <p:spPr>
          <a:xfrm flipH="1">
            <a:off x="4348876" y="4178919"/>
            <a:ext cx="10417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8528890-24C1-C11D-9A75-AD9FF534B96D}"/>
              </a:ext>
            </a:extLst>
          </p:cNvPr>
          <p:cNvSpPr txBox="1"/>
          <p:nvPr/>
        </p:nvSpPr>
        <p:spPr>
          <a:xfrm>
            <a:off x="5344222" y="2093060"/>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Study Name</a:t>
            </a:r>
          </a:p>
        </p:txBody>
      </p:sp>
      <p:sp>
        <p:nvSpPr>
          <p:cNvPr id="26" name="TextBox 25">
            <a:extLst>
              <a:ext uri="{FF2B5EF4-FFF2-40B4-BE49-F238E27FC236}">
                <a16:creationId xmlns:a16="http://schemas.microsoft.com/office/drawing/2014/main" id="{F453EA13-F69D-CE98-CEB4-EE823BECD0CB}"/>
              </a:ext>
            </a:extLst>
          </p:cNvPr>
          <p:cNvSpPr txBox="1"/>
          <p:nvPr/>
        </p:nvSpPr>
        <p:spPr>
          <a:xfrm>
            <a:off x="5344222" y="2459759"/>
            <a:ext cx="2926030" cy="369332"/>
          </a:xfrm>
          <a:prstGeom prst="rect">
            <a:avLst/>
          </a:prstGeom>
          <a:noFill/>
        </p:spPr>
        <p:txBody>
          <a:bodyPr wrap="square" rtlCol="0">
            <a:spAutoFit/>
          </a:bodyPr>
          <a:lstStyle/>
          <a:p>
            <a:pPr>
              <a:defRPr/>
            </a:pPr>
            <a:r>
              <a:rPr lang="en-US" dirty="0">
                <a:solidFill>
                  <a:srgbClr val="006298"/>
                </a:solidFill>
                <a:latin typeface="Calibri" panose="020F0502020204030204"/>
              </a:rPr>
              <a:t>Collection Tube Designation</a:t>
            </a:r>
          </a:p>
        </p:txBody>
      </p:sp>
      <p:sp>
        <p:nvSpPr>
          <p:cNvPr id="27" name="TextBox 26">
            <a:extLst>
              <a:ext uri="{FF2B5EF4-FFF2-40B4-BE49-F238E27FC236}">
                <a16:creationId xmlns:a16="http://schemas.microsoft.com/office/drawing/2014/main" id="{9489C463-8BF2-5AE5-ED92-EEAC181A78FE}"/>
              </a:ext>
            </a:extLst>
          </p:cNvPr>
          <p:cNvSpPr txBox="1"/>
          <p:nvPr/>
        </p:nvSpPr>
        <p:spPr>
          <a:xfrm>
            <a:off x="5344222" y="3222097"/>
            <a:ext cx="4250048" cy="369332"/>
          </a:xfrm>
          <a:prstGeom prst="rect">
            <a:avLst/>
          </a:prstGeom>
          <a:noFill/>
        </p:spPr>
        <p:txBody>
          <a:bodyPr wrap="square" rtlCol="0">
            <a:spAutoFit/>
          </a:bodyPr>
          <a:lstStyle/>
          <a:p>
            <a:pPr>
              <a:defRPr/>
            </a:pPr>
            <a:r>
              <a:rPr lang="en-US" dirty="0">
                <a:solidFill>
                  <a:srgbClr val="006298"/>
                </a:solidFill>
                <a:latin typeface="Calibri" panose="020F0502020204030204"/>
              </a:rPr>
              <a:t>Specimen Barcode (unique for each tube)</a:t>
            </a:r>
          </a:p>
        </p:txBody>
      </p:sp>
      <p:sp>
        <p:nvSpPr>
          <p:cNvPr id="28" name="TextBox 27">
            <a:extLst>
              <a:ext uri="{FF2B5EF4-FFF2-40B4-BE49-F238E27FC236}">
                <a16:creationId xmlns:a16="http://schemas.microsoft.com/office/drawing/2014/main" id="{486A7BE9-7533-8CF0-901C-B05D56FECD35}"/>
              </a:ext>
            </a:extLst>
          </p:cNvPr>
          <p:cNvSpPr txBox="1"/>
          <p:nvPr/>
        </p:nvSpPr>
        <p:spPr>
          <a:xfrm>
            <a:off x="5344223" y="2859293"/>
            <a:ext cx="4561133" cy="369332"/>
          </a:xfrm>
          <a:prstGeom prst="rect">
            <a:avLst/>
          </a:prstGeom>
          <a:noFill/>
        </p:spPr>
        <p:txBody>
          <a:bodyPr wrap="square" rtlCol="0">
            <a:spAutoFit/>
          </a:bodyPr>
          <a:lstStyle/>
          <a:p>
            <a:pPr>
              <a:defRPr/>
            </a:pPr>
            <a:r>
              <a:rPr lang="en-US" dirty="0">
                <a:solidFill>
                  <a:srgbClr val="006298"/>
                </a:solidFill>
                <a:latin typeface="Calibri" panose="020F0502020204030204"/>
              </a:rPr>
              <a:t>Kit # (unique to the participant and visit)</a:t>
            </a:r>
          </a:p>
        </p:txBody>
      </p:sp>
      <p:sp>
        <p:nvSpPr>
          <p:cNvPr id="29" name="TextBox 28">
            <a:extLst>
              <a:ext uri="{FF2B5EF4-FFF2-40B4-BE49-F238E27FC236}">
                <a16:creationId xmlns:a16="http://schemas.microsoft.com/office/drawing/2014/main" id="{E090AED3-536E-BEE3-1C60-1081B106D60F}"/>
              </a:ext>
            </a:extLst>
          </p:cNvPr>
          <p:cNvSpPr txBox="1"/>
          <p:nvPr/>
        </p:nvSpPr>
        <p:spPr>
          <a:xfrm>
            <a:off x="5344222" y="3583139"/>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Sample Type</a:t>
            </a:r>
          </a:p>
        </p:txBody>
      </p:sp>
      <p:sp>
        <p:nvSpPr>
          <p:cNvPr id="30" name="TextBox 29">
            <a:extLst>
              <a:ext uri="{FF2B5EF4-FFF2-40B4-BE49-F238E27FC236}">
                <a16:creationId xmlns:a16="http://schemas.microsoft.com/office/drawing/2014/main" id="{2065D26A-C464-31EB-AB54-B04468BB8E92}"/>
              </a:ext>
            </a:extLst>
          </p:cNvPr>
          <p:cNvSpPr txBox="1"/>
          <p:nvPr/>
        </p:nvSpPr>
        <p:spPr>
          <a:xfrm>
            <a:off x="5344222" y="3979574"/>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Collection Container</a:t>
            </a:r>
          </a:p>
        </p:txBody>
      </p:sp>
      <p:cxnSp>
        <p:nvCxnSpPr>
          <p:cNvPr id="4" name="Straight Arrow Connector 3">
            <a:extLst>
              <a:ext uri="{FF2B5EF4-FFF2-40B4-BE49-F238E27FC236}">
                <a16:creationId xmlns:a16="http://schemas.microsoft.com/office/drawing/2014/main" id="{D17B1630-A4A0-F020-F582-BDF524A96274}"/>
              </a:ext>
            </a:extLst>
          </p:cNvPr>
          <p:cNvCxnSpPr>
            <a:cxnSpLocks/>
          </p:cNvCxnSpPr>
          <p:nvPr/>
        </p:nvCxnSpPr>
        <p:spPr>
          <a:xfrm flipH="1">
            <a:off x="4493098" y="4580343"/>
            <a:ext cx="897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E3719E-8847-CF7C-16B2-59365032B883}"/>
              </a:ext>
            </a:extLst>
          </p:cNvPr>
          <p:cNvSpPr txBox="1"/>
          <p:nvPr/>
        </p:nvSpPr>
        <p:spPr>
          <a:xfrm>
            <a:off x="5344222" y="4380998"/>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Quantity</a:t>
            </a:r>
          </a:p>
        </p:txBody>
      </p:sp>
    </p:spTree>
    <p:extLst>
      <p:ext uri="{BB962C8B-B14F-4D97-AF65-F5344CB8AC3E}">
        <p14:creationId xmlns:p14="http://schemas.microsoft.com/office/powerpoint/2010/main" val="323715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6563"/>
            <a:ext cx="9144000" cy="1325563"/>
          </a:xfrm>
        </p:spPr>
        <p:txBody>
          <a:bodyPr>
            <a:noAutofit/>
          </a:bodyPr>
          <a:lstStyle/>
          <a:p>
            <a:r>
              <a:rPr lang="en-US" sz="5000" b="1" dirty="0"/>
              <a:t>Aliquot Tube Labels</a:t>
            </a:r>
          </a:p>
        </p:txBody>
      </p:sp>
      <p:sp>
        <p:nvSpPr>
          <p:cNvPr id="18" name="TextBox 17">
            <a:extLst>
              <a:ext uri="{FF2B5EF4-FFF2-40B4-BE49-F238E27FC236}">
                <a16:creationId xmlns:a16="http://schemas.microsoft.com/office/drawing/2014/main" id="{9F180A40-BD89-30CA-2872-DC855DE916AB}"/>
              </a:ext>
            </a:extLst>
          </p:cNvPr>
          <p:cNvSpPr txBox="1"/>
          <p:nvPr/>
        </p:nvSpPr>
        <p:spPr>
          <a:xfrm>
            <a:off x="2286646" y="5525643"/>
            <a:ext cx="7618708" cy="492443"/>
          </a:xfrm>
          <a:prstGeom prst="rect">
            <a:avLst/>
          </a:prstGeom>
          <a:noFill/>
        </p:spPr>
        <p:txBody>
          <a:bodyPr wrap="square">
            <a:spAutoFit/>
          </a:bodyPr>
          <a:lstStyle/>
          <a:p>
            <a:pPr algn="ctr">
              <a:defRPr/>
            </a:pPr>
            <a:r>
              <a:rPr lang="en-US" sz="2600" dirty="0">
                <a:solidFill>
                  <a:srgbClr val="00843D"/>
                </a:solidFill>
                <a:latin typeface="Calibri" panose="020F0502020204030204"/>
              </a:rPr>
              <a:t>Labels to be placed on ALL aliquot tubes</a:t>
            </a:r>
          </a:p>
        </p:txBody>
      </p:sp>
      <p:sp>
        <p:nvSpPr>
          <p:cNvPr id="3" name="Rectangle 2">
            <a:extLst>
              <a:ext uri="{FF2B5EF4-FFF2-40B4-BE49-F238E27FC236}">
                <a16:creationId xmlns:a16="http://schemas.microsoft.com/office/drawing/2014/main" id="{9149824C-B85B-5ECC-C977-97E03679531E}"/>
              </a:ext>
            </a:extLst>
          </p:cNvPr>
          <p:cNvSpPr/>
          <p:nvPr/>
        </p:nvSpPr>
        <p:spPr>
          <a:xfrm>
            <a:off x="2443594" y="2054002"/>
            <a:ext cx="2743200" cy="27432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8F9FA"/>
              </a:solidFill>
              <a:latin typeface="Calibri" panose="020F0502020204030204"/>
            </a:endParaRPr>
          </a:p>
        </p:txBody>
      </p:sp>
      <p:pic>
        <p:nvPicPr>
          <p:cNvPr id="5" name="Picture 4">
            <a:extLst>
              <a:ext uri="{FF2B5EF4-FFF2-40B4-BE49-F238E27FC236}">
                <a16:creationId xmlns:a16="http://schemas.microsoft.com/office/drawing/2014/main" id="{E7136CAD-ED60-29C8-AA03-445A423246D0}"/>
              </a:ext>
            </a:extLst>
          </p:cNvPr>
          <p:cNvPicPr>
            <a:picLocks noChangeAspect="1"/>
          </p:cNvPicPr>
          <p:nvPr/>
        </p:nvPicPr>
        <p:blipFill>
          <a:blip r:embed="rId2"/>
          <a:stretch>
            <a:fillRect/>
          </a:stretch>
        </p:blipFill>
        <p:spPr>
          <a:xfrm>
            <a:off x="2524598" y="2161331"/>
            <a:ext cx="592137" cy="573438"/>
          </a:xfrm>
          <a:prstGeom prst="rect">
            <a:avLst/>
          </a:prstGeom>
        </p:spPr>
      </p:pic>
      <p:pic>
        <p:nvPicPr>
          <p:cNvPr id="6" name="Picture 5">
            <a:extLst>
              <a:ext uri="{FF2B5EF4-FFF2-40B4-BE49-F238E27FC236}">
                <a16:creationId xmlns:a16="http://schemas.microsoft.com/office/drawing/2014/main" id="{CE4D8730-8159-1D7F-2DF9-28E508BE4F95}"/>
              </a:ext>
            </a:extLst>
          </p:cNvPr>
          <p:cNvPicPr>
            <a:picLocks noChangeAspect="1"/>
          </p:cNvPicPr>
          <p:nvPr/>
        </p:nvPicPr>
        <p:blipFill>
          <a:blip r:embed="rId2"/>
          <a:stretch>
            <a:fillRect/>
          </a:stretch>
        </p:blipFill>
        <p:spPr>
          <a:xfrm>
            <a:off x="4493098" y="3964725"/>
            <a:ext cx="592137" cy="573438"/>
          </a:xfrm>
          <a:prstGeom prst="rect">
            <a:avLst/>
          </a:prstGeom>
        </p:spPr>
      </p:pic>
      <p:sp>
        <p:nvSpPr>
          <p:cNvPr id="17" name="TextBox 16">
            <a:extLst>
              <a:ext uri="{FF2B5EF4-FFF2-40B4-BE49-F238E27FC236}">
                <a16:creationId xmlns:a16="http://schemas.microsoft.com/office/drawing/2014/main" id="{C0E4EB91-F9EB-5547-41D9-47189C7068E1}"/>
              </a:ext>
            </a:extLst>
          </p:cNvPr>
          <p:cNvSpPr txBox="1"/>
          <p:nvPr/>
        </p:nvSpPr>
        <p:spPr>
          <a:xfrm>
            <a:off x="2443594" y="2034326"/>
            <a:ext cx="2743200" cy="2785378"/>
          </a:xfrm>
          <a:prstGeom prst="rect">
            <a:avLst/>
          </a:prstGeom>
          <a:noFill/>
        </p:spPr>
        <p:txBody>
          <a:bodyPr wrap="square" rtlCol="0">
            <a:spAutoFit/>
          </a:bodyPr>
          <a:lstStyle/>
          <a:p>
            <a:pPr algn="ctr">
              <a:defRPr/>
            </a:pPr>
            <a:r>
              <a:rPr lang="en-US" sz="2500" dirty="0">
                <a:solidFill>
                  <a:srgbClr val="000000"/>
                </a:solidFill>
                <a:latin typeface="Calibri" panose="020F0502020204030204"/>
              </a:rPr>
              <a:t>API NOMIS</a:t>
            </a:r>
          </a:p>
          <a:p>
            <a:pPr algn="ctr">
              <a:defRPr/>
            </a:pPr>
            <a:r>
              <a:rPr lang="en-US" sz="2500" dirty="0">
                <a:solidFill>
                  <a:srgbClr val="000000"/>
                </a:solidFill>
                <a:latin typeface="Calibri" panose="020F0502020204030204"/>
              </a:rPr>
              <a:t>ALIQUOT</a:t>
            </a:r>
          </a:p>
          <a:p>
            <a:pPr algn="ctr">
              <a:defRPr/>
            </a:pPr>
            <a:r>
              <a:rPr lang="en-US" sz="2500" dirty="0">
                <a:solidFill>
                  <a:srgbClr val="000000"/>
                </a:solidFill>
                <a:latin typeface="Calibri" panose="020F0502020204030204"/>
              </a:rPr>
              <a:t>Kit: 1000001 </a:t>
            </a:r>
          </a:p>
          <a:p>
            <a:pPr algn="ctr">
              <a:defRPr/>
            </a:pPr>
            <a:r>
              <a:rPr lang="en-US" sz="2500" dirty="0">
                <a:solidFill>
                  <a:srgbClr val="000000"/>
                </a:solidFill>
                <a:latin typeface="Calibri" panose="020F0502020204030204"/>
              </a:rPr>
              <a:t>1000000124</a:t>
            </a:r>
          </a:p>
          <a:p>
            <a:pPr algn="ctr">
              <a:defRPr/>
            </a:pPr>
            <a:r>
              <a:rPr lang="en-US" sz="2500" dirty="0">
                <a:solidFill>
                  <a:srgbClr val="000000"/>
                </a:solidFill>
                <a:latin typeface="Calibri" panose="020F0502020204030204"/>
              </a:rPr>
              <a:t>PLA</a:t>
            </a:r>
          </a:p>
          <a:p>
            <a:pPr algn="ctr">
              <a:defRPr/>
            </a:pPr>
            <a:r>
              <a:rPr lang="en-US" sz="2500" dirty="0">
                <a:solidFill>
                  <a:srgbClr val="000000"/>
                </a:solidFill>
                <a:latin typeface="Calibri" panose="020F0502020204030204"/>
              </a:rPr>
              <a:t>EDTA10</a:t>
            </a:r>
          </a:p>
          <a:p>
            <a:pPr algn="ctr">
              <a:defRPr/>
            </a:pPr>
            <a:r>
              <a:rPr lang="en-US" sz="2500" dirty="0">
                <a:solidFill>
                  <a:srgbClr val="000000"/>
                </a:solidFill>
                <a:latin typeface="Calibri" panose="020F0502020204030204"/>
              </a:rPr>
              <a:t>1500.00 uL</a:t>
            </a:r>
          </a:p>
        </p:txBody>
      </p:sp>
      <p:cxnSp>
        <p:nvCxnSpPr>
          <p:cNvPr id="19" name="Straight Arrow Connector 18">
            <a:extLst>
              <a:ext uri="{FF2B5EF4-FFF2-40B4-BE49-F238E27FC236}">
                <a16:creationId xmlns:a16="http://schemas.microsoft.com/office/drawing/2014/main" id="{47E18422-56B2-9C6C-B2F4-696B0D241B50}"/>
              </a:ext>
            </a:extLst>
          </p:cNvPr>
          <p:cNvCxnSpPr>
            <a:cxnSpLocks/>
          </p:cNvCxnSpPr>
          <p:nvPr/>
        </p:nvCxnSpPr>
        <p:spPr>
          <a:xfrm flipH="1">
            <a:off x="4493098" y="2277830"/>
            <a:ext cx="897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89E9412-498E-98DD-74D6-CA8277934534}"/>
              </a:ext>
            </a:extLst>
          </p:cNvPr>
          <p:cNvCxnSpPr>
            <a:cxnSpLocks/>
          </p:cNvCxnSpPr>
          <p:nvPr/>
        </p:nvCxnSpPr>
        <p:spPr>
          <a:xfrm flipH="1">
            <a:off x="4404422" y="2641897"/>
            <a:ext cx="9861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E49C10-5296-BDED-A883-C561796DE202}"/>
              </a:ext>
            </a:extLst>
          </p:cNvPr>
          <p:cNvCxnSpPr>
            <a:cxnSpLocks/>
          </p:cNvCxnSpPr>
          <p:nvPr/>
        </p:nvCxnSpPr>
        <p:spPr>
          <a:xfrm flipH="1">
            <a:off x="4649956" y="3035597"/>
            <a:ext cx="7406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F422CB4-D38F-6978-91B7-6E06840AF805}"/>
              </a:ext>
            </a:extLst>
          </p:cNvPr>
          <p:cNvCxnSpPr>
            <a:cxnSpLocks/>
          </p:cNvCxnSpPr>
          <p:nvPr/>
        </p:nvCxnSpPr>
        <p:spPr>
          <a:xfrm flipH="1">
            <a:off x="4649956" y="3408130"/>
            <a:ext cx="7406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CD1033-54D6-2BF4-71EF-BE4DCD4A498B}"/>
              </a:ext>
            </a:extLst>
          </p:cNvPr>
          <p:cNvCxnSpPr/>
          <p:nvPr/>
        </p:nvCxnSpPr>
        <p:spPr>
          <a:xfrm flipH="1">
            <a:off x="4293330" y="3780663"/>
            <a:ext cx="10972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55BE347-DD6D-4F0E-D053-5BC13B73B766}"/>
              </a:ext>
            </a:extLst>
          </p:cNvPr>
          <p:cNvCxnSpPr>
            <a:cxnSpLocks/>
          </p:cNvCxnSpPr>
          <p:nvPr/>
        </p:nvCxnSpPr>
        <p:spPr>
          <a:xfrm flipH="1">
            <a:off x="4348876" y="4174363"/>
            <a:ext cx="10417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8528890-24C1-C11D-9A75-AD9FF534B96D}"/>
              </a:ext>
            </a:extLst>
          </p:cNvPr>
          <p:cNvSpPr txBox="1"/>
          <p:nvPr/>
        </p:nvSpPr>
        <p:spPr>
          <a:xfrm>
            <a:off x="5344222" y="2088504"/>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Study Name</a:t>
            </a:r>
          </a:p>
        </p:txBody>
      </p:sp>
      <p:sp>
        <p:nvSpPr>
          <p:cNvPr id="26" name="TextBox 25">
            <a:extLst>
              <a:ext uri="{FF2B5EF4-FFF2-40B4-BE49-F238E27FC236}">
                <a16:creationId xmlns:a16="http://schemas.microsoft.com/office/drawing/2014/main" id="{F453EA13-F69D-CE98-CEB4-EE823BECD0CB}"/>
              </a:ext>
            </a:extLst>
          </p:cNvPr>
          <p:cNvSpPr txBox="1"/>
          <p:nvPr/>
        </p:nvSpPr>
        <p:spPr>
          <a:xfrm>
            <a:off x="5344222" y="2455203"/>
            <a:ext cx="2926030" cy="369332"/>
          </a:xfrm>
          <a:prstGeom prst="rect">
            <a:avLst/>
          </a:prstGeom>
          <a:noFill/>
        </p:spPr>
        <p:txBody>
          <a:bodyPr wrap="square" rtlCol="0">
            <a:spAutoFit/>
          </a:bodyPr>
          <a:lstStyle/>
          <a:p>
            <a:pPr>
              <a:defRPr/>
            </a:pPr>
            <a:r>
              <a:rPr lang="en-US" dirty="0">
                <a:solidFill>
                  <a:srgbClr val="006298"/>
                </a:solidFill>
                <a:latin typeface="Calibri" panose="020F0502020204030204"/>
              </a:rPr>
              <a:t>Aliquot Tube Designation</a:t>
            </a:r>
          </a:p>
        </p:txBody>
      </p:sp>
      <p:sp>
        <p:nvSpPr>
          <p:cNvPr id="27" name="TextBox 26">
            <a:extLst>
              <a:ext uri="{FF2B5EF4-FFF2-40B4-BE49-F238E27FC236}">
                <a16:creationId xmlns:a16="http://schemas.microsoft.com/office/drawing/2014/main" id="{9489C463-8BF2-5AE5-ED92-EEAC181A78FE}"/>
              </a:ext>
            </a:extLst>
          </p:cNvPr>
          <p:cNvSpPr txBox="1"/>
          <p:nvPr/>
        </p:nvSpPr>
        <p:spPr>
          <a:xfrm>
            <a:off x="5344222" y="3226605"/>
            <a:ext cx="4250048" cy="369332"/>
          </a:xfrm>
          <a:prstGeom prst="rect">
            <a:avLst/>
          </a:prstGeom>
          <a:noFill/>
        </p:spPr>
        <p:txBody>
          <a:bodyPr wrap="square" rtlCol="0">
            <a:spAutoFit/>
          </a:bodyPr>
          <a:lstStyle/>
          <a:p>
            <a:pPr>
              <a:defRPr/>
            </a:pPr>
            <a:r>
              <a:rPr lang="en-US" dirty="0">
                <a:solidFill>
                  <a:srgbClr val="006298"/>
                </a:solidFill>
                <a:latin typeface="Calibri" panose="020F0502020204030204"/>
              </a:rPr>
              <a:t>Specimen Barcode (unique for each tube)</a:t>
            </a:r>
          </a:p>
        </p:txBody>
      </p:sp>
      <p:sp>
        <p:nvSpPr>
          <p:cNvPr id="28" name="TextBox 27">
            <a:extLst>
              <a:ext uri="{FF2B5EF4-FFF2-40B4-BE49-F238E27FC236}">
                <a16:creationId xmlns:a16="http://schemas.microsoft.com/office/drawing/2014/main" id="{486A7BE9-7533-8CF0-901C-B05D56FECD35}"/>
              </a:ext>
            </a:extLst>
          </p:cNvPr>
          <p:cNvSpPr txBox="1"/>
          <p:nvPr/>
        </p:nvSpPr>
        <p:spPr>
          <a:xfrm>
            <a:off x="5347632" y="2848596"/>
            <a:ext cx="4561133" cy="369332"/>
          </a:xfrm>
          <a:prstGeom prst="rect">
            <a:avLst/>
          </a:prstGeom>
          <a:noFill/>
        </p:spPr>
        <p:txBody>
          <a:bodyPr wrap="square" rtlCol="0">
            <a:spAutoFit/>
          </a:bodyPr>
          <a:lstStyle/>
          <a:p>
            <a:pPr>
              <a:defRPr/>
            </a:pPr>
            <a:r>
              <a:rPr lang="en-US" dirty="0">
                <a:solidFill>
                  <a:srgbClr val="006298"/>
                </a:solidFill>
                <a:latin typeface="Calibri" panose="020F0502020204030204"/>
              </a:rPr>
              <a:t>Kit # (unique to the participant and visit)</a:t>
            </a:r>
          </a:p>
        </p:txBody>
      </p:sp>
      <p:sp>
        <p:nvSpPr>
          <p:cNvPr id="29" name="TextBox 28">
            <a:extLst>
              <a:ext uri="{FF2B5EF4-FFF2-40B4-BE49-F238E27FC236}">
                <a16:creationId xmlns:a16="http://schemas.microsoft.com/office/drawing/2014/main" id="{E090AED3-536E-BEE3-1C60-1081B106D60F}"/>
              </a:ext>
            </a:extLst>
          </p:cNvPr>
          <p:cNvSpPr txBox="1"/>
          <p:nvPr/>
        </p:nvSpPr>
        <p:spPr>
          <a:xfrm>
            <a:off x="5344222" y="3578583"/>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Sample Type</a:t>
            </a:r>
          </a:p>
        </p:txBody>
      </p:sp>
      <p:sp>
        <p:nvSpPr>
          <p:cNvPr id="30" name="TextBox 29">
            <a:extLst>
              <a:ext uri="{FF2B5EF4-FFF2-40B4-BE49-F238E27FC236}">
                <a16:creationId xmlns:a16="http://schemas.microsoft.com/office/drawing/2014/main" id="{2065D26A-C464-31EB-AB54-B04468BB8E92}"/>
              </a:ext>
            </a:extLst>
          </p:cNvPr>
          <p:cNvSpPr txBox="1"/>
          <p:nvPr/>
        </p:nvSpPr>
        <p:spPr>
          <a:xfrm>
            <a:off x="5344222" y="3975018"/>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Collection Container</a:t>
            </a:r>
          </a:p>
        </p:txBody>
      </p:sp>
      <p:cxnSp>
        <p:nvCxnSpPr>
          <p:cNvPr id="4" name="Straight Arrow Connector 3">
            <a:extLst>
              <a:ext uri="{FF2B5EF4-FFF2-40B4-BE49-F238E27FC236}">
                <a16:creationId xmlns:a16="http://schemas.microsoft.com/office/drawing/2014/main" id="{556CF59B-88D6-0995-ED23-A27F61B9E3BE}"/>
              </a:ext>
            </a:extLst>
          </p:cNvPr>
          <p:cNvCxnSpPr>
            <a:cxnSpLocks/>
          </p:cNvCxnSpPr>
          <p:nvPr/>
        </p:nvCxnSpPr>
        <p:spPr>
          <a:xfrm flipH="1">
            <a:off x="4493098" y="4580343"/>
            <a:ext cx="897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7AE0989-F97C-057E-AD2B-25E9855C1CA4}"/>
              </a:ext>
            </a:extLst>
          </p:cNvPr>
          <p:cNvSpPr txBox="1"/>
          <p:nvPr/>
        </p:nvSpPr>
        <p:spPr>
          <a:xfrm>
            <a:off x="5344222" y="4380998"/>
            <a:ext cx="2362200" cy="369332"/>
          </a:xfrm>
          <a:prstGeom prst="rect">
            <a:avLst/>
          </a:prstGeom>
          <a:noFill/>
        </p:spPr>
        <p:txBody>
          <a:bodyPr wrap="square" rtlCol="0">
            <a:spAutoFit/>
          </a:bodyPr>
          <a:lstStyle/>
          <a:p>
            <a:pPr>
              <a:defRPr/>
            </a:pPr>
            <a:r>
              <a:rPr lang="en-US" dirty="0">
                <a:solidFill>
                  <a:srgbClr val="006298"/>
                </a:solidFill>
                <a:latin typeface="Calibri" panose="020F0502020204030204"/>
              </a:rPr>
              <a:t>Quantity</a:t>
            </a:r>
          </a:p>
        </p:txBody>
      </p:sp>
    </p:spTree>
    <p:extLst>
      <p:ext uri="{BB962C8B-B14F-4D97-AF65-F5344CB8AC3E}">
        <p14:creationId xmlns:p14="http://schemas.microsoft.com/office/powerpoint/2010/main" val="122278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9329"/>
            <a:ext cx="8686800" cy="1143000"/>
          </a:xfrm>
        </p:spPr>
        <p:txBody>
          <a:bodyPr>
            <a:normAutofit fontScale="90000"/>
          </a:bodyPr>
          <a:lstStyle/>
          <a:p>
            <a:r>
              <a:rPr lang="en-US" sz="4000" b="1" dirty="0"/>
              <a:t>Collection and Aliquot Tube Labels</a:t>
            </a:r>
          </a:p>
        </p:txBody>
      </p:sp>
      <p:sp>
        <p:nvSpPr>
          <p:cNvPr id="66" name="TextBox 65">
            <a:extLst>
              <a:ext uri="{FF2B5EF4-FFF2-40B4-BE49-F238E27FC236}">
                <a16:creationId xmlns:a16="http://schemas.microsoft.com/office/drawing/2014/main" id="{97C50350-AFDA-F102-CF76-0C003AF54593}"/>
              </a:ext>
            </a:extLst>
          </p:cNvPr>
          <p:cNvSpPr txBox="1"/>
          <p:nvPr/>
        </p:nvSpPr>
        <p:spPr>
          <a:xfrm>
            <a:off x="948608" y="4641099"/>
            <a:ext cx="9736830" cy="1477328"/>
          </a:xfrm>
          <a:prstGeom prst="rect">
            <a:avLst/>
          </a:prstGeom>
          <a:noFill/>
        </p:spPr>
        <p:txBody>
          <a:bodyPr wrap="square" rtlCol="0">
            <a:spAutoFit/>
          </a:bodyPr>
          <a:lstStyle/>
          <a:p>
            <a:pPr algn="ctr"/>
            <a:r>
              <a:rPr lang="en-US" dirty="0"/>
              <a:t>Every combination of Sample Type and Collection Tube that you may encounter</a:t>
            </a:r>
          </a:p>
          <a:p>
            <a:pPr algn="ctr"/>
            <a:endParaRPr lang="en-US" dirty="0"/>
          </a:p>
          <a:p>
            <a:pPr algn="ctr"/>
            <a:endParaRPr lang="en-US" dirty="0"/>
          </a:p>
          <a:p>
            <a:pPr algn="ctr"/>
            <a:r>
              <a:rPr lang="en-US" dirty="0"/>
              <a:t>Look to the </a:t>
            </a:r>
            <a:r>
              <a:rPr lang="en-US" b="1" dirty="0"/>
              <a:t>Sample Type</a:t>
            </a:r>
            <a:r>
              <a:rPr lang="en-US" dirty="0"/>
              <a:t> &amp; </a:t>
            </a:r>
            <a:r>
              <a:rPr lang="en-US" b="1" dirty="0"/>
              <a:t>Collection Tube </a:t>
            </a:r>
            <a:r>
              <a:rPr lang="en-US" dirty="0"/>
              <a:t>lines to determine what tube / cryovial the label should be placed on</a:t>
            </a:r>
          </a:p>
        </p:txBody>
      </p:sp>
      <p:pic>
        <p:nvPicPr>
          <p:cNvPr id="8" name="Picture 7">
            <a:extLst>
              <a:ext uri="{FF2B5EF4-FFF2-40B4-BE49-F238E27FC236}">
                <a16:creationId xmlns:a16="http://schemas.microsoft.com/office/drawing/2014/main" id="{9F2968DF-D935-2003-4FEE-341BC4C370B9}"/>
              </a:ext>
            </a:extLst>
          </p:cNvPr>
          <p:cNvPicPr>
            <a:picLocks noChangeAspect="1"/>
          </p:cNvPicPr>
          <p:nvPr/>
        </p:nvPicPr>
        <p:blipFill>
          <a:blip r:embed="rId2"/>
          <a:stretch>
            <a:fillRect/>
          </a:stretch>
        </p:blipFill>
        <p:spPr>
          <a:xfrm>
            <a:off x="5124201" y="1153301"/>
            <a:ext cx="1385644" cy="1390628"/>
          </a:xfrm>
          <a:prstGeom prst="rect">
            <a:avLst/>
          </a:prstGeom>
        </p:spPr>
      </p:pic>
      <p:pic>
        <p:nvPicPr>
          <p:cNvPr id="14" name="Picture 13">
            <a:extLst>
              <a:ext uri="{FF2B5EF4-FFF2-40B4-BE49-F238E27FC236}">
                <a16:creationId xmlns:a16="http://schemas.microsoft.com/office/drawing/2014/main" id="{27EC316A-C77F-3295-C787-3D8436AED89D}"/>
              </a:ext>
            </a:extLst>
          </p:cNvPr>
          <p:cNvPicPr>
            <a:picLocks noChangeAspect="1"/>
          </p:cNvPicPr>
          <p:nvPr/>
        </p:nvPicPr>
        <p:blipFill>
          <a:blip r:embed="rId3"/>
          <a:stretch>
            <a:fillRect/>
          </a:stretch>
        </p:blipFill>
        <p:spPr>
          <a:xfrm>
            <a:off x="1729428" y="1172329"/>
            <a:ext cx="1390123" cy="1400160"/>
          </a:xfrm>
          <a:prstGeom prst="rect">
            <a:avLst/>
          </a:prstGeom>
        </p:spPr>
      </p:pic>
      <p:pic>
        <p:nvPicPr>
          <p:cNvPr id="17" name="Picture 16">
            <a:extLst>
              <a:ext uri="{FF2B5EF4-FFF2-40B4-BE49-F238E27FC236}">
                <a16:creationId xmlns:a16="http://schemas.microsoft.com/office/drawing/2014/main" id="{53E11CF1-8FB0-980C-4D00-0494F4969871}"/>
              </a:ext>
            </a:extLst>
          </p:cNvPr>
          <p:cNvPicPr>
            <a:picLocks noChangeAspect="1"/>
          </p:cNvPicPr>
          <p:nvPr/>
        </p:nvPicPr>
        <p:blipFill>
          <a:blip r:embed="rId4"/>
          <a:stretch>
            <a:fillRect/>
          </a:stretch>
        </p:blipFill>
        <p:spPr>
          <a:xfrm>
            <a:off x="8509655" y="1172329"/>
            <a:ext cx="1371791" cy="1362265"/>
          </a:xfrm>
          <a:prstGeom prst="rect">
            <a:avLst/>
          </a:prstGeom>
        </p:spPr>
      </p:pic>
    </p:spTree>
    <p:extLst>
      <p:ext uri="{BB962C8B-B14F-4D97-AF65-F5344CB8AC3E}">
        <p14:creationId xmlns:p14="http://schemas.microsoft.com/office/powerpoint/2010/main" val="126548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		</a:t>
            </a:r>
          </a:p>
        </p:txBody>
      </p:sp>
      <p:sp>
        <p:nvSpPr>
          <p:cNvPr id="3" name="Content Placeholder 2"/>
          <p:cNvSpPr>
            <a:spLocks noGrp="1"/>
          </p:cNvSpPr>
          <p:nvPr>
            <p:ph idx="1"/>
          </p:nvPr>
        </p:nvSpPr>
        <p:spPr/>
        <p:txBody>
          <a:bodyPr/>
          <a:lstStyle/>
          <a:p>
            <a:r>
              <a:rPr lang="en-US" dirty="0"/>
              <a:t>Questions?</a:t>
            </a:r>
          </a:p>
          <a:p>
            <a:pPr marL="0" indent="0">
              <a:buNone/>
            </a:pPr>
            <a:r>
              <a:rPr lang="en-US" dirty="0"/>
              <a:t>   Please contact NCRAD Coordinators at: </a:t>
            </a:r>
          </a:p>
          <a:p>
            <a:pPr lvl="1"/>
            <a:r>
              <a:rPr lang="en-US" dirty="0"/>
              <a:t>Phone: 1-800-526-2839 or 1-317-278-1980</a:t>
            </a:r>
          </a:p>
          <a:p>
            <a:pPr lvl="1"/>
            <a:r>
              <a:rPr lang="en-US" dirty="0"/>
              <a:t>E-mail: </a:t>
            </a:r>
            <a:r>
              <a:rPr lang="en-US" dirty="0">
                <a:hlinkClick r:id="rId3"/>
              </a:rPr>
              <a:t>alzstudy@iu.edu</a:t>
            </a:r>
            <a:r>
              <a:rPr lang="en-US" dirty="0"/>
              <a:t> or </a:t>
            </a:r>
            <a:r>
              <a:rPr lang="en-US" dirty="0">
                <a:hlinkClick r:id="rId4"/>
              </a:rPr>
              <a:t>iharms@iu.edu</a:t>
            </a:r>
            <a:r>
              <a:rPr lang="en-US" dirty="0"/>
              <a:t>  </a:t>
            </a:r>
          </a:p>
          <a:p>
            <a:pPr lvl="1"/>
            <a:r>
              <a:rPr lang="en-US" dirty="0"/>
              <a:t>Website: </a:t>
            </a:r>
            <a:r>
              <a:rPr lang="en-US" dirty="0">
                <a:hlinkClick r:id="rId5"/>
              </a:rPr>
              <a:t>www.ncrad.org</a:t>
            </a:r>
            <a:r>
              <a:rPr lang="en-US" dirty="0"/>
              <a:t> </a:t>
            </a:r>
          </a:p>
        </p:txBody>
      </p:sp>
    </p:spTree>
    <p:extLst>
      <p:ext uri="{BB962C8B-B14F-4D97-AF65-F5344CB8AC3E}">
        <p14:creationId xmlns:p14="http://schemas.microsoft.com/office/powerpoint/2010/main" val="178680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9329"/>
            <a:ext cx="8686800" cy="1143000"/>
          </a:xfrm>
        </p:spPr>
        <p:txBody>
          <a:bodyPr>
            <a:normAutofit fontScale="90000"/>
          </a:bodyPr>
          <a:lstStyle/>
          <a:p>
            <a:r>
              <a:rPr lang="en-US" sz="4000" b="1" dirty="0"/>
              <a:t>Specimen Type &amp; Collection Tube Guide</a:t>
            </a:r>
          </a:p>
        </p:txBody>
      </p:sp>
      <p:sp>
        <p:nvSpPr>
          <p:cNvPr id="64" name="TextBox 63">
            <a:extLst>
              <a:ext uri="{FF2B5EF4-FFF2-40B4-BE49-F238E27FC236}">
                <a16:creationId xmlns:a16="http://schemas.microsoft.com/office/drawing/2014/main" id="{F8546808-9C37-E06B-AE1B-2A95A81F0A07}"/>
              </a:ext>
            </a:extLst>
          </p:cNvPr>
          <p:cNvSpPr txBox="1"/>
          <p:nvPr/>
        </p:nvSpPr>
        <p:spPr>
          <a:xfrm>
            <a:off x="4175288" y="1494752"/>
            <a:ext cx="3841425" cy="1200329"/>
          </a:xfrm>
          <a:prstGeom prst="rect">
            <a:avLst/>
          </a:prstGeom>
          <a:noFill/>
          <a:ln w="28575">
            <a:solidFill>
              <a:schemeClr val="accent1"/>
            </a:solidFill>
          </a:ln>
        </p:spPr>
        <p:txBody>
          <a:bodyPr wrap="square" rtlCol="0">
            <a:spAutoFit/>
          </a:bodyPr>
          <a:lstStyle/>
          <a:p>
            <a:pPr algn="ctr"/>
            <a:r>
              <a:rPr lang="en-US" b="1" dirty="0"/>
              <a:t>SPECIMEN TYPE ABBREVIATIONS</a:t>
            </a:r>
          </a:p>
          <a:p>
            <a:r>
              <a:rPr lang="en-US" dirty="0"/>
              <a:t>WBLD	-	Whole Blood</a:t>
            </a:r>
          </a:p>
          <a:p>
            <a:r>
              <a:rPr lang="en-US" dirty="0"/>
              <a:t>PLA	-	Plasma</a:t>
            </a:r>
            <a:br>
              <a:rPr lang="en-US" dirty="0"/>
            </a:br>
            <a:r>
              <a:rPr lang="en-US" dirty="0"/>
              <a:t>BUF	-	Buffy Coat</a:t>
            </a:r>
          </a:p>
        </p:txBody>
      </p:sp>
      <p:sp>
        <p:nvSpPr>
          <p:cNvPr id="66" name="TextBox 65">
            <a:extLst>
              <a:ext uri="{FF2B5EF4-FFF2-40B4-BE49-F238E27FC236}">
                <a16:creationId xmlns:a16="http://schemas.microsoft.com/office/drawing/2014/main" id="{97C50350-AFDA-F102-CF76-0C003AF54593}"/>
              </a:ext>
            </a:extLst>
          </p:cNvPr>
          <p:cNvSpPr txBox="1"/>
          <p:nvPr/>
        </p:nvSpPr>
        <p:spPr>
          <a:xfrm>
            <a:off x="3528708" y="3696713"/>
            <a:ext cx="5134583" cy="646331"/>
          </a:xfrm>
          <a:prstGeom prst="rect">
            <a:avLst/>
          </a:prstGeom>
          <a:noFill/>
          <a:ln w="28575">
            <a:solidFill>
              <a:schemeClr val="accent1"/>
            </a:solidFill>
          </a:ln>
        </p:spPr>
        <p:txBody>
          <a:bodyPr wrap="square" rtlCol="0">
            <a:spAutoFit/>
          </a:bodyPr>
          <a:lstStyle/>
          <a:p>
            <a:pPr algn="ctr"/>
            <a:r>
              <a:rPr lang="en-US" b="1" dirty="0"/>
              <a:t>COLLECTION TUBE ABBREVIATIONS</a:t>
            </a:r>
          </a:p>
          <a:p>
            <a:r>
              <a:rPr lang="en-US" dirty="0"/>
              <a:t>EDTA10		10mL EDTA Lavender-Top Tube</a:t>
            </a:r>
          </a:p>
        </p:txBody>
      </p:sp>
      <p:sp>
        <p:nvSpPr>
          <p:cNvPr id="3" name="TextBox 2">
            <a:extLst>
              <a:ext uri="{FF2B5EF4-FFF2-40B4-BE49-F238E27FC236}">
                <a16:creationId xmlns:a16="http://schemas.microsoft.com/office/drawing/2014/main" id="{8DB3D917-6016-ADF5-EBCF-1555DC5B660E}"/>
              </a:ext>
            </a:extLst>
          </p:cNvPr>
          <p:cNvSpPr txBox="1"/>
          <p:nvPr/>
        </p:nvSpPr>
        <p:spPr>
          <a:xfrm>
            <a:off x="6737350" y="5050851"/>
            <a:ext cx="355601" cy="184666"/>
          </a:xfrm>
          <a:prstGeom prst="rect">
            <a:avLst/>
          </a:prstGeom>
          <a:noFill/>
          <a:ln>
            <a:noFill/>
          </a:ln>
        </p:spPr>
        <p:txBody>
          <a:bodyPr wrap="square" rtlCol="0">
            <a:spAutoFit/>
          </a:bodyPr>
          <a:lstStyle/>
          <a:p>
            <a:r>
              <a:rPr lang="en-US" sz="600" dirty="0"/>
              <a:t>TM</a:t>
            </a:r>
          </a:p>
        </p:txBody>
      </p:sp>
    </p:spTree>
    <p:extLst>
      <p:ext uri="{BB962C8B-B14F-4D97-AF65-F5344CB8AC3E}">
        <p14:creationId xmlns:p14="http://schemas.microsoft.com/office/powerpoint/2010/main" val="119014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3BB6ED0-3EB0-D159-4CB6-091DD1580CC3}"/>
              </a:ext>
            </a:extLst>
          </p:cNvPr>
          <p:cNvPicPr>
            <a:picLocks noChangeAspect="1"/>
          </p:cNvPicPr>
          <p:nvPr/>
        </p:nvPicPr>
        <p:blipFill>
          <a:blip r:embed="rId3"/>
          <a:stretch>
            <a:fillRect/>
          </a:stretch>
        </p:blipFill>
        <p:spPr>
          <a:xfrm rot="5400000">
            <a:off x="10163808" y="2792407"/>
            <a:ext cx="801080" cy="808107"/>
          </a:xfrm>
          <a:prstGeom prst="rect">
            <a:avLst/>
          </a:prstGeom>
        </p:spPr>
      </p:pic>
      <p:pic>
        <p:nvPicPr>
          <p:cNvPr id="21" name="Picture 20">
            <a:extLst>
              <a:ext uri="{FF2B5EF4-FFF2-40B4-BE49-F238E27FC236}">
                <a16:creationId xmlns:a16="http://schemas.microsoft.com/office/drawing/2014/main" id="{B6391A3C-3CDF-9423-AD78-AFF3B19710FC}"/>
              </a:ext>
            </a:extLst>
          </p:cNvPr>
          <p:cNvPicPr>
            <a:picLocks noChangeAspect="1"/>
          </p:cNvPicPr>
          <p:nvPr/>
        </p:nvPicPr>
        <p:blipFill>
          <a:blip r:embed="rId4"/>
          <a:stretch>
            <a:fillRect/>
          </a:stretch>
        </p:blipFill>
        <p:spPr>
          <a:xfrm>
            <a:off x="8743960" y="3216005"/>
            <a:ext cx="1008382" cy="1015663"/>
          </a:xfrm>
          <a:prstGeom prst="rect">
            <a:avLst/>
          </a:prstGeom>
        </p:spPr>
      </p:pic>
      <p:sp>
        <p:nvSpPr>
          <p:cNvPr id="2" name="Title 1"/>
          <p:cNvSpPr>
            <a:spLocks noGrp="1"/>
          </p:cNvSpPr>
          <p:nvPr>
            <p:ph type="title"/>
          </p:nvPr>
        </p:nvSpPr>
        <p:spPr/>
        <p:txBody>
          <a:bodyPr/>
          <a:lstStyle/>
          <a:p>
            <a:r>
              <a:rPr lang="en-US" b="1" dirty="0"/>
              <a:t>Specimen Labels: </a:t>
            </a:r>
            <a:r>
              <a:rPr lang="en-US" dirty="0"/>
              <a:t>Blood Collection Tubes</a:t>
            </a:r>
          </a:p>
        </p:txBody>
      </p:sp>
      <p:sp>
        <p:nvSpPr>
          <p:cNvPr id="3" name="Content Placeholder 2"/>
          <p:cNvSpPr>
            <a:spLocks noGrp="1"/>
          </p:cNvSpPr>
          <p:nvPr>
            <p:ph idx="1"/>
          </p:nvPr>
        </p:nvSpPr>
        <p:spPr>
          <a:xfrm>
            <a:off x="838200" y="1846173"/>
            <a:ext cx="5821017" cy="1793669"/>
          </a:xfrm>
        </p:spPr>
        <p:txBody>
          <a:bodyPr/>
          <a:lstStyle/>
          <a:p>
            <a:r>
              <a:rPr lang="en-US" dirty="0"/>
              <a:t>EDTA collection tubes will have two labels: </a:t>
            </a:r>
          </a:p>
          <a:p>
            <a:pPr lvl="1"/>
            <a:r>
              <a:rPr lang="en-US" dirty="0"/>
              <a:t>Collection Tube Label </a:t>
            </a:r>
          </a:p>
          <a:p>
            <a:pPr lvl="1"/>
            <a:r>
              <a:rPr lang="en-US" dirty="0"/>
              <a:t>Site and NAPS2 ID Label </a:t>
            </a:r>
          </a:p>
        </p:txBody>
      </p:sp>
      <p:sp>
        <p:nvSpPr>
          <p:cNvPr id="23" name="TextBox 22"/>
          <p:cNvSpPr txBox="1"/>
          <p:nvPr/>
        </p:nvSpPr>
        <p:spPr>
          <a:xfrm>
            <a:off x="1779770" y="3824047"/>
            <a:ext cx="1008609" cy="400110"/>
          </a:xfrm>
          <a:prstGeom prst="rect">
            <a:avLst/>
          </a:prstGeom>
          <a:noFill/>
        </p:spPr>
        <p:txBody>
          <a:bodyPr wrap="none" rtlCol="0">
            <a:spAutoFit/>
          </a:bodyPr>
          <a:lstStyle/>
          <a:p>
            <a:r>
              <a:rPr lang="en-US" sz="2000" b="1" dirty="0">
                <a:solidFill>
                  <a:srgbClr val="C00000"/>
                </a:solidFill>
              </a:rPr>
              <a:t>Label 1:</a:t>
            </a:r>
          </a:p>
        </p:txBody>
      </p:sp>
      <p:sp>
        <p:nvSpPr>
          <p:cNvPr id="24" name="TextBox 23"/>
          <p:cNvSpPr txBox="1"/>
          <p:nvPr/>
        </p:nvSpPr>
        <p:spPr>
          <a:xfrm>
            <a:off x="4154330" y="3778763"/>
            <a:ext cx="1008609" cy="400110"/>
          </a:xfrm>
          <a:prstGeom prst="rect">
            <a:avLst/>
          </a:prstGeom>
          <a:noFill/>
        </p:spPr>
        <p:txBody>
          <a:bodyPr wrap="none" rtlCol="0">
            <a:spAutoFit/>
          </a:bodyPr>
          <a:lstStyle/>
          <a:p>
            <a:r>
              <a:rPr lang="en-US" sz="2000" b="1" dirty="0">
                <a:solidFill>
                  <a:srgbClr val="C00000"/>
                </a:solidFill>
              </a:rPr>
              <a:t>Label 2:</a:t>
            </a:r>
          </a:p>
        </p:txBody>
      </p:sp>
      <p:sp>
        <p:nvSpPr>
          <p:cNvPr id="11" name="Rectangle: Top Corners Rounded 10">
            <a:extLst>
              <a:ext uri="{FF2B5EF4-FFF2-40B4-BE49-F238E27FC236}">
                <a16:creationId xmlns:a16="http://schemas.microsoft.com/office/drawing/2014/main" id="{B6463CE1-BC4A-7156-8A6E-576B671C6C5D}"/>
              </a:ext>
            </a:extLst>
          </p:cNvPr>
          <p:cNvSpPr/>
          <p:nvPr/>
        </p:nvSpPr>
        <p:spPr>
          <a:xfrm rot="10800000">
            <a:off x="10160297" y="2244588"/>
            <a:ext cx="785651" cy="3288910"/>
          </a:xfrm>
          <a:prstGeom prst="round2SameRect">
            <a:avLst>
              <a:gd name="adj1" fmla="val 50000"/>
              <a:gd name="adj2" fmla="val 0"/>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68604DEE-3C6D-851F-C251-C0A0FEF8CDC1}"/>
              </a:ext>
            </a:extLst>
          </p:cNvPr>
          <p:cNvSpPr/>
          <p:nvPr/>
        </p:nvSpPr>
        <p:spPr>
          <a:xfrm>
            <a:off x="8711461" y="3200534"/>
            <a:ext cx="320040" cy="32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6AE4A4-6623-367A-2F2F-5C53518E279F}"/>
              </a:ext>
            </a:extLst>
          </p:cNvPr>
          <p:cNvSpPr/>
          <p:nvPr/>
        </p:nvSpPr>
        <p:spPr>
          <a:xfrm>
            <a:off x="10702097" y="2785458"/>
            <a:ext cx="27432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Curved 14">
            <a:extLst>
              <a:ext uri="{FF2B5EF4-FFF2-40B4-BE49-F238E27FC236}">
                <a16:creationId xmlns:a16="http://schemas.microsoft.com/office/drawing/2014/main" id="{30EBA17D-4F0B-5E9A-52AC-AF7DBBBFD85F}"/>
              </a:ext>
            </a:extLst>
          </p:cNvPr>
          <p:cNvCxnSpPr>
            <a:cxnSpLocks/>
            <a:stCxn id="13" idx="0"/>
            <a:endCxn id="14" idx="1"/>
          </p:cNvCxnSpPr>
          <p:nvPr/>
        </p:nvCxnSpPr>
        <p:spPr>
          <a:xfrm rot="5400000" flipH="1" flipV="1">
            <a:off x="9619424" y="2077689"/>
            <a:ext cx="374903" cy="1870789"/>
          </a:xfrm>
          <a:prstGeom prst="curvedConnector3">
            <a:avLst>
              <a:gd name="adj1" fmla="val 17169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7DB4D2A-7A98-6E4F-A1AC-B993C873529C}"/>
              </a:ext>
            </a:extLst>
          </p:cNvPr>
          <p:cNvSpPr txBox="1"/>
          <p:nvPr/>
        </p:nvSpPr>
        <p:spPr>
          <a:xfrm>
            <a:off x="6989307" y="1668265"/>
            <a:ext cx="2162932" cy="1015663"/>
          </a:xfrm>
          <a:prstGeom prst="rect">
            <a:avLst/>
          </a:prstGeom>
          <a:noFill/>
        </p:spPr>
        <p:txBody>
          <a:bodyPr wrap="square" rtlCol="0">
            <a:spAutoFit/>
          </a:bodyPr>
          <a:lstStyle/>
          <a:p>
            <a:pPr algn="ctr"/>
            <a:r>
              <a:rPr lang="en-US" sz="2000" dirty="0"/>
              <a:t>Please ensure the left-hand barcode is near the cap</a:t>
            </a:r>
          </a:p>
        </p:txBody>
      </p:sp>
      <p:sp>
        <p:nvSpPr>
          <p:cNvPr id="17" name="TextBox 16">
            <a:extLst>
              <a:ext uri="{FF2B5EF4-FFF2-40B4-BE49-F238E27FC236}">
                <a16:creationId xmlns:a16="http://schemas.microsoft.com/office/drawing/2014/main" id="{125B6ABA-8180-38D2-CA8A-AF76A9158E94}"/>
              </a:ext>
            </a:extLst>
          </p:cNvPr>
          <p:cNvSpPr txBox="1"/>
          <p:nvPr/>
        </p:nvSpPr>
        <p:spPr>
          <a:xfrm>
            <a:off x="9503074" y="5533498"/>
            <a:ext cx="2162932" cy="400110"/>
          </a:xfrm>
          <a:prstGeom prst="rect">
            <a:avLst/>
          </a:prstGeom>
          <a:noFill/>
        </p:spPr>
        <p:txBody>
          <a:bodyPr wrap="square" rtlCol="0">
            <a:spAutoFit/>
          </a:bodyPr>
          <a:lstStyle/>
          <a:p>
            <a:pPr algn="ctr"/>
            <a:r>
              <a:rPr lang="en-US" sz="2000" dirty="0"/>
              <a:t>10mL Serum Tube</a:t>
            </a:r>
          </a:p>
        </p:txBody>
      </p:sp>
      <p:pic>
        <p:nvPicPr>
          <p:cNvPr id="5" name="Picture 4">
            <a:extLst>
              <a:ext uri="{FF2B5EF4-FFF2-40B4-BE49-F238E27FC236}">
                <a16:creationId xmlns:a16="http://schemas.microsoft.com/office/drawing/2014/main" id="{81017988-817E-7A36-5579-1717742B4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0942" y="4289921"/>
            <a:ext cx="1810327" cy="1822263"/>
          </a:xfrm>
          <a:prstGeom prst="rect">
            <a:avLst/>
          </a:prstGeom>
          <a:ln>
            <a:solidFill>
              <a:schemeClr val="accent6"/>
            </a:solidFill>
          </a:ln>
        </p:spPr>
      </p:pic>
      <p:sp>
        <p:nvSpPr>
          <p:cNvPr id="9" name="Flowchart: Magnetic Disk 8">
            <a:extLst>
              <a:ext uri="{FF2B5EF4-FFF2-40B4-BE49-F238E27FC236}">
                <a16:creationId xmlns:a16="http://schemas.microsoft.com/office/drawing/2014/main" id="{47A3008E-DC57-F1CC-2022-FAA1D01B7A9D}"/>
              </a:ext>
            </a:extLst>
          </p:cNvPr>
          <p:cNvSpPr/>
          <p:nvPr/>
        </p:nvSpPr>
        <p:spPr>
          <a:xfrm>
            <a:off x="10057298" y="1337000"/>
            <a:ext cx="1054484" cy="1201805"/>
          </a:xfrm>
          <a:prstGeom prst="flowChartMagneticDisk">
            <a:avLst/>
          </a:prstGeom>
          <a:solidFill>
            <a:srgbClr val="A1459E"/>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E0137D55-7F1F-89DB-EFC1-053B33CD2192}"/>
              </a:ext>
            </a:extLst>
          </p:cNvPr>
          <p:cNvPicPr>
            <a:picLocks noChangeAspect="1"/>
          </p:cNvPicPr>
          <p:nvPr/>
        </p:nvPicPr>
        <p:blipFill>
          <a:blip r:embed="rId4"/>
          <a:stretch>
            <a:fillRect/>
          </a:stretch>
        </p:blipFill>
        <p:spPr>
          <a:xfrm>
            <a:off x="1309682" y="4289921"/>
            <a:ext cx="1810327" cy="1823398"/>
          </a:xfrm>
          <a:prstGeom prst="rect">
            <a:avLst/>
          </a:prstGeom>
        </p:spPr>
      </p:pic>
      <p:pic>
        <p:nvPicPr>
          <p:cNvPr id="25" name="Picture 24">
            <a:extLst>
              <a:ext uri="{FF2B5EF4-FFF2-40B4-BE49-F238E27FC236}">
                <a16:creationId xmlns:a16="http://schemas.microsoft.com/office/drawing/2014/main" id="{0C35ABCF-CAAC-D52B-6433-646FFEF21E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168934" y="4021061"/>
            <a:ext cx="785651" cy="790831"/>
          </a:xfrm>
          <a:prstGeom prst="rect">
            <a:avLst/>
          </a:prstGeom>
          <a:ln>
            <a:solidFill>
              <a:schemeClr val="accent6"/>
            </a:solidFill>
          </a:ln>
        </p:spPr>
      </p:pic>
    </p:spTree>
    <p:extLst>
      <p:ext uri="{BB962C8B-B14F-4D97-AF65-F5344CB8AC3E}">
        <p14:creationId xmlns:p14="http://schemas.microsoft.com/office/powerpoint/2010/main" val="292936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Blood Collection Tubes</a:t>
            </a:r>
          </a:p>
        </p:txBody>
      </p:sp>
      <p:sp>
        <p:nvSpPr>
          <p:cNvPr id="60" name="TextBox 59">
            <a:extLst>
              <a:ext uri="{FF2B5EF4-FFF2-40B4-BE49-F238E27FC236}">
                <a16:creationId xmlns:a16="http://schemas.microsoft.com/office/drawing/2014/main" id="{B20135D2-F8D6-FB61-789B-9ACD9A88E725}"/>
              </a:ext>
            </a:extLst>
          </p:cNvPr>
          <p:cNvSpPr txBox="1"/>
          <p:nvPr/>
        </p:nvSpPr>
        <p:spPr>
          <a:xfrm>
            <a:off x="676653" y="2837859"/>
            <a:ext cx="2388369" cy="2246769"/>
          </a:xfrm>
          <a:prstGeom prst="rect">
            <a:avLst/>
          </a:prstGeom>
          <a:noFill/>
        </p:spPr>
        <p:txBody>
          <a:bodyPr wrap="square" rtlCol="0">
            <a:spAutoFit/>
          </a:bodyPr>
          <a:lstStyle/>
          <a:p>
            <a:pPr algn="ctr"/>
            <a:r>
              <a:rPr lang="en-US" sz="2000" dirty="0"/>
              <a:t>The labels on your blood collection tubes should say </a:t>
            </a:r>
            <a:r>
              <a:rPr lang="en-US" sz="2000" b="1" dirty="0"/>
              <a:t>COLLECT</a:t>
            </a:r>
            <a:r>
              <a:rPr lang="en-US" sz="2000" dirty="0"/>
              <a:t> and they should all have specimen type = </a:t>
            </a:r>
          </a:p>
          <a:p>
            <a:pPr algn="ctr"/>
            <a:r>
              <a:rPr lang="en-US" sz="2000" b="1" dirty="0"/>
              <a:t>WBLD</a:t>
            </a:r>
          </a:p>
        </p:txBody>
      </p:sp>
      <p:sp>
        <p:nvSpPr>
          <p:cNvPr id="62" name="TextBox 61">
            <a:extLst>
              <a:ext uri="{FF2B5EF4-FFF2-40B4-BE49-F238E27FC236}">
                <a16:creationId xmlns:a16="http://schemas.microsoft.com/office/drawing/2014/main" id="{C1C6122A-38AE-B305-31B1-7C6951BA8E55}"/>
              </a:ext>
            </a:extLst>
          </p:cNvPr>
          <p:cNvSpPr txBox="1"/>
          <p:nvPr/>
        </p:nvSpPr>
        <p:spPr>
          <a:xfrm>
            <a:off x="5525878" y="5732727"/>
            <a:ext cx="2162932" cy="400110"/>
          </a:xfrm>
          <a:prstGeom prst="rect">
            <a:avLst/>
          </a:prstGeom>
          <a:noFill/>
        </p:spPr>
        <p:txBody>
          <a:bodyPr wrap="square" rtlCol="0">
            <a:spAutoFit/>
          </a:bodyPr>
          <a:lstStyle/>
          <a:p>
            <a:pPr algn="ctr"/>
            <a:r>
              <a:rPr lang="en-US" sz="2000" dirty="0"/>
              <a:t>10mL EDTA Tube</a:t>
            </a:r>
          </a:p>
        </p:txBody>
      </p:sp>
      <p:pic>
        <p:nvPicPr>
          <p:cNvPr id="3" name="Picture 2">
            <a:extLst>
              <a:ext uri="{FF2B5EF4-FFF2-40B4-BE49-F238E27FC236}">
                <a16:creationId xmlns:a16="http://schemas.microsoft.com/office/drawing/2014/main" id="{BDF9968C-AAA8-8A55-968D-61373BBA1C73}"/>
              </a:ext>
            </a:extLst>
          </p:cNvPr>
          <p:cNvPicPr>
            <a:picLocks noChangeAspect="1"/>
          </p:cNvPicPr>
          <p:nvPr/>
        </p:nvPicPr>
        <p:blipFill>
          <a:blip r:embed="rId3"/>
          <a:stretch>
            <a:fillRect/>
          </a:stretch>
        </p:blipFill>
        <p:spPr>
          <a:xfrm rot="5400000">
            <a:off x="6202510" y="2933084"/>
            <a:ext cx="801080" cy="808107"/>
          </a:xfrm>
          <a:prstGeom prst="rect">
            <a:avLst/>
          </a:prstGeom>
        </p:spPr>
      </p:pic>
      <p:sp>
        <p:nvSpPr>
          <p:cNvPr id="4" name="Rectangle: Top Corners Rounded 3">
            <a:extLst>
              <a:ext uri="{FF2B5EF4-FFF2-40B4-BE49-F238E27FC236}">
                <a16:creationId xmlns:a16="http://schemas.microsoft.com/office/drawing/2014/main" id="{05119760-A8E3-B0B2-5B3E-5CE905059E2F}"/>
              </a:ext>
            </a:extLst>
          </p:cNvPr>
          <p:cNvSpPr/>
          <p:nvPr/>
        </p:nvSpPr>
        <p:spPr>
          <a:xfrm rot="10800000">
            <a:off x="6198999" y="2385265"/>
            <a:ext cx="785651" cy="3288910"/>
          </a:xfrm>
          <a:prstGeom prst="round2SameRect">
            <a:avLst>
              <a:gd name="adj1" fmla="val 50000"/>
              <a:gd name="adj2" fmla="val 0"/>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Flowchart: Magnetic Disk 5">
            <a:extLst>
              <a:ext uri="{FF2B5EF4-FFF2-40B4-BE49-F238E27FC236}">
                <a16:creationId xmlns:a16="http://schemas.microsoft.com/office/drawing/2014/main" id="{070B925D-49A6-286B-82EE-A4131F7855A2}"/>
              </a:ext>
            </a:extLst>
          </p:cNvPr>
          <p:cNvSpPr/>
          <p:nvPr/>
        </p:nvSpPr>
        <p:spPr>
          <a:xfrm>
            <a:off x="6096000" y="1477677"/>
            <a:ext cx="1054484" cy="1201805"/>
          </a:xfrm>
          <a:prstGeom prst="flowChartMagneticDisk">
            <a:avLst/>
          </a:prstGeom>
          <a:solidFill>
            <a:srgbClr val="A1459E"/>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45B0E8D-151C-F40F-F8B8-77409290A3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07636" y="4161738"/>
            <a:ext cx="785651" cy="790831"/>
          </a:xfrm>
          <a:prstGeom prst="rect">
            <a:avLst/>
          </a:prstGeom>
          <a:ln>
            <a:solidFill>
              <a:schemeClr val="accent6"/>
            </a:solidFill>
          </a:ln>
        </p:spPr>
      </p:pic>
      <p:cxnSp>
        <p:nvCxnSpPr>
          <p:cNvPr id="23" name="Straight Arrow Connector 22">
            <a:extLst>
              <a:ext uri="{FF2B5EF4-FFF2-40B4-BE49-F238E27FC236}">
                <a16:creationId xmlns:a16="http://schemas.microsoft.com/office/drawing/2014/main" id="{A8E81C01-2571-0CC7-CF45-39433A477E84}"/>
              </a:ext>
            </a:extLst>
          </p:cNvPr>
          <p:cNvCxnSpPr>
            <a:cxnSpLocks/>
          </p:cNvCxnSpPr>
          <p:nvPr/>
        </p:nvCxnSpPr>
        <p:spPr>
          <a:xfrm flipV="1">
            <a:off x="6808607" y="3570336"/>
            <a:ext cx="0" cy="5939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42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Aliquot Tubes</a:t>
            </a:r>
          </a:p>
        </p:txBody>
      </p:sp>
      <p:sp>
        <p:nvSpPr>
          <p:cNvPr id="3" name="Content Placeholder 2"/>
          <p:cNvSpPr>
            <a:spLocks noGrp="1"/>
          </p:cNvSpPr>
          <p:nvPr>
            <p:ph idx="1"/>
          </p:nvPr>
        </p:nvSpPr>
        <p:spPr>
          <a:xfrm>
            <a:off x="160374" y="1830977"/>
            <a:ext cx="6477000" cy="4351338"/>
          </a:xfrm>
        </p:spPr>
        <p:txBody>
          <a:bodyPr/>
          <a:lstStyle/>
          <a:p>
            <a:r>
              <a:rPr lang="en-US" dirty="0"/>
              <a:t>All aliquot tubes will have only </a:t>
            </a:r>
            <a:r>
              <a:rPr lang="en-US" u="sng" dirty="0"/>
              <a:t>one</a:t>
            </a:r>
            <a:r>
              <a:rPr lang="en-US" dirty="0"/>
              <a:t> label: </a:t>
            </a:r>
          </a:p>
          <a:p>
            <a:pPr lvl="1"/>
            <a:r>
              <a:rPr lang="en-US" dirty="0"/>
              <a:t>Aliquot Tube Label </a:t>
            </a:r>
          </a:p>
        </p:txBody>
      </p:sp>
      <p:graphicFrame>
        <p:nvGraphicFramePr>
          <p:cNvPr id="7" name="Table 6">
            <a:extLst>
              <a:ext uri="{FF2B5EF4-FFF2-40B4-BE49-F238E27FC236}">
                <a16:creationId xmlns:a16="http://schemas.microsoft.com/office/drawing/2014/main" id="{8E47FFC8-6135-B118-974F-251AC658963B}"/>
              </a:ext>
            </a:extLst>
          </p:cNvPr>
          <p:cNvGraphicFramePr>
            <a:graphicFrameLocks noGrp="1"/>
          </p:cNvGraphicFramePr>
          <p:nvPr>
            <p:extLst>
              <p:ext uri="{D42A27DB-BD31-4B8C-83A1-F6EECF244321}">
                <p14:modId xmlns:p14="http://schemas.microsoft.com/office/powerpoint/2010/main" val="2808844309"/>
              </p:ext>
            </p:extLst>
          </p:nvPr>
        </p:nvGraphicFramePr>
        <p:xfrm>
          <a:off x="6708890" y="1855059"/>
          <a:ext cx="5394251" cy="1247776"/>
        </p:xfrm>
        <a:graphic>
          <a:graphicData uri="http://schemas.openxmlformats.org/drawingml/2006/table">
            <a:tbl>
              <a:tblPr firstRow="1" firstCol="1" bandRow="1">
                <a:tableStyleId>{5C22544A-7EE6-4342-B048-85BDC9FD1C3A}</a:tableStyleId>
              </a:tblPr>
              <a:tblGrid>
                <a:gridCol w="1659672">
                  <a:extLst>
                    <a:ext uri="{9D8B030D-6E8A-4147-A177-3AD203B41FA5}">
                      <a16:colId xmlns:a16="http://schemas.microsoft.com/office/drawing/2014/main" val="20000"/>
                    </a:ext>
                  </a:extLst>
                </a:gridCol>
                <a:gridCol w="3734579">
                  <a:extLst>
                    <a:ext uri="{9D8B030D-6E8A-4147-A177-3AD203B41FA5}">
                      <a16:colId xmlns:a16="http://schemas.microsoft.com/office/drawing/2014/main" val="20001"/>
                    </a:ext>
                  </a:extLst>
                </a:gridCol>
              </a:tblGrid>
              <a:tr h="311944">
                <a:tc>
                  <a:txBody>
                    <a:bodyPr/>
                    <a:lstStyle/>
                    <a:p>
                      <a:pPr marL="0" marR="0" algn="l">
                        <a:lnSpc>
                          <a:spcPct val="107000"/>
                        </a:lnSpc>
                        <a:spcBef>
                          <a:spcPts val="0"/>
                        </a:spcBef>
                        <a:spcAft>
                          <a:spcPts val="0"/>
                        </a:spcAft>
                        <a:tabLst>
                          <a:tab pos="5181600" algn="l"/>
                        </a:tabLst>
                      </a:pPr>
                      <a:r>
                        <a:rPr lang="en-US" sz="1800" dirty="0">
                          <a:effectLst/>
                          <a:latin typeface="+mn-lt"/>
                        </a:rPr>
                        <a:t>Cap Color</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1800" dirty="0">
                          <a:effectLst/>
                          <a:latin typeface="+mn-lt"/>
                        </a:rPr>
                        <a:t>Sample Type</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0"/>
                  </a:ext>
                </a:extLst>
              </a:tr>
              <a:tr h="311944">
                <a:tc>
                  <a:txBody>
                    <a:bodyPr/>
                    <a:lstStyle/>
                    <a:p>
                      <a:pPr marL="0" marR="0" algn="l">
                        <a:lnSpc>
                          <a:spcPct val="107000"/>
                        </a:lnSpc>
                        <a:spcBef>
                          <a:spcPts val="0"/>
                        </a:spcBef>
                        <a:spcAft>
                          <a:spcPts val="0"/>
                        </a:spcAft>
                        <a:tabLst>
                          <a:tab pos="5181600" algn="l"/>
                        </a:tabLst>
                      </a:pPr>
                      <a:r>
                        <a:rPr lang="en-US" sz="1800" dirty="0">
                          <a:effectLst/>
                          <a:latin typeface="+mn-lt"/>
                        </a:rPr>
                        <a:t>Lavender Cap </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1800" dirty="0">
                          <a:effectLst/>
                          <a:latin typeface="+mn-lt"/>
                        </a:rPr>
                        <a:t>1.5ml Plasma aliquots</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1"/>
                  </a:ext>
                </a:extLst>
              </a:tr>
              <a:tr h="311944">
                <a:tc>
                  <a:txBody>
                    <a:bodyPr/>
                    <a:lstStyle/>
                    <a:p>
                      <a:pPr marL="0" marR="0" algn="l">
                        <a:lnSpc>
                          <a:spcPct val="107000"/>
                        </a:lnSpc>
                        <a:spcBef>
                          <a:spcPts val="0"/>
                        </a:spcBef>
                        <a:spcAft>
                          <a:spcPts val="0"/>
                        </a:spcAft>
                        <a:tabLst>
                          <a:tab pos="5181600" algn="l"/>
                        </a:tabLst>
                      </a:pPr>
                      <a:r>
                        <a:rPr lang="en-US" sz="1800">
                          <a:effectLst/>
                          <a:latin typeface="+mn-lt"/>
                        </a:rPr>
                        <a:t>Clear Cap </a:t>
                      </a:r>
                      <a:endParaRPr lang="en-US" sz="1800">
                        <a:effectLst/>
                        <a:latin typeface="+mn-lt"/>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1800" dirty="0">
                          <a:effectLst/>
                          <a:latin typeface="+mn-lt"/>
                        </a:rPr>
                        <a:t>Buffy Coat</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2"/>
                  </a:ext>
                </a:extLst>
              </a:tr>
              <a:tr h="311944">
                <a:tc>
                  <a:txBody>
                    <a:bodyPr/>
                    <a:lstStyle/>
                    <a:p>
                      <a:pPr marL="0" marR="0" algn="l">
                        <a:lnSpc>
                          <a:spcPct val="107000"/>
                        </a:lnSpc>
                        <a:spcBef>
                          <a:spcPts val="0"/>
                        </a:spcBef>
                        <a:spcAft>
                          <a:spcPts val="0"/>
                        </a:spcAft>
                        <a:tabLst>
                          <a:tab pos="5181600" algn="l"/>
                        </a:tabLst>
                      </a:pPr>
                      <a:r>
                        <a:rPr lang="en-US" sz="1800">
                          <a:effectLst/>
                          <a:latin typeface="+mn-lt"/>
                        </a:rPr>
                        <a:t>Blue Cap </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1800" dirty="0">
                          <a:effectLst/>
                          <a:latin typeface="+mn-lt"/>
                        </a:rPr>
                        <a:t>Residual (plasma)</a:t>
                      </a:r>
                      <a:endParaRPr lang="en-US" sz="1800" dirty="0">
                        <a:effectLst/>
                        <a:latin typeface="+mn-lt"/>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3"/>
                  </a:ext>
                </a:extLst>
              </a:tr>
            </a:tbl>
          </a:graphicData>
        </a:graphic>
      </p:graphicFrame>
      <p:pic>
        <p:nvPicPr>
          <p:cNvPr id="8" name="Picture 7" descr="A row of test tubes with different colored caps&#10;&#10;Description automatically generated">
            <a:extLst>
              <a:ext uri="{FF2B5EF4-FFF2-40B4-BE49-F238E27FC236}">
                <a16:creationId xmlns:a16="http://schemas.microsoft.com/office/drawing/2014/main" id="{9654D4B1-D3BE-D780-5CCA-141A2FBC7A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63" t="28663" r="29882" b="25206"/>
          <a:stretch/>
        </p:blipFill>
        <p:spPr>
          <a:xfrm rot="10800000">
            <a:off x="8178962" y="3429000"/>
            <a:ext cx="2454105" cy="2436027"/>
          </a:xfrm>
          <a:prstGeom prst="rect">
            <a:avLst/>
          </a:prstGeom>
        </p:spPr>
      </p:pic>
      <p:pic>
        <p:nvPicPr>
          <p:cNvPr id="5" name="Picture 4">
            <a:extLst>
              <a:ext uri="{FF2B5EF4-FFF2-40B4-BE49-F238E27FC236}">
                <a16:creationId xmlns:a16="http://schemas.microsoft.com/office/drawing/2014/main" id="{F772B210-18DB-529E-9800-62D3C3DC47CA}"/>
              </a:ext>
            </a:extLst>
          </p:cNvPr>
          <p:cNvPicPr>
            <a:picLocks noChangeAspect="1"/>
          </p:cNvPicPr>
          <p:nvPr/>
        </p:nvPicPr>
        <p:blipFill>
          <a:blip r:embed="rId4"/>
          <a:stretch>
            <a:fillRect/>
          </a:stretch>
        </p:blipFill>
        <p:spPr>
          <a:xfrm>
            <a:off x="1558933" y="3612782"/>
            <a:ext cx="1987051" cy="1994198"/>
          </a:xfrm>
          <a:prstGeom prst="rect">
            <a:avLst/>
          </a:prstGeom>
        </p:spPr>
      </p:pic>
    </p:spTree>
    <p:extLst>
      <p:ext uri="{BB962C8B-B14F-4D97-AF65-F5344CB8AC3E}">
        <p14:creationId xmlns:p14="http://schemas.microsoft.com/office/powerpoint/2010/main" val="401618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Aliquot Tubes (Plasma and Buffy Coat)</a:t>
            </a:r>
          </a:p>
        </p:txBody>
      </p:sp>
      <p:sp>
        <p:nvSpPr>
          <p:cNvPr id="6" name="TextBox 5"/>
          <p:cNvSpPr txBox="1"/>
          <p:nvPr/>
        </p:nvSpPr>
        <p:spPr>
          <a:xfrm>
            <a:off x="7478715" y="2928455"/>
            <a:ext cx="4219743"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Place the label horizontally. </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Place the left-hand barcode near the cap.</a:t>
            </a:r>
          </a:p>
        </p:txBody>
      </p:sp>
      <p:pic>
        <p:nvPicPr>
          <p:cNvPr id="5" name="Picture 4">
            <a:extLst>
              <a:ext uri="{FF2B5EF4-FFF2-40B4-BE49-F238E27FC236}">
                <a16:creationId xmlns:a16="http://schemas.microsoft.com/office/drawing/2014/main" id="{09A240CC-313B-D679-2C6B-60653757B724}"/>
              </a:ext>
            </a:extLst>
          </p:cNvPr>
          <p:cNvPicPr>
            <a:picLocks noChangeAspect="1"/>
          </p:cNvPicPr>
          <p:nvPr/>
        </p:nvPicPr>
        <p:blipFill>
          <a:blip r:embed="rId3"/>
          <a:stretch>
            <a:fillRect/>
          </a:stretch>
        </p:blipFill>
        <p:spPr>
          <a:xfrm>
            <a:off x="341312" y="2000781"/>
            <a:ext cx="4371975" cy="4162425"/>
          </a:xfrm>
          <a:prstGeom prst="rect">
            <a:avLst/>
          </a:prstGeom>
        </p:spPr>
      </p:pic>
      <p:cxnSp>
        <p:nvCxnSpPr>
          <p:cNvPr id="17" name="Connector: Curved 16">
            <a:extLst>
              <a:ext uri="{FF2B5EF4-FFF2-40B4-BE49-F238E27FC236}">
                <a16:creationId xmlns:a16="http://schemas.microsoft.com/office/drawing/2014/main" id="{7381F6AD-41EC-630F-E4E7-5FFD9FA14CB3}"/>
              </a:ext>
            </a:extLst>
          </p:cNvPr>
          <p:cNvCxnSpPr>
            <a:stCxn id="11" idx="2"/>
            <a:endCxn id="10" idx="6"/>
          </p:cNvCxnSpPr>
          <p:nvPr/>
        </p:nvCxnSpPr>
        <p:spPr>
          <a:xfrm rot="10800000">
            <a:off x="3927005" y="4244773"/>
            <a:ext cx="531763" cy="172295"/>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Magnetic Disk 2">
            <a:extLst>
              <a:ext uri="{FF2B5EF4-FFF2-40B4-BE49-F238E27FC236}">
                <a16:creationId xmlns:a16="http://schemas.microsoft.com/office/drawing/2014/main" id="{DA117273-5672-281C-480D-E5A097D873FD}"/>
              </a:ext>
            </a:extLst>
          </p:cNvPr>
          <p:cNvSpPr/>
          <p:nvPr/>
        </p:nvSpPr>
        <p:spPr>
          <a:xfrm>
            <a:off x="914220" y="2475289"/>
            <a:ext cx="1133345" cy="1201805"/>
          </a:xfrm>
          <a:prstGeom prst="flowChartMagneticDisk">
            <a:avLst/>
          </a:prstGeom>
          <a:solidFill>
            <a:srgbClr val="A1459E"/>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Flowchart: Magnetic Disk 3">
            <a:extLst>
              <a:ext uri="{FF2B5EF4-FFF2-40B4-BE49-F238E27FC236}">
                <a16:creationId xmlns:a16="http://schemas.microsoft.com/office/drawing/2014/main" id="{B27AC6E1-5E7B-1379-17CE-EA797A91EED0}"/>
              </a:ext>
            </a:extLst>
          </p:cNvPr>
          <p:cNvSpPr/>
          <p:nvPr/>
        </p:nvSpPr>
        <p:spPr>
          <a:xfrm>
            <a:off x="2813753" y="2521875"/>
            <a:ext cx="1133345" cy="1201805"/>
          </a:xfrm>
          <a:prstGeom prst="flowChartMagneticDisk">
            <a:avLst/>
          </a:prstGeom>
          <a:solidFill>
            <a:srgbClr val="A1459E"/>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4412B29-5B89-3D87-D2D4-9339AB6B607A}"/>
              </a:ext>
            </a:extLst>
          </p:cNvPr>
          <p:cNvPicPr>
            <a:picLocks noChangeAspect="1"/>
          </p:cNvPicPr>
          <p:nvPr/>
        </p:nvPicPr>
        <p:blipFill>
          <a:blip r:embed="rId4"/>
          <a:stretch>
            <a:fillRect/>
          </a:stretch>
        </p:blipFill>
        <p:spPr>
          <a:xfrm>
            <a:off x="993398" y="4150787"/>
            <a:ext cx="987939" cy="991493"/>
          </a:xfrm>
          <a:prstGeom prst="rect">
            <a:avLst/>
          </a:prstGeom>
        </p:spPr>
      </p:pic>
      <p:pic>
        <p:nvPicPr>
          <p:cNvPr id="12" name="Picture 11">
            <a:extLst>
              <a:ext uri="{FF2B5EF4-FFF2-40B4-BE49-F238E27FC236}">
                <a16:creationId xmlns:a16="http://schemas.microsoft.com/office/drawing/2014/main" id="{45E19DAD-89C6-AA15-B150-72B62B89AF59}"/>
              </a:ext>
            </a:extLst>
          </p:cNvPr>
          <p:cNvPicPr>
            <a:picLocks noChangeAspect="1"/>
          </p:cNvPicPr>
          <p:nvPr/>
        </p:nvPicPr>
        <p:blipFill>
          <a:blip r:embed="rId4"/>
          <a:stretch>
            <a:fillRect/>
          </a:stretch>
        </p:blipFill>
        <p:spPr>
          <a:xfrm rot="5400000">
            <a:off x="2891379" y="4116704"/>
            <a:ext cx="987939" cy="991493"/>
          </a:xfrm>
          <a:prstGeom prst="rect">
            <a:avLst/>
          </a:prstGeom>
        </p:spPr>
      </p:pic>
      <p:sp>
        <p:nvSpPr>
          <p:cNvPr id="10" name="Oval 9">
            <a:extLst>
              <a:ext uri="{FF2B5EF4-FFF2-40B4-BE49-F238E27FC236}">
                <a16:creationId xmlns:a16="http://schemas.microsoft.com/office/drawing/2014/main" id="{2C4CC915-2B3A-3E2D-5FFE-5409F33C240B}"/>
              </a:ext>
            </a:extLst>
          </p:cNvPr>
          <p:cNvSpPr/>
          <p:nvPr/>
        </p:nvSpPr>
        <p:spPr>
          <a:xfrm>
            <a:off x="3561244" y="4061892"/>
            <a:ext cx="36576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F0E7A01-44A1-7094-94A7-F23B0CDE13C1}"/>
              </a:ext>
            </a:extLst>
          </p:cNvPr>
          <p:cNvPicPr>
            <a:picLocks noChangeAspect="1"/>
          </p:cNvPicPr>
          <p:nvPr/>
        </p:nvPicPr>
        <p:blipFill>
          <a:blip r:embed="rId4"/>
          <a:stretch>
            <a:fillRect/>
          </a:stretch>
        </p:blipFill>
        <p:spPr>
          <a:xfrm>
            <a:off x="4470715" y="4251272"/>
            <a:ext cx="1241448" cy="1245914"/>
          </a:xfrm>
          <a:prstGeom prst="rect">
            <a:avLst/>
          </a:prstGeom>
        </p:spPr>
      </p:pic>
      <p:sp>
        <p:nvSpPr>
          <p:cNvPr id="11" name="Oval 10">
            <a:extLst>
              <a:ext uri="{FF2B5EF4-FFF2-40B4-BE49-F238E27FC236}">
                <a16:creationId xmlns:a16="http://schemas.microsoft.com/office/drawing/2014/main" id="{87172D43-8970-6682-796E-32DC80AFDF47}"/>
              </a:ext>
            </a:extLst>
          </p:cNvPr>
          <p:cNvSpPr/>
          <p:nvPr/>
        </p:nvSpPr>
        <p:spPr>
          <a:xfrm>
            <a:off x="4458767" y="4234187"/>
            <a:ext cx="36576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95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Specimen Labels: </a:t>
            </a:r>
            <a:r>
              <a:rPr lang="en-US" dirty="0"/>
              <a:t>Labeling Biologic Samples</a:t>
            </a:r>
          </a:p>
        </p:txBody>
      </p:sp>
      <p:sp>
        <p:nvSpPr>
          <p:cNvPr id="3" name="Content Placeholder 2"/>
          <p:cNvSpPr>
            <a:spLocks noGrp="1"/>
          </p:cNvSpPr>
          <p:nvPr>
            <p:ph idx="1"/>
          </p:nvPr>
        </p:nvSpPr>
        <p:spPr>
          <a:xfrm>
            <a:off x="838200" y="1825625"/>
            <a:ext cx="6027821" cy="4351338"/>
          </a:xfrm>
        </p:spPr>
        <p:txBody>
          <a:bodyPr>
            <a:normAutofit fontScale="85000" lnSpcReduction="10000"/>
          </a:bodyPr>
          <a:lstStyle/>
          <a:p>
            <a:r>
              <a:rPr lang="en-GB" dirty="0">
                <a:ea typeface="Verdana" pitchFamily="34" charset="0"/>
                <a:cs typeface="Verdana" pitchFamily="34" charset="0"/>
              </a:rPr>
              <a:t>Label all collection and aliquot tubes </a:t>
            </a:r>
            <a:r>
              <a:rPr lang="en-GB" i="1" u="sng" dirty="0">
                <a:ea typeface="Verdana" pitchFamily="34" charset="0"/>
                <a:cs typeface="Verdana" pitchFamily="34" charset="0"/>
              </a:rPr>
              <a:t>before</a:t>
            </a:r>
            <a:r>
              <a:rPr lang="en-GB" dirty="0">
                <a:ea typeface="Verdana" pitchFamily="34" charset="0"/>
                <a:cs typeface="Verdana" pitchFamily="34" charset="0"/>
              </a:rPr>
              <a:t> collecting, processing or freezing samples.</a:t>
            </a:r>
          </a:p>
          <a:p>
            <a:pPr>
              <a:buNone/>
            </a:pPr>
            <a:endParaRPr lang="en-GB" dirty="0">
              <a:ea typeface="Verdana" pitchFamily="34" charset="0"/>
              <a:cs typeface="Verdana" pitchFamily="34" charset="0"/>
            </a:endParaRPr>
          </a:p>
          <a:p>
            <a:r>
              <a:rPr lang="en-US" dirty="0">
                <a:ea typeface="Verdana" pitchFamily="34" charset="0"/>
                <a:cs typeface="Verdana" pitchFamily="34" charset="0"/>
              </a:rPr>
              <a:t>Label only </a:t>
            </a:r>
            <a:r>
              <a:rPr lang="en-US" i="1" u="sng" dirty="0">
                <a:ea typeface="Verdana" pitchFamily="34" charset="0"/>
                <a:cs typeface="Verdana" pitchFamily="34" charset="0"/>
              </a:rPr>
              <a:t>1</a:t>
            </a:r>
            <a:r>
              <a:rPr lang="en-US" dirty="0">
                <a:ea typeface="Verdana" pitchFamily="34" charset="0"/>
                <a:cs typeface="Verdana" pitchFamily="34" charset="0"/>
              </a:rPr>
              <a:t> subject’s tubes at a time to avoid mix-ups.</a:t>
            </a:r>
          </a:p>
          <a:p>
            <a:pPr>
              <a:buNone/>
            </a:pPr>
            <a:endParaRPr lang="en-US" dirty="0">
              <a:ea typeface="Verdana" pitchFamily="34" charset="0"/>
              <a:cs typeface="Verdana" pitchFamily="34" charset="0"/>
            </a:endParaRPr>
          </a:p>
          <a:p>
            <a:r>
              <a:rPr lang="en-US" dirty="0">
                <a:ea typeface="Verdana" pitchFamily="34" charset="0"/>
                <a:cs typeface="Verdana" pitchFamily="34" charset="0"/>
              </a:rPr>
              <a:t>Wrap the label around the tube </a:t>
            </a:r>
            <a:r>
              <a:rPr lang="en-US" i="1" u="sng" dirty="0">
                <a:ea typeface="Verdana" pitchFamily="34" charset="0"/>
                <a:cs typeface="Verdana" pitchFamily="34" charset="0"/>
              </a:rPr>
              <a:t>horizontally</a:t>
            </a:r>
            <a:r>
              <a:rPr lang="en-US" dirty="0">
                <a:ea typeface="Verdana" pitchFamily="34" charset="0"/>
                <a:cs typeface="Verdana" pitchFamily="34" charset="0"/>
              </a:rPr>
              <a:t>. Label position is important for </a:t>
            </a:r>
            <a:r>
              <a:rPr lang="en-US" i="1" u="sng" dirty="0">
                <a:ea typeface="Verdana" pitchFamily="34" charset="0"/>
                <a:cs typeface="Verdana" pitchFamily="34" charset="0"/>
              </a:rPr>
              <a:t>all</a:t>
            </a:r>
            <a:r>
              <a:rPr lang="en-US" dirty="0">
                <a:ea typeface="Verdana" pitchFamily="34" charset="0"/>
                <a:cs typeface="Verdana" pitchFamily="34" charset="0"/>
              </a:rPr>
              <a:t> tube types.</a:t>
            </a:r>
          </a:p>
          <a:p>
            <a:pPr>
              <a:buNone/>
            </a:pPr>
            <a:endParaRPr lang="en-US" dirty="0">
              <a:ea typeface="Verdana" pitchFamily="34" charset="0"/>
              <a:cs typeface="Verdana" pitchFamily="34" charset="0"/>
            </a:endParaRPr>
          </a:p>
          <a:p>
            <a:r>
              <a:rPr lang="en-US" dirty="0">
                <a:ea typeface="Verdana" pitchFamily="34" charset="0"/>
                <a:cs typeface="Verdana" pitchFamily="34" charset="0"/>
              </a:rPr>
              <a:t>Make sure the label is completely adhered by rolling between your fingers.</a:t>
            </a:r>
          </a:p>
        </p:txBody>
      </p:sp>
    </p:spTree>
    <p:extLst>
      <p:ext uri="{BB962C8B-B14F-4D97-AF65-F5344CB8AC3E}">
        <p14:creationId xmlns:p14="http://schemas.microsoft.com/office/powerpoint/2010/main" val="111676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86426" y="267129"/>
            <a:ext cx="8819147" cy="5167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Georgia" panose="02040502050405020303" pitchFamily="18" charset="0"/>
              </a:rPr>
              <a:t>Handling/ Processing Study Specimens</a:t>
            </a:r>
          </a:p>
        </p:txBody>
      </p:sp>
    </p:spTree>
    <p:extLst>
      <p:ext uri="{BB962C8B-B14F-4D97-AF65-F5344CB8AC3E}">
        <p14:creationId xmlns:p14="http://schemas.microsoft.com/office/powerpoint/2010/main" val="3067501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Site Required Equipment </a:t>
            </a:r>
          </a:p>
        </p:txBody>
      </p:sp>
      <p:sp>
        <p:nvSpPr>
          <p:cNvPr id="3" name="Content Placeholder 2"/>
          <p:cNvSpPr>
            <a:spLocks noGrp="1"/>
          </p:cNvSpPr>
          <p:nvPr>
            <p:ph sz="half" idx="1"/>
          </p:nvPr>
        </p:nvSpPr>
        <p:spPr>
          <a:xfrm>
            <a:off x="304800" y="1825624"/>
            <a:ext cx="5715000" cy="4815807"/>
          </a:xfrm>
        </p:spPr>
        <p:txBody>
          <a:bodyPr>
            <a:normAutofit/>
          </a:bodyPr>
          <a:lstStyle/>
          <a:p>
            <a:r>
              <a:rPr lang="en-US" dirty="0"/>
              <a:t>Blood Collection/Safety Equipment:</a:t>
            </a:r>
          </a:p>
          <a:p>
            <a:pPr marL="514350" indent="-514350">
              <a:buFont typeface="+mj-lt"/>
              <a:buAutoNum type="arabicPeriod"/>
            </a:pPr>
            <a:r>
              <a:rPr lang="en-US" sz="2400" dirty="0"/>
              <a:t>Personal Protective Equipment (PPE)</a:t>
            </a:r>
          </a:p>
          <a:p>
            <a:pPr lvl="1"/>
            <a:r>
              <a:rPr lang="en-US" dirty="0"/>
              <a:t>Lab Coat, Safety Glasses</a:t>
            </a:r>
          </a:p>
          <a:p>
            <a:pPr marL="514350" indent="-514350">
              <a:buFont typeface="+mj-lt"/>
              <a:buAutoNum type="arabicPeriod"/>
            </a:pPr>
            <a:r>
              <a:rPr lang="en-US" sz="2400" dirty="0"/>
              <a:t>Tourniquet</a:t>
            </a:r>
          </a:p>
          <a:p>
            <a:pPr marL="514350" indent="-514350">
              <a:buFont typeface="+mj-lt"/>
              <a:buAutoNum type="arabicPeriod"/>
            </a:pPr>
            <a:r>
              <a:rPr lang="en-US" sz="2400" dirty="0"/>
              <a:t>Alcohol Prep Pad</a:t>
            </a:r>
          </a:p>
          <a:p>
            <a:pPr marL="514350" indent="-514350">
              <a:buFont typeface="+mj-lt"/>
              <a:buAutoNum type="arabicPeriod"/>
            </a:pPr>
            <a:r>
              <a:rPr lang="en-US" sz="2400" dirty="0"/>
              <a:t>Gauze Pad</a:t>
            </a:r>
          </a:p>
          <a:p>
            <a:pPr marL="514350" indent="-514350">
              <a:buFont typeface="+mj-lt"/>
              <a:buAutoNum type="arabicPeriod"/>
            </a:pPr>
            <a:r>
              <a:rPr lang="en-US" sz="2400" dirty="0"/>
              <a:t>Butterfly Needles</a:t>
            </a:r>
          </a:p>
          <a:p>
            <a:pPr marL="514350" indent="-514350">
              <a:buFont typeface="+mj-lt"/>
              <a:buAutoNum type="arabicPeriod"/>
            </a:pPr>
            <a:r>
              <a:rPr lang="en-US" sz="2400" dirty="0"/>
              <a:t>Bandage</a:t>
            </a:r>
          </a:p>
          <a:p>
            <a:pPr marL="514350" indent="-514350">
              <a:buFont typeface="+mj-lt"/>
              <a:buAutoNum type="arabicPeriod"/>
            </a:pPr>
            <a:r>
              <a:rPr lang="en-US" sz="2400" dirty="0"/>
              <a:t>Sharps Bin and Lid</a:t>
            </a:r>
          </a:p>
        </p:txBody>
      </p:sp>
      <p:sp>
        <p:nvSpPr>
          <p:cNvPr id="4" name="Content Placeholder 3"/>
          <p:cNvSpPr>
            <a:spLocks noGrp="1"/>
          </p:cNvSpPr>
          <p:nvPr>
            <p:ph sz="half" idx="2"/>
          </p:nvPr>
        </p:nvSpPr>
        <p:spPr>
          <a:xfrm>
            <a:off x="6705600" y="1825624"/>
            <a:ext cx="5181600" cy="4351338"/>
          </a:xfrm>
        </p:spPr>
        <p:txBody>
          <a:bodyPr>
            <a:normAutofit/>
          </a:bodyPr>
          <a:lstStyle/>
          <a:p>
            <a:r>
              <a:rPr lang="en-US" dirty="0"/>
              <a:t>Processing/Storage Equipment:</a:t>
            </a:r>
          </a:p>
          <a:p>
            <a:pPr marL="514350" indent="-514350">
              <a:buFont typeface="+mj-lt"/>
              <a:buAutoNum type="arabicPeriod"/>
            </a:pPr>
            <a:r>
              <a:rPr lang="en-US" sz="2400" dirty="0"/>
              <a:t>Centrifuge capable of ≥2000 </a:t>
            </a:r>
            <a:r>
              <a:rPr lang="en-US" sz="2400" dirty="0" err="1"/>
              <a:t>xg</a:t>
            </a:r>
            <a:r>
              <a:rPr lang="en-US" sz="2400" dirty="0"/>
              <a:t> with refrigeration to 4⁰C</a:t>
            </a:r>
          </a:p>
          <a:p>
            <a:pPr marL="514350" indent="-514350">
              <a:buFont typeface="+mj-lt"/>
              <a:buAutoNum type="arabicPeriod"/>
            </a:pPr>
            <a:r>
              <a:rPr lang="en-US" sz="2400" dirty="0"/>
              <a:t>-80⁰C Freezer</a:t>
            </a:r>
          </a:p>
          <a:p>
            <a:pPr marL="514350" indent="-514350">
              <a:buFont typeface="+mj-lt"/>
              <a:buAutoNum type="arabicPeriod"/>
            </a:pPr>
            <a:r>
              <a:rPr lang="en-US" sz="2400" dirty="0"/>
              <a:t>Wet Ice Bucket</a:t>
            </a:r>
          </a:p>
        </p:txBody>
      </p:sp>
    </p:spTree>
    <p:extLst>
      <p:ext uri="{BB962C8B-B14F-4D97-AF65-F5344CB8AC3E}">
        <p14:creationId xmlns:p14="http://schemas.microsoft.com/office/powerpoint/2010/main" val="36273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Blood Collection &amp; Processing: </a:t>
            </a:r>
            <a:r>
              <a:rPr lang="en-US" dirty="0"/>
              <a:t>Sample Collection Tube</a:t>
            </a:r>
          </a:p>
        </p:txBody>
      </p:sp>
      <p:graphicFrame>
        <p:nvGraphicFramePr>
          <p:cNvPr id="5" name="Table 4"/>
          <p:cNvGraphicFramePr>
            <a:graphicFrameLocks noGrp="1"/>
          </p:cNvGraphicFramePr>
          <p:nvPr>
            <p:extLst>
              <p:ext uri="{D42A27DB-BD31-4B8C-83A1-F6EECF244321}">
                <p14:modId xmlns:p14="http://schemas.microsoft.com/office/powerpoint/2010/main" val="1577746535"/>
              </p:ext>
            </p:extLst>
          </p:nvPr>
        </p:nvGraphicFramePr>
        <p:xfrm>
          <a:off x="0" y="1871217"/>
          <a:ext cx="12192000" cy="2677618"/>
        </p:xfrm>
        <a:graphic>
          <a:graphicData uri="http://schemas.openxmlformats.org/drawingml/2006/table">
            <a:tbl>
              <a:tblPr firstRow="1" bandRow="1">
                <a:tableStyleId>{5C22544A-7EE6-4342-B048-85BDC9FD1C3A}</a:tableStyleId>
              </a:tblPr>
              <a:tblGrid>
                <a:gridCol w="1401368">
                  <a:extLst>
                    <a:ext uri="{9D8B030D-6E8A-4147-A177-3AD203B41FA5}">
                      <a16:colId xmlns:a16="http://schemas.microsoft.com/office/drawing/2014/main" val="135467788"/>
                    </a:ext>
                  </a:extLst>
                </a:gridCol>
                <a:gridCol w="4694632">
                  <a:extLst>
                    <a:ext uri="{9D8B030D-6E8A-4147-A177-3AD203B41FA5}">
                      <a16:colId xmlns:a16="http://schemas.microsoft.com/office/drawing/2014/main" val="20000"/>
                    </a:ext>
                  </a:extLst>
                </a:gridCol>
                <a:gridCol w="2054089">
                  <a:extLst>
                    <a:ext uri="{9D8B030D-6E8A-4147-A177-3AD203B41FA5}">
                      <a16:colId xmlns:a16="http://schemas.microsoft.com/office/drawing/2014/main" val="20001"/>
                    </a:ext>
                  </a:extLst>
                </a:gridCol>
                <a:gridCol w="4041911">
                  <a:extLst>
                    <a:ext uri="{9D8B030D-6E8A-4147-A177-3AD203B41FA5}">
                      <a16:colId xmlns:a16="http://schemas.microsoft.com/office/drawing/2014/main" val="20002"/>
                    </a:ext>
                  </a:extLst>
                </a:gridCol>
              </a:tblGrid>
              <a:tr h="1307665">
                <a:tc>
                  <a:txBody>
                    <a:bodyPr/>
                    <a:lstStyle/>
                    <a:p>
                      <a:pPr algn="ctr"/>
                      <a:r>
                        <a:rPr lang="en-US" sz="2800" dirty="0"/>
                        <a:t>Draw Order</a:t>
                      </a:r>
                    </a:p>
                  </a:txBody>
                  <a:tcPr anchor="ctr"/>
                </a:tc>
                <a:tc>
                  <a:txBody>
                    <a:bodyPr/>
                    <a:lstStyle/>
                    <a:p>
                      <a:pPr algn="ctr"/>
                      <a:r>
                        <a:rPr lang="en-US" sz="2800" dirty="0"/>
                        <a:t>Tube Type</a:t>
                      </a:r>
                    </a:p>
                  </a:txBody>
                  <a:tcPr anchor="ctr"/>
                </a:tc>
                <a:tc>
                  <a:txBody>
                    <a:bodyPr/>
                    <a:lstStyle/>
                    <a:p>
                      <a:pPr algn="ctr"/>
                      <a:r>
                        <a:rPr lang="en-US" sz="2800" dirty="0"/>
                        <a:t>Number of Tubes Drawn (per visit)</a:t>
                      </a:r>
                    </a:p>
                  </a:txBody>
                  <a:tcPr anchor="ctr"/>
                </a:tc>
                <a:tc>
                  <a:txBody>
                    <a:bodyPr/>
                    <a:lstStyle/>
                    <a:p>
                      <a:pPr algn="ctr"/>
                      <a:r>
                        <a:rPr lang="en-US" sz="2800" dirty="0"/>
                        <a:t>Tube Image </a:t>
                      </a:r>
                    </a:p>
                  </a:txBody>
                  <a:tcPr anchor="ctr"/>
                </a:tc>
                <a:extLst>
                  <a:ext uri="{0D108BD9-81ED-4DB2-BD59-A6C34878D82A}">
                    <a16:rowId xmlns:a16="http://schemas.microsoft.com/office/drawing/2014/main" val="10000"/>
                  </a:ext>
                </a:extLst>
              </a:tr>
              <a:tr h="879298">
                <a:tc>
                  <a:txBody>
                    <a:bodyPr/>
                    <a:lstStyle/>
                    <a:p>
                      <a:pPr algn="ctr"/>
                      <a:r>
                        <a:rPr lang="en-US" sz="2400" dirty="0"/>
                        <a:t>1</a:t>
                      </a:r>
                    </a:p>
                  </a:txBody>
                  <a:tcPr anchor="ctr"/>
                </a:tc>
                <a:tc>
                  <a:txBody>
                    <a:bodyPr/>
                    <a:lstStyle/>
                    <a:p>
                      <a:r>
                        <a:rPr lang="en-US" sz="2400" dirty="0"/>
                        <a:t>EDTA (Lavender-Top)</a:t>
                      </a:r>
                      <a:r>
                        <a:rPr lang="en-US" sz="2400" baseline="0" dirty="0"/>
                        <a:t> Tube (10 ml)</a:t>
                      </a:r>
                      <a:endParaRPr lang="en-US" sz="2400" dirty="0"/>
                    </a:p>
                  </a:txBody>
                  <a:tcPr anchor="ctr"/>
                </a:tc>
                <a:tc>
                  <a:txBody>
                    <a:bodyPr/>
                    <a:lstStyle/>
                    <a:p>
                      <a:pPr algn="ctr"/>
                      <a:r>
                        <a:rPr lang="en-US" sz="2400" dirty="0"/>
                        <a:t>5</a:t>
                      </a:r>
                    </a:p>
                  </a:txBody>
                  <a:tcPr anchor="ctr"/>
                </a:tc>
                <a:tc>
                  <a:txBody>
                    <a:bodyPr/>
                    <a:lstStyle/>
                    <a:p>
                      <a:endParaRPr lang="en-US" dirty="0"/>
                    </a:p>
                  </a:txBody>
                  <a:tcPr anchor="ctr"/>
                </a:tc>
                <a:extLst>
                  <a:ext uri="{0D108BD9-81ED-4DB2-BD59-A6C34878D82A}">
                    <a16:rowId xmlns:a16="http://schemas.microsoft.com/office/drawing/2014/main" val="10001"/>
                  </a:ext>
                </a:extLst>
              </a:tr>
            </a:tbl>
          </a:graphicData>
        </a:graphic>
      </p:graphicFrame>
      <p:pic>
        <p:nvPicPr>
          <p:cNvPr id="6" name="Picture 5" descr="A 10ml EDTA (lavender-top) tube. "/>
          <p:cNvPicPr>
            <a:picLocks noChangeAspect="1"/>
          </p:cNvPicPr>
          <p:nvPr/>
        </p:nvPicPr>
        <p:blipFill>
          <a:blip r:embed="rId3"/>
          <a:stretch>
            <a:fillRect/>
          </a:stretch>
        </p:blipFill>
        <p:spPr>
          <a:xfrm>
            <a:off x="8253701" y="3751987"/>
            <a:ext cx="3938299" cy="796848"/>
          </a:xfrm>
          <a:prstGeom prst="rect">
            <a:avLst/>
          </a:prstGeom>
        </p:spPr>
      </p:pic>
    </p:spTree>
    <p:extLst>
      <p:ext uri="{BB962C8B-B14F-4D97-AF65-F5344CB8AC3E}">
        <p14:creationId xmlns:p14="http://schemas.microsoft.com/office/powerpoint/2010/main" val="73085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Blood Collection &amp; Processing: </a:t>
            </a:r>
            <a:r>
              <a:rPr lang="en-US" dirty="0"/>
              <a:t>Aliquot Cryovials &amp; Cap Colors </a:t>
            </a:r>
          </a:p>
        </p:txBody>
      </p:sp>
      <p:graphicFrame>
        <p:nvGraphicFramePr>
          <p:cNvPr id="3" name="Table 2"/>
          <p:cNvGraphicFramePr>
            <a:graphicFrameLocks noGrp="1"/>
          </p:cNvGraphicFramePr>
          <p:nvPr>
            <p:extLst>
              <p:ext uri="{D42A27DB-BD31-4B8C-83A1-F6EECF244321}">
                <p14:modId xmlns:p14="http://schemas.microsoft.com/office/powerpoint/2010/main" val="481581111"/>
              </p:ext>
            </p:extLst>
          </p:nvPr>
        </p:nvGraphicFramePr>
        <p:xfrm>
          <a:off x="2835501" y="1755340"/>
          <a:ext cx="6459478" cy="1247776"/>
        </p:xfrm>
        <a:graphic>
          <a:graphicData uri="http://schemas.openxmlformats.org/drawingml/2006/table">
            <a:tbl>
              <a:tblPr firstRow="1" firstCol="1" bandRow="1">
                <a:tableStyleId>{5C22544A-7EE6-4342-B048-85BDC9FD1C3A}</a:tableStyleId>
              </a:tblPr>
              <a:tblGrid>
                <a:gridCol w="2497359">
                  <a:extLst>
                    <a:ext uri="{9D8B030D-6E8A-4147-A177-3AD203B41FA5}">
                      <a16:colId xmlns:a16="http://schemas.microsoft.com/office/drawing/2014/main" val="20000"/>
                    </a:ext>
                  </a:extLst>
                </a:gridCol>
                <a:gridCol w="3962119">
                  <a:extLst>
                    <a:ext uri="{9D8B030D-6E8A-4147-A177-3AD203B41FA5}">
                      <a16:colId xmlns:a16="http://schemas.microsoft.com/office/drawing/2014/main" val="20001"/>
                    </a:ext>
                  </a:extLst>
                </a:gridCol>
              </a:tblGrid>
              <a:tr h="311944">
                <a:tc>
                  <a:txBody>
                    <a:bodyPr/>
                    <a:lstStyle/>
                    <a:p>
                      <a:pPr marL="0" marR="0" algn="l">
                        <a:lnSpc>
                          <a:spcPct val="107000"/>
                        </a:lnSpc>
                        <a:spcBef>
                          <a:spcPts val="0"/>
                        </a:spcBef>
                        <a:spcAft>
                          <a:spcPts val="0"/>
                        </a:spcAft>
                        <a:tabLst>
                          <a:tab pos="5181600" algn="l"/>
                        </a:tabLst>
                      </a:pPr>
                      <a:r>
                        <a:rPr lang="en-US" sz="2000" dirty="0">
                          <a:effectLst/>
                        </a:rPr>
                        <a:t>Cap Color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2000" dirty="0">
                          <a:effectLst/>
                        </a:rPr>
                        <a:t>Sample 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0"/>
                  </a:ext>
                </a:extLst>
              </a:tr>
              <a:tr h="311944">
                <a:tc>
                  <a:txBody>
                    <a:bodyPr/>
                    <a:lstStyle/>
                    <a:p>
                      <a:pPr marL="0" marR="0" algn="l">
                        <a:lnSpc>
                          <a:spcPct val="107000"/>
                        </a:lnSpc>
                        <a:spcBef>
                          <a:spcPts val="0"/>
                        </a:spcBef>
                        <a:spcAft>
                          <a:spcPts val="0"/>
                        </a:spcAft>
                        <a:tabLst>
                          <a:tab pos="5181600" algn="l"/>
                        </a:tabLst>
                      </a:pPr>
                      <a:r>
                        <a:rPr lang="en-US" sz="2000" dirty="0">
                          <a:effectLst/>
                        </a:rPr>
                        <a:t>Lavender Cap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2000" dirty="0">
                          <a:effectLst/>
                        </a:rPr>
                        <a:t>1.5ml Plasma aliquots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1"/>
                  </a:ext>
                </a:extLst>
              </a:tr>
              <a:tr h="311944">
                <a:tc>
                  <a:txBody>
                    <a:bodyPr/>
                    <a:lstStyle/>
                    <a:p>
                      <a:pPr marL="0" marR="0" algn="l">
                        <a:lnSpc>
                          <a:spcPct val="107000"/>
                        </a:lnSpc>
                        <a:spcBef>
                          <a:spcPts val="0"/>
                        </a:spcBef>
                        <a:spcAft>
                          <a:spcPts val="0"/>
                        </a:spcAft>
                        <a:tabLst>
                          <a:tab pos="5181600" algn="l"/>
                        </a:tabLst>
                      </a:pPr>
                      <a:r>
                        <a:rPr lang="en-US" sz="2000">
                          <a:effectLst/>
                        </a:rPr>
                        <a:t>Clear Cap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2000">
                          <a:effectLst/>
                        </a:rPr>
                        <a:t>Buffy Coat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2"/>
                  </a:ext>
                </a:extLst>
              </a:tr>
              <a:tr h="311944">
                <a:tc>
                  <a:txBody>
                    <a:bodyPr/>
                    <a:lstStyle/>
                    <a:p>
                      <a:pPr marL="0" marR="0" algn="l">
                        <a:lnSpc>
                          <a:spcPct val="107000"/>
                        </a:lnSpc>
                        <a:spcBef>
                          <a:spcPts val="0"/>
                        </a:spcBef>
                        <a:spcAft>
                          <a:spcPts val="0"/>
                        </a:spcAft>
                        <a:tabLst>
                          <a:tab pos="5181600" algn="l"/>
                        </a:tabLst>
                      </a:pPr>
                      <a:r>
                        <a:rPr lang="en-US" sz="2000">
                          <a:effectLst/>
                        </a:rPr>
                        <a:t>Blue Cap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tc>
                  <a:txBody>
                    <a:bodyPr/>
                    <a:lstStyle/>
                    <a:p>
                      <a:pPr marL="0" marR="0" algn="l">
                        <a:lnSpc>
                          <a:spcPct val="107000"/>
                        </a:lnSpc>
                        <a:spcBef>
                          <a:spcPts val="0"/>
                        </a:spcBef>
                        <a:spcAft>
                          <a:spcPts val="0"/>
                        </a:spcAft>
                        <a:tabLst>
                          <a:tab pos="5181600" algn="l"/>
                        </a:tabLst>
                      </a:pPr>
                      <a:r>
                        <a:rPr lang="en-US" sz="2000" dirty="0">
                          <a:effectLst/>
                        </a:rPr>
                        <a:t>Residual (plasma)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58" marR="114358" marT="0" marB="0"/>
                </a:tc>
                <a:extLst>
                  <a:ext uri="{0D108BD9-81ED-4DB2-BD59-A6C34878D82A}">
                    <a16:rowId xmlns:a16="http://schemas.microsoft.com/office/drawing/2014/main" val="10003"/>
                  </a:ext>
                </a:extLst>
              </a:tr>
            </a:tbl>
          </a:graphicData>
        </a:graphic>
      </p:graphicFrame>
      <p:pic>
        <p:nvPicPr>
          <p:cNvPr id="5" name="Picture 4" descr="A row of test tubes with different colored caps&#10;&#10;Description automatically generated">
            <a:extLst>
              <a:ext uri="{FF2B5EF4-FFF2-40B4-BE49-F238E27FC236}">
                <a16:creationId xmlns:a16="http://schemas.microsoft.com/office/drawing/2014/main" id="{F09B4FE4-251A-41BC-F0F1-D9DC25405E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222" t="28663" r="30130" b="25206"/>
          <a:stretch/>
        </p:blipFill>
        <p:spPr>
          <a:xfrm rot="10800000">
            <a:off x="5130743" y="3854885"/>
            <a:ext cx="1868994" cy="1866297"/>
          </a:xfrm>
          <a:prstGeom prst="rect">
            <a:avLst/>
          </a:prstGeom>
        </p:spPr>
      </p:pic>
    </p:spTree>
    <p:extLst>
      <p:ext uri="{BB962C8B-B14F-4D97-AF65-F5344CB8AC3E}">
        <p14:creationId xmlns:p14="http://schemas.microsoft.com/office/powerpoint/2010/main" val="18817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Overview 	</a:t>
            </a:r>
          </a:p>
        </p:txBody>
      </p:sp>
      <p:sp>
        <p:nvSpPr>
          <p:cNvPr id="3" name="Content Placeholder 2"/>
          <p:cNvSpPr>
            <a:spLocks noGrp="1"/>
          </p:cNvSpPr>
          <p:nvPr>
            <p:ph idx="1"/>
          </p:nvPr>
        </p:nvSpPr>
        <p:spPr/>
        <p:txBody>
          <a:bodyPr/>
          <a:lstStyle/>
          <a:p>
            <a:r>
              <a:rPr lang="en-US" dirty="0"/>
              <a:t>Specimen Collection Schedule </a:t>
            </a:r>
          </a:p>
          <a:p>
            <a:r>
              <a:rPr lang="en-US" dirty="0"/>
              <a:t>Kit Request Module </a:t>
            </a:r>
          </a:p>
          <a:p>
            <a:r>
              <a:rPr lang="en-US" dirty="0"/>
              <a:t>Specimen Labels </a:t>
            </a:r>
          </a:p>
          <a:p>
            <a:r>
              <a:rPr lang="en-US" dirty="0"/>
              <a:t>Handling/Processing Study Specimens</a:t>
            </a:r>
          </a:p>
          <a:p>
            <a:r>
              <a:rPr lang="en-US" dirty="0"/>
              <a:t>Sample Shipping </a:t>
            </a:r>
          </a:p>
          <a:p>
            <a:r>
              <a:rPr lang="en-US" dirty="0"/>
              <a:t>NCRAD Website </a:t>
            </a:r>
          </a:p>
          <a:p>
            <a:r>
              <a:rPr lang="en-US" dirty="0"/>
              <a:t>Questions </a:t>
            </a:r>
          </a:p>
        </p:txBody>
      </p:sp>
    </p:spTree>
    <p:extLst>
      <p:ext uri="{BB962C8B-B14F-4D97-AF65-F5344CB8AC3E}">
        <p14:creationId xmlns:p14="http://schemas.microsoft.com/office/powerpoint/2010/main" val="341144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ADB53-DC88-DE41-AE8A-802BA634EE1F}"/>
              </a:ext>
            </a:extLst>
          </p:cNvPr>
          <p:cNvPicPr>
            <a:picLocks noChangeAspect="1"/>
          </p:cNvPicPr>
          <p:nvPr/>
        </p:nvPicPr>
        <p:blipFill>
          <a:blip r:embed="rId3"/>
          <a:stretch>
            <a:fillRect/>
          </a:stretch>
        </p:blipFill>
        <p:spPr>
          <a:xfrm>
            <a:off x="3460197" y="0"/>
            <a:ext cx="5271605" cy="6858000"/>
          </a:xfrm>
          <a:prstGeom prst="rect">
            <a:avLst/>
          </a:prstGeom>
        </p:spPr>
      </p:pic>
      <p:pic>
        <p:nvPicPr>
          <p:cNvPr id="4" name="Picture 3">
            <a:extLst>
              <a:ext uri="{FF2B5EF4-FFF2-40B4-BE49-F238E27FC236}">
                <a16:creationId xmlns:a16="http://schemas.microsoft.com/office/drawing/2014/main" id="{B52B75CB-FAEB-F5FF-8FF0-9C87FEC52FF3}"/>
              </a:ext>
            </a:extLst>
          </p:cNvPr>
          <p:cNvPicPr>
            <a:picLocks noChangeAspect="1"/>
          </p:cNvPicPr>
          <p:nvPr/>
        </p:nvPicPr>
        <p:blipFill>
          <a:blip r:embed="rId4"/>
          <a:stretch>
            <a:fillRect/>
          </a:stretch>
        </p:blipFill>
        <p:spPr>
          <a:xfrm>
            <a:off x="3366871" y="0"/>
            <a:ext cx="5458257" cy="6858000"/>
          </a:xfrm>
          <a:prstGeom prst="rect">
            <a:avLst/>
          </a:prstGeom>
        </p:spPr>
      </p:pic>
    </p:spTree>
    <p:extLst>
      <p:ext uri="{BB962C8B-B14F-4D97-AF65-F5344CB8AC3E}">
        <p14:creationId xmlns:p14="http://schemas.microsoft.com/office/powerpoint/2010/main" val="398981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A4CB89-BB33-D8E7-AB9D-298FA4E281D9}"/>
              </a:ext>
            </a:extLst>
          </p:cNvPr>
          <p:cNvPicPr>
            <a:picLocks noChangeAspect="1"/>
          </p:cNvPicPr>
          <p:nvPr/>
        </p:nvPicPr>
        <p:blipFill>
          <a:blip r:embed="rId2"/>
          <a:stretch>
            <a:fillRect/>
          </a:stretch>
        </p:blipFill>
        <p:spPr>
          <a:xfrm>
            <a:off x="3302140" y="0"/>
            <a:ext cx="5587719" cy="6858000"/>
          </a:xfrm>
          <a:prstGeom prst="rect">
            <a:avLst/>
          </a:prstGeom>
        </p:spPr>
      </p:pic>
      <p:sp>
        <p:nvSpPr>
          <p:cNvPr id="5" name="TextBox 4">
            <a:extLst>
              <a:ext uri="{FF2B5EF4-FFF2-40B4-BE49-F238E27FC236}">
                <a16:creationId xmlns:a16="http://schemas.microsoft.com/office/drawing/2014/main" id="{9C39872E-81B6-5ABE-AEE9-35DA4C5CA19B}"/>
              </a:ext>
            </a:extLst>
          </p:cNvPr>
          <p:cNvSpPr txBox="1"/>
          <p:nvPr/>
        </p:nvSpPr>
        <p:spPr>
          <a:xfrm>
            <a:off x="3877285" y="868930"/>
            <a:ext cx="1524000" cy="246221"/>
          </a:xfrm>
          <a:prstGeom prst="rect">
            <a:avLst/>
          </a:prstGeom>
          <a:noFill/>
        </p:spPr>
        <p:txBody>
          <a:bodyPr wrap="square" rtlCol="0">
            <a:spAutoFit/>
          </a:bodyPr>
          <a:lstStyle/>
          <a:p>
            <a:r>
              <a:rPr lang="en-US" sz="1000" dirty="0">
                <a:solidFill>
                  <a:srgbClr val="FF0000"/>
                </a:solidFill>
              </a:rPr>
              <a:t>Coordinator Name</a:t>
            </a:r>
          </a:p>
        </p:txBody>
      </p:sp>
      <p:sp>
        <p:nvSpPr>
          <p:cNvPr id="6" name="TextBox 5">
            <a:extLst>
              <a:ext uri="{FF2B5EF4-FFF2-40B4-BE49-F238E27FC236}">
                <a16:creationId xmlns:a16="http://schemas.microsoft.com/office/drawing/2014/main" id="{F82ACAF3-0003-D7EC-77E1-2F344F79B9C3}"/>
              </a:ext>
            </a:extLst>
          </p:cNvPr>
          <p:cNvSpPr txBox="1"/>
          <p:nvPr/>
        </p:nvSpPr>
        <p:spPr>
          <a:xfrm>
            <a:off x="3877285" y="1054645"/>
            <a:ext cx="1524000" cy="246221"/>
          </a:xfrm>
          <a:prstGeom prst="rect">
            <a:avLst/>
          </a:prstGeom>
          <a:noFill/>
        </p:spPr>
        <p:txBody>
          <a:bodyPr wrap="square" rtlCol="0">
            <a:spAutoFit/>
          </a:bodyPr>
          <a:lstStyle/>
          <a:p>
            <a:r>
              <a:rPr lang="en-US" sz="1000" dirty="0">
                <a:solidFill>
                  <a:srgbClr val="FF0000"/>
                </a:solidFill>
              </a:rPr>
              <a:t>+57-111-1111111</a:t>
            </a:r>
          </a:p>
        </p:txBody>
      </p:sp>
      <p:sp>
        <p:nvSpPr>
          <p:cNvPr id="7" name="TextBox 6">
            <a:extLst>
              <a:ext uri="{FF2B5EF4-FFF2-40B4-BE49-F238E27FC236}">
                <a16:creationId xmlns:a16="http://schemas.microsoft.com/office/drawing/2014/main" id="{5E351ED1-7F20-EF7E-3793-2911F151895A}"/>
              </a:ext>
            </a:extLst>
          </p:cNvPr>
          <p:cNvSpPr txBox="1"/>
          <p:nvPr/>
        </p:nvSpPr>
        <p:spPr>
          <a:xfrm>
            <a:off x="3877285" y="1486581"/>
            <a:ext cx="1524000" cy="246221"/>
          </a:xfrm>
          <a:prstGeom prst="rect">
            <a:avLst/>
          </a:prstGeom>
          <a:noFill/>
        </p:spPr>
        <p:txBody>
          <a:bodyPr wrap="square" rtlCol="0">
            <a:spAutoFit/>
          </a:bodyPr>
          <a:lstStyle/>
          <a:p>
            <a:r>
              <a:rPr lang="en-US" sz="1000" dirty="0">
                <a:solidFill>
                  <a:srgbClr val="FF0000"/>
                </a:solidFill>
              </a:rPr>
              <a:t>APINOMIS-00000</a:t>
            </a:r>
          </a:p>
        </p:txBody>
      </p:sp>
      <p:sp>
        <p:nvSpPr>
          <p:cNvPr id="8" name="TextBox 7">
            <a:extLst>
              <a:ext uri="{FF2B5EF4-FFF2-40B4-BE49-F238E27FC236}">
                <a16:creationId xmlns:a16="http://schemas.microsoft.com/office/drawing/2014/main" id="{FA059297-33D4-47B0-A5E0-F6DDD90C61DC}"/>
              </a:ext>
            </a:extLst>
          </p:cNvPr>
          <p:cNvSpPr txBox="1"/>
          <p:nvPr/>
        </p:nvSpPr>
        <p:spPr>
          <a:xfrm>
            <a:off x="4551079" y="1364792"/>
            <a:ext cx="337211" cy="276999"/>
          </a:xfrm>
          <a:prstGeom prst="rect">
            <a:avLst/>
          </a:prstGeom>
          <a:noFill/>
        </p:spPr>
        <p:txBody>
          <a:bodyPr wrap="square" rtlCol="0">
            <a:spAutoFit/>
          </a:bodyPr>
          <a:lstStyle/>
          <a:p>
            <a:r>
              <a:rPr lang="en-US" sz="1200" dirty="0">
                <a:solidFill>
                  <a:srgbClr val="FF0000"/>
                </a:solidFill>
              </a:rPr>
              <a:t>x</a:t>
            </a:r>
          </a:p>
        </p:txBody>
      </p:sp>
      <p:sp>
        <p:nvSpPr>
          <p:cNvPr id="9" name="TextBox 8">
            <a:extLst>
              <a:ext uri="{FF2B5EF4-FFF2-40B4-BE49-F238E27FC236}">
                <a16:creationId xmlns:a16="http://schemas.microsoft.com/office/drawing/2014/main" id="{0538FF1A-9812-E1BE-C88A-10F26BBFDBCB}"/>
              </a:ext>
            </a:extLst>
          </p:cNvPr>
          <p:cNvSpPr txBox="1"/>
          <p:nvPr/>
        </p:nvSpPr>
        <p:spPr>
          <a:xfrm>
            <a:off x="3708679" y="1707082"/>
            <a:ext cx="337211" cy="276999"/>
          </a:xfrm>
          <a:prstGeom prst="rect">
            <a:avLst/>
          </a:prstGeom>
          <a:noFill/>
        </p:spPr>
        <p:txBody>
          <a:bodyPr wrap="square" rtlCol="0">
            <a:spAutoFit/>
          </a:bodyPr>
          <a:lstStyle/>
          <a:p>
            <a:r>
              <a:rPr lang="en-US" sz="1200" dirty="0">
                <a:solidFill>
                  <a:srgbClr val="FF0000"/>
                </a:solidFill>
              </a:rPr>
              <a:t>x</a:t>
            </a:r>
          </a:p>
        </p:txBody>
      </p:sp>
      <p:sp>
        <p:nvSpPr>
          <p:cNvPr id="10" name="TextBox 9">
            <a:extLst>
              <a:ext uri="{FF2B5EF4-FFF2-40B4-BE49-F238E27FC236}">
                <a16:creationId xmlns:a16="http://schemas.microsoft.com/office/drawing/2014/main" id="{5DD099AB-D626-EF45-D3FE-9F8246520B81}"/>
              </a:ext>
            </a:extLst>
          </p:cNvPr>
          <p:cNvSpPr txBox="1"/>
          <p:nvPr/>
        </p:nvSpPr>
        <p:spPr>
          <a:xfrm>
            <a:off x="5922838" y="1092307"/>
            <a:ext cx="1007137" cy="215444"/>
          </a:xfrm>
          <a:prstGeom prst="rect">
            <a:avLst/>
          </a:prstGeom>
          <a:noFill/>
        </p:spPr>
        <p:txBody>
          <a:bodyPr wrap="square" rtlCol="0">
            <a:spAutoFit/>
          </a:bodyPr>
          <a:lstStyle/>
          <a:p>
            <a:r>
              <a:rPr lang="en-US" sz="800" dirty="0">
                <a:solidFill>
                  <a:srgbClr val="FF0000"/>
                </a:solidFill>
              </a:rPr>
              <a:t>Email@email.com</a:t>
            </a:r>
          </a:p>
        </p:txBody>
      </p:sp>
      <p:sp>
        <p:nvSpPr>
          <p:cNvPr id="11" name="TextBox 10">
            <a:extLst>
              <a:ext uri="{FF2B5EF4-FFF2-40B4-BE49-F238E27FC236}">
                <a16:creationId xmlns:a16="http://schemas.microsoft.com/office/drawing/2014/main" id="{F28D72EA-6535-1204-ADE5-0EBCE46350DF}"/>
              </a:ext>
            </a:extLst>
          </p:cNvPr>
          <p:cNvSpPr txBox="1"/>
          <p:nvPr/>
        </p:nvSpPr>
        <p:spPr>
          <a:xfrm>
            <a:off x="5621572" y="1380180"/>
            <a:ext cx="1524000" cy="246221"/>
          </a:xfrm>
          <a:prstGeom prst="rect">
            <a:avLst/>
          </a:prstGeom>
          <a:noFill/>
        </p:spPr>
        <p:txBody>
          <a:bodyPr wrap="square" rtlCol="0">
            <a:spAutoFit/>
          </a:bodyPr>
          <a:lstStyle/>
          <a:p>
            <a:r>
              <a:rPr lang="en-US" sz="1000" dirty="0">
                <a:solidFill>
                  <a:srgbClr val="FF0000"/>
                </a:solidFill>
              </a:rPr>
              <a:t>1900</a:t>
            </a:r>
          </a:p>
        </p:txBody>
      </p:sp>
      <p:sp>
        <p:nvSpPr>
          <p:cNvPr id="12" name="TextBox 11">
            <a:extLst>
              <a:ext uri="{FF2B5EF4-FFF2-40B4-BE49-F238E27FC236}">
                <a16:creationId xmlns:a16="http://schemas.microsoft.com/office/drawing/2014/main" id="{D54B331F-F231-A9A7-0A26-E1BD76558AD5}"/>
              </a:ext>
            </a:extLst>
          </p:cNvPr>
          <p:cNvSpPr txBox="1"/>
          <p:nvPr/>
        </p:nvSpPr>
        <p:spPr>
          <a:xfrm>
            <a:off x="4398838" y="2153837"/>
            <a:ext cx="1524000" cy="246221"/>
          </a:xfrm>
          <a:prstGeom prst="rect">
            <a:avLst/>
          </a:prstGeom>
          <a:noFill/>
        </p:spPr>
        <p:txBody>
          <a:bodyPr wrap="square" rtlCol="0">
            <a:spAutoFit/>
          </a:bodyPr>
          <a:lstStyle/>
          <a:p>
            <a:r>
              <a:rPr lang="en-US" sz="1000" dirty="0">
                <a:solidFill>
                  <a:srgbClr val="FF0000"/>
                </a:solidFill>
              </a:rPr>
              <a:t>05/08/2024</a:t>
            </a:r>
          </a:p>
        </p:txBody>
      </p:sp>
    </p:spTree>
    <p:extLst>
      <p:ext uri="{BB962C8B-B14F-4D97-AF65-F5344CB8AC3E}">
        <p14:creationId xmlns:p14="http://schemas.microsoft.com/office/powerpoint/2010/main" val="3496396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572" t="4483" r="4685" b="5261"/>
          <a:stretch/>
        </p:blipFill>
        <p:spPr>
          <a:xfrm>
            <a:off x="4202199" y="2534624"/>
            <a:ext cx="875219" cy="1235239"/>
          </a:xfrm>
          <a:prstGeom prst="rect">
            <a:avLst/>
          </a:prstGeom>
        </p:spPr>
      </p:pic>
      <p:sp>
        <p:nvSpPr>
          <p:cNvPr id="5" name="TextBox 4"/>
          <p:cNvSpPr txBox="1"/>
          <p:nvPr/>
        </p:nvSpPr>
        <p:spPr>
          <a:xfrm>
            <a:off x="418880" y="1699133"/>
            <a:ext cx="821850"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One</a:t>
            </a:r>
          </a:p>
        </p:txBody>
      </p:sp>
      <p:sp>
        <p:nvSpPr>
          <p:cNvPr id="6" name="TextBox 5"/>
          <p:cNvSpPr txBox="1"/>
          <p:nvPr/>
        </p:nvSpPr>
        <p:spPr>
          <a:xfrm>
            <a:off x="1475264" y="1695643"/>
            <a:ext cx="797489"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Two</a:t>
            </a:r>
          </a:p>
        </p:txBody>
      </p:sp>
      <p:sp>
        <p:nvSpPr>
          <p:cNvPr id="7" name="TextBox 6"/>
          <p:cNvSpPr txBox="1"/>
          <p:nvPr/>
        </p:nvSpPr>
        <p:spPr>
          <a:xfrm>
            <a:off x="2714353" y="1703020"/>
            <a:ext cx="863048"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Three</a:t>
            </a:r>
          </a:p>
        </p:txBody>
      </p:sp>
      <p:sp>
        <p:nvSpPr>
          <p:cNvPr id="8" name="TextBox 7"/>
          <p:cNvSpPr txBox="1"/>
          <p:nvPr/>
        </p:nvSpPr>
        <p:spPr>
          <a:xfrm>
            <a:off x="4238924" y="1694845"/>
            <a:ext cx="801767"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Four</a:t>
            </a:r>
          </a:p>
        </p:txBody>
      </p:sp>
      <p:sp>
        <p:nvSpPr>
          <p:cNvPr id="9" name="TextBox 8"/>
          <p:cNvSpPr txBox="1"/>
          <p:nvPr/>
        </p:nvSpPr>
        <p:spPr>
          <a:xfrm>
            <a:off x="5557314" y="1694845"/>
            <a:ext cx="768840"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Five</a:t>
            </a:r>
          </a:p>
        </p:txBody>
      </p:sp>
      <p:sp>
        <p:nvSpPr>
          <p:cNvPr id="10" name="TextBox 9"/>
          <p:cNvSpPr txBox="1"/>
          <p:nvPr/>
        </p:nvSpPr>
        <p:spPr>
          <a:xfrm>
            <a:off x="6876656" y="1694845"/>
            <a:ext cx="765759"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Six</a:t>
            </a:r>
          </a:p>
        </p:txBody>
      </p:sp>
      <p:sp>
        <p:nvSpPr>
          <p:cNvPr id="11" name="TextBox 10"/>
          <p:cNvSpPr txBox="1"/>
          <p:nvPr/>
        </p:nvSpPr>
        <p:spPr>
          <a:xfrm>
            <a:off x="1240730" y="4364714"/>
            <a:ext cx="1117597" cy="1785104"/>
          </a:xfrm>
          <a:prstGeom prst="rect">
            <a:avLst/>
          </a:prstGeom>
          <a:noFill/>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Collect blood into each EDTA Tube, allowing blood to flow for 10 seconds and ensuring blood flow has stopped.</a:t>
            </a:r>
          </a:p>
        </p:txBody>
      </p:sp>
      <p:sp>
        <p:nvSpPr>
          <p:cNvPr id="12" name="TextBox 11"/>
          <p:cNvSpPr txBox="1"/>
          <p:nvPr/>
        </p:nvSpPr>
        <p:spPr>
          <a:xfrm>
            <a:off x="2571820" y="4372813"/>
            <a:ext cx="1148114" cy="1015663"/>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Immediately after blood draw, invert tubes 8-10 times to mix samples.</a:t>
            </a:r>
          </a:p>
        </p:txBody>
      </p:sp>
      <p:sp>
        <p:nvSpPr>
          <p:cNvPr id="13" name="TextBox 12"/>
          <p:cNvSpPr txBox="1"/>
          <p:nvPr/>
        </p:nvSpPr>
        <p:spPr>
          <a:xfrm>
            <a:off x="5414258" y="4391068"/>
            <a:ext cx="1054952" cy="861774"/>
          </a:xfrm>
          <a:prstGeom prst="rect">
            <a:avLst/>
          </a:prstGeom>
          <a:noFill/>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Centrifuge samples at 2000 x g  for 10 minutes at 4</a:t>
            </a: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sym typeface="Symbol" panose="05050102010706020507" pitchFamily="18" charset="2"/>
              </a:rPr>
              <a:t>C</a:t>
            </a: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4" name="TextBox 13"/>
          <p:cNvSpPr txBox="1"/>
          <p:nvPr/>
        </p:nvSpPr>
        <p:spPr>
          <a:xfrm>
            <a:off x="9568999" y="2150158"/>
            <a:ext cx="2258175" cy="1785104"/>
          </a:xfrm>
          <a:prstGeom prst="rect">
            <a:avLst/>
          </a:prstGeom>
          <a:noFill/>
        </p:spPr>
        <p:txBody>
          <a:bodyPr wrap="square" rtlCol="0">
            <a:spAutoFit/>
          </a:bodyPr>
          <a:lstStyle/>
          <a:p>
            <a:pPr marL="174625" marR="0" lvl="0" indent="-174625"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Label purple-capped cryovials with “PLASMA” labels.</a:t>
            </a:r>
          </a:p>
          <a:p>
            <a:pPr marL="174625" marR="0" lvl="0" indent="-174625"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Aliquot 1.5 ml plasma into each cryovial.</a:t>
            </a:r>
          </a:p>
          <a:p>
            <a:pPr marL="174625" marR="0" lvl="0" indent="-174625"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2 1.5 ml vials will be provided by and stored locally at the site.</a:t>
            </a:r>
          </a:p>
          <a:p>
            <a:pPr marL="173038" marR="0" lvl="0" indent="-173038"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srgbClr val="0070C0"/>
                </a:solidFill>
                <a:effectLst/>
                <a:uLnTx/>
                <a:uFillTx/>
                <a:latin typeface="Aptos" panose="02110004020202020204"/>
                <a:ea typeface="+mn-ea"/>
                <a:cs typeface="+mn-cs"/>
              </a:rPr>
              <a:t>If residual aliquot is created, document specimen number and volume on Sample Form.</a:t>
            </a:r>
          </a:p>
          <a:p>
            <a:pPr marL="173038" marR="0" lvl="0" indent="-173038"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Store plasma aliquots upright at  -80°C until shipment to NCRAD.</a:t>
            </a:r>
          </a:p>
        </p:txBody>
      </p:sp>
      <p:sp>
        <p:nvSpPr>
          <p:cNvPr id="15" name="TextBox 14"/>
          <p:cNvSpPr txBox="1"/>
          <p:nvPr/>
        </p:nvSpPr>
        <p:spPr>
          <a:xfrm>
            <a:off x="8272053" y="4364714"/>
            <a:ext cx="3204086" cy="1938992"/>
          </a:xfrm>
          <a:prstGeom prst="rect">
            <a:avLst/>
          </a:prstGeom>
          <a:noFill/>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Label </a:t>
            </a:r>
            <a:r>
              <a:rPr lang="en-US" sz="1000" b="1" dirty="0">
                <a:solidFill>
                  <a:prstClr val="black"/>
                </a:solidFill>
                <a:latin typeface="Aptos" panose="02110004020202020204"/>
              </a:rPr>
              <a:t>clear</a:t>
            </a: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-capped cryovials with “BUFFY COAT”  labels.</a:t>
            </a:r>
          </a:p>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Using a clean transfer pipette, collect the buffy coat (may have residual plasma and some RBCs included).</a:t>
            </a:r>
          </a:p>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Transfer the buffy coat from each EDTA tube into its own cryovial.</a:t>
            </a:r>
          </a:p>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Store buffy coat aliquots upright at -80°C until shipment to NCRAD.</a:t>
            </a:r>
          </a:p>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sng" strike="noStrike" kern="1200" cap="none" spc="0" normalizeH="0" baseline="0" noProof="0" dirty="0">
                <a:ln>
                  <a:noFill/>
                </a:ln>
                <a:solidFill>
                  <a:srgbClr val="00B050"/>
                </a:solidFill>
                <a:effectLst/>
                <a:uLnTx/>
                <a:uFillTx/>
                <a:latin typeface="Aptos" panose="02110004020202020204"/>
                <a:ea typeface="+mn-ea"/>
                <a:cs typeface="+mn-cs"/>
              </a:rPr>
              <a:t>Spin, aliquot, and freeze all plasma and buffy coat aliquots within 1 hour of collection.</a:t>
            </a:r>
            <a:endParaRPr kumimoji="0" lang="en-US" sz="1000" b="1" i="0" u="none" strike="noStrike" kern="1200" cap="none" spc="0" normalizeH="0" baseline="0" noProof="0" dirty="0">
              <a:ln>
                <a:noFill/>
              </a:ln>
              <a:solidFill>
                <a:srgbClr val="00B050"/>
              </a:solidFill>
              <a:effectLst/>
              <a:uLnTx/>
              <a:uFillTx/>
              <a:latin typeface="Aptos" panose="02110004020202020204"/>
              <a:ea typeface="+mn-ea"/>
              <a:cs typeface="+mn-cs"/>
            </a:endParaRPr>
          </a:p>
          <a:p>
            <a:pPr marL="285750" marR="0" lvl="0" indent="-285750" algn="ctr"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endPar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Right Arrow 15"/>
          <p:cNvSpPr/>
          <p:nvPr/>
        </p:nvSpPr>
        <p:spPr>
          <a:xfrm>
            <a:off x="1110268" y="3101555"/>
            <a:ext cx="461707" cy="144675"/>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white"/>
              </a:solidFill>
              <a:effectLst/>
              <a:uLnTx/>
              <a:uFillTx/>
              <a:latin typeface="Aptos" panose="02110004020202020204"/>
              <a:ea typeface="+mn-ea"/>
              <a:cs typeface="+mn-cs"/>
            </a:endParaRPr>
          </a:p>
        </p:txBody>
      </p:sp>
      <p:sp>
        <p:nvSpPr>
          <p:cNvPr id="17" name="Right Arrow 16"/>
          <p:cNvSpPr/>
          <p:nvPr/>
        </p:nvSpPr>
        <p:spPr>
          <a:xfrm>
            <a:off x="2151040" y="3101679"/>
            <a:ext cx="461707" cy="144675"/>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white"/>
              </a:solidFill>
              <a:effectLst/>
              <a:uLnTx/>
              <a:uFillTx/>
              <a:latin typeface="Aptos" panose="02110004020202020204"/>
              <a:ea typeface="+mn-ea"/>
              <a:cs typeface="+mn-cs"/>
            </a:endParaRPr>
          </a:p>
        </p:txBody>
      </p:sp>
      <p:sp>
        <p:nvSpPr>
          <p:cNvPr id="18" name="Right Arrow 17"/>
          <p:cNvSpPr/>
          <p:nvPr/>
        </p:nvSpPr>
        <p:spPr>
          <a:xfrm>
            <a:off x="5190544" y="3100472"/>
            <a:ext cx="461707" cy="144675"/>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white"/>
              </a:solidFill>
              <a:effectLst/>
              <a:uLnTx/>
              <a:uFillTx/>
              <a:latin typeface="Aptos" panose="02110004020202020204"/>
              <a:ea typeface="+mn-ea"/>
              <a:cs typeface="+mn-cs"/>
            </a:endParaRPr>
          </a:p>
        </p:txBody>
      </p:sp>
      <p:sp>
        <p:nvSpPr>
          <p:cNvPr id="20" name="Right Arrow 19"/>
          <p:cNvSpPr/>
          <p:nvPr/>
        </p:nvSpPr>
        <p:spPr>
          <a:xfrm>
            <a:off x="3652890" y="3101555"/>
            <a:ext cx="461707" cy="144675"/>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white"/>
              </a:solidFill>
              <a:effectLst/>
              <a:uLnTx/>
              <a:uFillTx/>
              <a:latin typeface="Aptos" panose="02110004020202020204"/>
              <a:ea typeface="+mn-ea"/>
              <a:cs typeface="+mn-cs"/>
            </a:endParaRPr>
          </a:p>
        </p:txBody>
      </p:sp>
      <p:sp>
        <p:nvSpPr>
          <p:cNvPr id="21" name="TextBox 20"/>
          <p:cNvSpPr txBox="1"/>
          <p:nvPr/>
        </p:nvSpPr>
        <p:spPr>
          <a:xfrm>
            <a:off x="4036643" y="4391068"/>
            <a:ext cx="1206328" cy="1015663"/>
          </a:xfrm>
          <a:prstGeom prst="rect">
            <a:avLst/>
          </a:prstGeom>
          <a:noFill/>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Place thoroughly mixed tube on wet ice until centrifugation begins.</a:t>
            </a:r>
          </a:p>
        </p:txBody>
      </p:sp>
      <p:sp>
        <p:nvSpPr>
          <p:cNvPr id="22" name="TextBox 21"/>
          <p:cNvSpPr txBox="1"/>
          <p:nvPr/>
        </p:nvSpPr>
        <p:spPr>
          <a:xfrm>
            <a:off x="10198617" y="1694845"/>
            <a:ext cx="998938"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Seven</a:t>
            </a:r>
          </a:p>
        </p:txBody>
      </p:sp>
      <p:sp>
        <p:nvSpPr>
          <p:cNvPr id="23" name="TextBox 22"/>
          <p:cNvSpPr txBox="1"/>
          <p:nvPr/>
        </p:nvSpPr>
        <p:spPr>
          <a:xfrm>
            <a:off x="243048" y="4375774"/>
            <a:ext cx="1161132" cy="2400657"/>
          </a:xfrm>
          <a:prstGeom prst="rect">
            <a:avLst/>
          </a:prstGeom>
          <a:noFill/>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Store tubes at room temp.</a:t>
            </a:r>
          </a:p>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Check expiration data on collection tubes.</a:t>
            </a:r>
          </a:p>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Each tube should be labeled with Collection Tube and Site and PTID Labels.</a:t>
            </a:r>
          </a:p>
          <a:p>
            <a:pPr marL="285750" marR="0" lvl="0" indent="-285750" algn="l" defTabSz="914400" rtl="0" eaLnBrk="1" fontAlgn="auto" latinLnBrk="0" hangingPunct="1">
              <a:lnSpc>
                <a:spcPct val="100000"/>
              </a:lnSpc>
              <a:spcBef>
                <a:spcPts val="0"/>
              </a:spcBef>
              <a:spcAft>
                <a:spcPts val="0"/>
              </a:spcAft>
              <a:buClr>
                <a:srgbClr val="4EA8A6"/>
              </a:buClr>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4" name="Picture 23"/>
          <p:cNvPicPr>
            <a:picLocks noChangeAspect="1"/>
          </p:cNvPicPr>
          <p:nvPr/>
        </p:nvPicPr>
        <p:blipFill rotWithShape="1">
          <a:blip r:embed="rId4"/>
          <a:srcRect l="6255" t="861" r="7047" b="1243"/>
          <a:stretch/>
        </p:blipFill>
        <p:spPr>
          <a:xfrm>
            <a:off x="642146" y="2288756"/>
            <a:ext cx="360929" cy="1770274"/>
          </a:xfrm>
          <a:prstGeom prst="rect">
            <a:avLst/>
          </a:prstGeom>
        </p:spPr>
      </p:pic>
      <p:pic>
        <p:nvPicPr>
          <p:cNvPr id="25" name="Picture 24"/>
          <p:cNvPicPr>
            <a:picLocks noChangeAspect="1"/>
          </p:cNvPicPr>
          <p:nvPr/>
        </p:nvPicPr>
        <p:blipFill rotWithShape="1">
          <a:blip r:embed="rId5"/>
          <a:srcRect l="8074" t="549" r="7856" b="847"/>
          <a:stretch/>
        </p:blipFill>
        <p:spPr>
          <a:xfrm>
            <a:off x="1682666" y="2288755"/>
            <a:ext cx="360930" cy="1770274"/>
          </a:xfrm>
          <a:prstGeom prst="rect">
            <a:avLst/>
          </a:prstGeom>
        </p:spPr>
      </p:pic>
      <p:sp>
        <p:nvSpPr>
          <p:cNvPr id="33" name="Right Brace 32"/>
          <p:cNvSpPr/>
          <p:nvPr/>
        </p:nvSpPr>
        <p:spPr>
          <a:xfrm>
            <a:off x="7290927" y="2457767"/>
            <a:ext cx="278549" cy="1359018"/>
          </a:xfrm>
          <a:prstGeom prst="rightBrace">
            <a:avLst>
              <a:gd name="adj1" fmla="val 9275"/>
              <a:gd name="adj2" fmla="val 5069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3" name="Picture 42"/>
          <p:cNvPicPr>
            <a:picLocks noChangeAspect="1"/>
          </p:cNvPicPr>
          <p:nvPr/>
        </p:nvPicPr>
        <p:blipFill rotWithShape="1">
          <a:blip r:embed="rId6"/>
          <a:srcRect l="7933" t="1598" r="7126" b="1495"/>
          <a:stretch/>
        </p:blipFill>
        <p:spPr>
          <a:xfrm>
            <a:off x="8536346" y="2872156"/>
            <a:ext cx="192137" cy="649769"/>
          </a:xfrm>
          <a:prstGeom prst="rect">
            <a:avLst/>
          </a:prstGeom>
        </p:spPr>
      </p:pic>
      <p:sp>
        <p:nvSpPr>
          <p:cNvPr id="45" name="Right Arrow 44"/>
          <p:cNvSpPr/>
          <p:nvPr/>
        </p:nvSpPr>
        <p:spPr>
          <a:xfrm>
            <a:off x="6234930" y="3100472"/>
            <a:ext cx="241369" cy="144675"/>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white"/>
              </a:solidFill>
              <a:effectLst/>
              <a:uLnTx/>
              <a:uFillTx/>
              <a:latin typeface="Aptos" panose="02110004020202020204"/>
              <a:ea typeface="+mn-ea"/>
              <a:cs typeface="+mn-cs"/>
            </a:endParaRPr>
          </a:p>
        </p:txBody>
      </p:sp>
      <p:pic>
        <p:nvPicPr>
          <p:cNvPr id="47" name="Picture 46"/>
          <p:cNvPicPr>
            <a:picLocks noChangeAspect="1"/>
          </p:cNvPicPr>
          <p:nvPr/>
        </p:nvPicPr>
        <p:blipFill rotWithShape="1">
          <a:blip r:embed="rId7"/>
          <a:srcRect l="6997" t="2294" r="13613" b="1200"/>
          <a:stretch/>
        </p:blipFill>
        <p:spPr>
          <a:xfrm>
            <a:off x="6815136" y="2140964"/>
            <a:ext cx="207096" cy="999886"/>
          </a:xfrm>
          <a:prstGeom prst="rect">
            <a:avLst/>
          </a:prstGeom>
        </p:spPr>
      </p:pic>
      <p:pic>
        <p:nvPicPr>
          <p:cNvPr id="50" name="Picture 49"/>
          <p:cNvPicPr>
            <a:picLocks noChangeAspect="1"/>
          </p:cNvPicPr>
          <p:nvPr/>
        </p:nvPicPr>
        <p:blipFill rotWithShape="1">
          <a:blip r:embed="rId7"/>
          <a:srcRect l="6997" t="2294" r="13613" b="1200"/>
          <a:stretch/>
        </p:blipFill>
        <p:spPr>
          <a:xfrm>
            <a:off x="6815603" y="3206000"/>
            <a:ext cx="207096" cy="999886"/>
          </a:xfrm>
          <a:prstGeom prst="rect">
            <a:avLst/>
          </a:prstGeom>
        </p:spPr>
      </p:pic>
      <p:pic>
        <p:nvPicPr>
          <p:cNvPr id="35" name="Picture 34"/>
          <p:cNvPicPr>
            <a:picLocks noChangeAspect="1"/>
          </p:cNvPicPr>
          <p:nvPr/>
        </p:nvPicPr>
        <p:blipFill rotWithShape="1">
          <a:blip r:embed="rId8"/>
          <a:srcRect l="9085" t="2305" r="8463" b="1613"/>
          <a:stretch/>
        </p:blipFill>
        <p:spPr>
          <a:xfrm>
            <a:off x="7610424" y="2142925"/>
            <a:ext cx="345784" cy="1367420"/>
          </a:xfrm>
          <a:prstGeom prst="rect">
            <a:avLst/>
          </a:prstGeom>
        </p:spPr>
      </p:pic>
      <p:sp>
        <p:nvSpPr>
          <p:cNvPr id="52" name="Right Brace 51"/>
          <p:cNvSpPr/>
          <p:nvPr/>
        </p:nvSpPr>
        <p:spPr>
          <a:xfrm rot="10800000">
            <a:off x="7979546" y="2150157"/>
            <a:ext cx="292507" cy="1398279"/>
          </a:xfrm>
          <a:prstGeom prst="rightBrace">
            <a:avLst>
              <a:gd name="adj1" fmla="val 9275"/>
              <a:gd name="adj2" fmla="val 50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TextBox 61"/>
          <p:cNvSpPr txBox="1"/>
          <p:nvPr/>
        </p:nvSpPr>
        <p:spPr>
          <a:xfrm>
            <a:off x="6669389" y="4373775"/>
            <a:ext cx="1180292" cy="1477328"/>
          </a:xfrm>
          <a:prstGeom prst="rect">
            <a:avLst/>
          </a:prstGeom>
          <a:noFill/>
        </p:spPr>
        <p:txBody>
          <a:bodyPr wrap="square" rtlCol="0">
            <a:spAutoFit/>
          </a:bodyPr>
          <a:lstStyle/>
          <a:p>
            <a:pPr marL="169863" marR="0" lvl="0" indent="-169863" algn="l" defTabSz="914400" rtl="0" eaLnBrk="1" fontAlgn="auto" latinLnBrk="0" hangingPunct="1">
              <a:lnSpc>
                <a:spcPct val="100000"/>
              </a:lnSpc>
              <a:spcBef>
                <a:spcPts val="0"/>
              </a:spcBef>
              <a:spcAft>
                <a:spcPts val="0"/>
              </a:spcAft>
              <a:buClr>
                <a:srgbClr val="4EA8A6"/>
              </a:buClr>
              <a:buSzPct val="125000"/>
              <a:buFont typeface="Wingdings" panose="05000000000000000000" pitchFamily="2" charset="2"/>
              <a:buChar char="Ø"/>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Pool all plasma from the 5 EDTA tubes into a 50 ml conical tube and invert gently 3 times to mix the plasma.</a:t>
            </a:r>
          </a:p>
        </p:txBody>
      </p:sp>
      <p:sp>
        <p:nvSpPr>
          <p:cNvPr id="63" name="TextBox 62"/>
          <p:cNvSpPr txBox="1"/>
          <p:nvPr/>
        </p:nvSpPr>
        <p:spPr>
          <a:xfrm>
            <a:off x="9429543" y="4035900"/>
            <a:ext cx="851175" cy="261610"/>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Step Eight</a:t>
            </a:r>
          </a:p>
        </p:txBody>
      </p:sp>
      <p:pic>
        <p:nvPicPr>
          <p:cNvPr id="64" name="Picture 63"/>
          <p:cNvPicPr>
            <a:picLocks noChangeAspect="1"/>
          </p:cNvPicPr>
          <p:nvPr/>
        </p:nvPicPr>
        <p:blipFill rotWithShape="1">
          <a:blip r:embed="rId5"/>
          <a:srcRect l="8074" t="549" r="7856" b="847"/>
          <a:stretch/>
        </p:blipFill>
        <p:spPr>
          <a:xfrm>
            <a:off x="2715620" y="2288755"/>
            <a:ext cx="360930" cy="1770274"/>
          </a:xfrm>
          <a:prstGeom prst="rect">
            <a:avLst/>
          </a:prstGeom>
        </p:spPr>
      </p:pic>
      <p:pic>
        <p:nvPicPr>
          <p:cNvPr id="65" name="Picture 64"/>
          <p:cNvPicPr>
            <a:picLocks noChangeAspect="1"/>
          </p:cNvPicPr>
          <p:nvPr/>
        </p:nvPicPr>
        <p:blipFill rotWithShape="1">
          <a:blip r:embed="rId5"/>
          <a:srcRect l="8074" t="549" r="7856" b="847"/>
          <a:stretch/>
        </p:blipFill>
        <p:spPr>
          <a:xfrm rot="10800000">
            <a:off x="3179423" y="2288755"/>
            <a:ext cx="360930" cy="1770274"/>
          </a:xfrm>
          <a:prstGeom prst="rect">
            <a:avLst/>
          </a:prstGeom>
        </p:spPr>
      </p:pic>
      <p:pic>
        <p:nvPicPr>
          <p:cNvPr id="66" name="Picture 65"/>
          <p:cNvPicPr>
            <a:picLocks noChangeAspect="1"/>
          </p:cNvPicPr>
          <p:nvPr/>
        </p:nvPicPr>
        <p:blipFill rotWithShape="1">
          <a:blip r:embed="rId5"/>
          <a:srcRect l="8074" t="549" r="7856" b="847"/>
          <a:stretch/>
        </p:blipFill>
        <p:spPr>
          <a:xfrm>
            <a:off x="5761269" y="2288755"/>
            <a:ext cx="360930" cy="1770274"/>
          </a:xfrm>
          <a:prstGeom prst="rect">
            <a:avLst/>
          </a:prstGeom>
        </p:spPr>
      </p:pic>
      <p:sp>
        <p:nvSpPr>
          <p:cNvPr id="68" name="Right Arrow 67"/>
          <p:cNvSpPr/>
          <p:nvPr/>
        </p:nvSpPr>
        <p:spPr>
          <a:xfrm>
            <a:off x="7120262" y="3953323"/>
            <a:ext cx="1262609" cy="147376"/>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solidFill>
                <a:prstClr val="white"/>
              </a:solidFill>
              <a:effectLst/>
              <a:uLnTx/>
              <a:uFillTx/>
              <a:latin typeface="Aptos" panose="02110004020202020204"/>
              <a:ea typeface="+mn-ea"/>
              <a:cs typeface="+mn-cs"/>
            </a:endParaRPr>
          </a:p>
        </p:txBody>
      </p:sp>
      <p:pic>
        <p:nvPicPr>
          <p:cNvPr id="2" name="Picture 1"/>
          <p:cNvPicPr>
            <a:picLocks noChangeAspect="1"/>
          </p:cNvPicPr>
          <p:nvPr/>
        </p:nvPicPr>
        <p:blipFill rotWithShape="1">
          <a:blip r:embed="rId9"/>
          <a:srcRect l="11829" t="4292" r="9314" b="2062"/>
          <a:stretch/>
        </p:blipFill>
        <p:spPr>
          <a:xfrm>
            <a:off x="8469492" y="3711995"/>
            <a:ext cx="197085" cy="647810"/>
          </a:xfrm>
          <a:prstGeom prst="rect">
            <a:avLst/>
          </a:prstGeom>
        </p:spPr>
      </p:pic>
      <p:pic>
        <p:nvPicPr>
          <p:cNvPr id="48" name="Picture 47"/>
          <p:cNvPicPr>
            <a:picLocks noChangeAspect="1"/>
          </p:cNvPicPr>
          <p:nvPr/>
        </p:nvPicPr>
        <p:blipFill rotWithShape="1">
          <a:blip r:embed="rId9"/>
          <a:srcRect l="11829" t="4292" r="9314" b="2062"/>
          <a:stretch/>
        </p:blipFill>
        <p:spPr>
          <a:xfrm>
            <a:off x="8713658" y="3711995"/>
            <a:ext cx="197085" cy="647810"/>
          </a:xfrm>
          <a:prstGeom prst="rect">
            <a:avLst/>
          </a:prstGeom>
        </p:spPr>
      </p:pic>
      <p:pic>
        <p:nvPicPr>
          <p:cNvPr id="29" name="Picture 28">
            <a:extLst>
              <a:ext uri="{FF2B5EF4-FFF2-40B4-BE49-F238E27FC236}">
                <a16:creationId xmlns:a16="http://schemas.microsoft.com/office/drawing/2014/main" id="{1D86C706-7F00-F26F-41C3-1811E8AC073D}"/>
              </a:ext>
            </a:extLst>
          </p:cNvPr>
          <p:cNvPicPr>
            <a:picLocks noChangeAspect="1"/>
          </p:cNvPicPr>
          <p:nvPr/>
        </p:nvPicPr>
        <p:blipFill rotWithShape="1">
          <a:blip r:embed="rId10"/>
          <a:srcRect l="5972" t="1707" r="4396" b="2071"/>
          <a:stretch/>
        </p:blipFill>
        <p:spPr>
          <a:xfrm>
            <a:off x="8531920" y="2192110"/>
            <a:ext cx="198320" cy="646444"/>
          </a:xfrm>
          <a:prstGeom prst="rect">
            <a:avLst/>
          </a:prstGeom>
        </p:spPr>
      </p:pic>
      <p:pic>
        <p:nvPicPr>
          <p:cNvPr id="38" name="Picture 37">
            <a:extLst>
              <a:ext uri="{FF2B5EF4-FFF2-40B4-BE49-F238E27FC236}">
                <a16:creationId xmlns:a16="http://schemas.microsoft.com/office/drawing/2014/main" id="{D9BA2B24-6FD0-B43E-8215-51D12CBFAB86}"/>
              </a:ext>
            </a:extLst>
          </p:cNvPr>
          <p:cNvPicPr>
            <a:picLocks noChangeAspect="1"/>
          </p:cNvPicPr>
          <p:nvPr/>
        </p:nvPicPr>
        <p:blipFill rotWithShape="1">
          <a:blip r:embed="rId7"/>
          <a:srcRect l="6997" t="2294" r="13613" b="1200"/>
          <a:stretch/>
        </p:blipFill>
        <p:spPr>
          <a:xfrm>
            <a:off x="6573709" y="2140964"/>
            <a:ext cx="207096" cy="999886"/>
          </a:xfrm>
          <a:prstGeom prst="rect">
            <a:avLst/>
          </a:prstGeom>
        </p:spPr>
      </p:pic>
      <p:pic>
        <p:nvPicPr>
          <p:cNvPr id="39" name="Picture 38">
            <a:extLst>
              <a:ext uri="{FF2B5EF4-FFF2-40B4-BE49-F238E27FC236}">
                <a16:creationId xmlns:a16="http://schemas.microsoft.com/office/drawing/2014/main" id="{76826F8C-068C-63FD-EA35-DD9DE5952FC0}"/>
              </a:ext>
            </a:extLst>
          </p:cNvPr>
          <p:cNvPicPr>
            <a:picLocks noChangeAspect="1"/>
          </p:cNvPicPr>
          <p:nvPr/>
        </p:nvPicPr>
        <p:blipFill rotWithShape="1">
          <a:blip r:embed="rId7"/>
          <a:srcRect l="6997" t="2294" r="13613" b="1200"/>
          <a:stretch/>
        </p:blipFill>
        <p:spPr>
          <a:xfrm>
            <a:off x="6574176" y="3206000"/>
            <a:ext cx="207096" cy="999886"/>
          </a:xfrm>
          <a:prstGeom prst="rect">
            <a:avLst/>
          </a:prstGeom>
        </p:spPr>
      </p:pic>
      <p:pic>
        <p:nvPicPr>
          <p:cNvPr id="40" name="Picture 39">
            <a:extLst>
              <a:ext uri="{FF2B5EF4-FFF2-40B4-BE49-F238E27FC236}">
                <a16:creationId xmlns:a16="http://schemas.microsoft.com/office/drawing/2014/main" id="{93801114-3B62-3F22-24A5-6A3ADB2875B3}"/>
              </a:ext>
            </a:extLst>
          </p:cNvPr>
          <p:cNvPicPr>
            <a:picLocks noChangeAspect="1"/>
          </p:cNvPicPr>
          <p:nvPr/>
        </p:nvPicPr>
        <p:blipFill rotWithShape="1">
          <a:blip r:embed="rId7"/>
          <a:srcRect l="6997" t="2294" r="13613" b="1200"/>
          <a:stretch/>
        </p:blipFill>
        <p:spPr>
          <a:xfrm>
            <a:off x="7086545" y="2706057"/>
            <a:ext cx="207096" cy="999886"/>
          </a:xfrm>
          <a:prstGeom prst="rect">
            <a:avLst/>
          </a:prstGeom>
        </p:spPr>
      </p:pic>
      <p:sp>
        <p:nvSpPr>
          <p:cNvPr id="42" name="TextBox 41">
            <a:extLst>
              <a:ext uri="{FF2B5EF4-FFF2-40B4-BE49-F238E27FC236}">
                <a16:creationId xmlns:a16="http://schemas.microsoft.com/office/drawing/2014/main" id="{6E172234-A897-001C-B8D3-C70A504C0FD7}"/>
              </a:ext>
            </a:extLst>
          </p:cNvPr>
          <p:cNvSpPr txBox="1"/>
          <p:nvPr/>
        </p:nvSpPr>
        <p:spPr>
          <a:xfrm>
            <a:off x="8659651" y="2267839"/>
            <a:ext cx="819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X 16</a:t>
            </a:r>
          </a:p>
        </p:txBody>
      </p:sp>
      <p:pic>
        <p:nvPicPr>
          <p:cNvPr id="46" name="Picture 45">
            <a:extLst>
              <a:ext uri="{FF2B5EF4-FFF2-40B4-BE49-F238E27FC236}">
                <a16:creationId xmlns:a16="http://schemas.microsoft.com/office/drawing/2014/main" id="{0BE60F11-854D-8C9F-D73E-A1ADF0F63BE2}"/>
              </a:ext>
            </a:extLst>
          </p:cNvPr>
          <p:cNvPicPr>
            <a:picLocks noChangeAspect="1"/>
          </p:cNvPicPr>
          <p:nvPr/>
        </p:nvPicPr>
        <p:blipFill>
          <a:blip r:embed="rId11"/>
          <a:stretch>
            <a:fillRect/>
          </a:stretch>
        </p:blipFill>
        <p:spPr>
          <a:xfrm rot="5400000">
            <a:off x="5829282" y="57691"/>
            <a:ext cx="533436" cy="2431842"/>
          </a:xfrm>
          <a:prstGeom prst="rect">
            <a:avLst/>
          </a:prstGeom>
        </p:spPr>
      </p:pic>
      <p:sp>
        <p:nvSpPr>
          <p:cNvPr id="19" name="Title 18">
            <a:extLst>
              <a:ext uri="{FF2B5EF4-FFF2-40B4-BE49-F238E27FC236}">
                <a16:creationId xmlns:a16="http://schemas.microsoft.com/office/drawing/2014/main" id="{C832359C-FC8E-F209-AC27-126AC4BF4B65}"/>
              </a:ext>
            </a:extLst>
          </p:cNvPr>
          <p:cNvSpPr>
            <a:spLocks noGrp="1"/>
          </p:cNvSpPr>
          <p:nvPr>
            <p:ph type="title"/>
          </p:nvPr>
        </p:nvSpPr>
        <p:spPr>
          <a:xfrm>
            <a:off x="822610" y="5331"/>
            <a:ext cx="10515600" cy="900926"/>
          </a:xfrm>
        </p:spPr>
        <p:txBody>
          <a:bodyPr>
            <a:normAutofit fontScale="90000"/>
          </a:bodyPr>
          <a:lstStyle/>
          <a:p>
            <a:r>
              <a:rPr lang="en-US" dirty="0"/>
              <a:t>Plasma &amp; Buffy Coat Preparation (EDTA Tubes x 5)</a:t>
            </a:r>
          </a:p>
        </p:txBody>
      </p:sp>
    </p:spTree>
    <p:extLst>
      <p:ext uri="{BB962C8B-B14F-4D97-AF65-F5344CB8AC3E}">
        <p14:creationId xmlns:p14="http://schemas.microsoft.com/office/powerpoint/2010/main" val="329326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8C67790D-0EE0-B75C-8D1F-34E9EEDCE8C9}"/>
              </a:ext>
            </a:extLst>
          </p:cNvPr>
          <p:cNvCxnSpPr>
            <a:cxnSpLocks/>
          </p:cNvCxnSpPr>
          <p:nvPr/>
        </p:nvCxnSpPr>
        <p:spPr>
          <a:xfrm>
            <a:off x="6629400" y="1161825"/>
            <a:ext cx="0" cy="34863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5898"/>
            <a:ext cx="12192000" cy="1325563"/>
          </a:xfrm>
        </p:spPr>
        <p:txBody>
          <a:bodyPr>
            <a:normAutofit/>
          </a:bodyPr>
          <a:lstStyle/>
          <a:p>
            <a:pPr algn="ctr"/>
            <a:r>
              <a:rPr lang="en-US" sz="4000" b="1" dirty="0"/>
              <a:t>EDTA Tube – Plasma &amp; Buffy Coat Labeling</a:t>
            </a:r>
          </a:p>
        </p:txBody>
      </p:sp>
      <p:sp>
        <p:nvSpPr>
          <p:cNvPr id="23" name="TextBox 22">
            <a:extLst>
              <a:ext uri="{FF2B5EF4-FFF2-40B4-BE49-F238E27FC236}">
                <a16:creationId xmlns:a16="http://schemas.microsoft.com/office/drawing/2014/main" id="{10ED6985-96D7-19DF-0D87-024FDD56AE50}"/>
              </a:ext>
            </a:extLst>
          </p:cNvPr>
          <p:cNvSpPr txBox="1"/>
          <p:nvPr/>
        </p:nvSpPr>
        <p:spPr>
          <a:xfrm>
            <a:off x="1314721" y="1793127"/>
            <a:ext cx="889000" cy="276999"/>
          </a:xfrm>
          <a:prstGeom prst="rect">
            <a:avLst/>
          </a:prstGeom>
          <a:noFill/>
        </p:spPr>
        <p:txBody>
          <a:bodyPr wrap="square" rtlCol="0">
            <a:spAutoFit/>
          </a:bodyPr>
          <a:lstStyle/>
          <a:p>
            <a:pPr algn="ctr"/>
            <a:r>
              <a:rPr lang="en-US" sz="1200" i="1" dirty="0">
                <a:solidFill>
                  <a:schemeClr val="accent6"/>
                </a:solidFill>
              </a:rPr>
              <a:t>through</a:t>
            </a:r>
          </a:p>
        </p:txBody>
      </p:sp>
      <p:sp>
        <p:nvSpPr>
          <p:cNvPr id="25" name="TextBox 24">
            <a:extLst>
              <a:ext uri="{FF2B5EF4-FFF2-40B4-BE49-F238E27FC236}">
                <a16:creationId xmlns:a16="http://schemas.microsoft.com/office/drawing/2014/main" id="{9927E0A0-D7CD-FE54-FA30-42A41A8B0E95}"/>
              </a:ext>
            </a:extLst>
          </p:cNvPr>
          <p:cNvSpPr txBox="1"/>
          <p:nvPr/>
        </p:nvSpPr>
        <p:spPr>
          <a:xfrm>
            <a:off x="1314721" y="4907336"/>
            <a:ext cx="889000" cy="276999"/>
          </a:xfrm>
          <a:prstGeom prst="rect">
            <a:avLst/>
          </a:prstGeom>
          <a:noFill/>
        </p:spPr>
        <p:txBody>
          <a:bodyPr wrap="square" rtlCol="0">
            <a:spAutoFit/>
          </a:bodyPr>
          <a:lstStyle/>
          <a:p>
            <a:pPr algn="ctr"/>
            <a:r>
              <a:rPr lang="en-US" sz="1200" i="1" dirty="0">
                <a:solidFill>
                  <a:schemeClr val="accent6"/>
                </a:solidFill>
              </a:rPr>
              <a:t>through</a:t>
            </a:r>
          </a:p>
        </p:txBody>
      </p:sp>
      <p:sp>
        <p:nvSpPr>
          <p:cNvPr id="26" name="TextBox 25">
            <a:extLst>
              <a:ext uri="{FF2B5EF4-FFF2-40B4-BE49-F238E27FC236}">
                <a16:creationId xmlns:a16="http://schemas.microsoft.com/office/drawing/2014/main" id="{8A21047B-D709-6A34-8E7D-23EB43507D0D}"/>
              </a:ext>
            </a:extLst>
          </p:cNvPr>
          <p:cNvSpPr txBox="1"/>
          <p:nvPr/>
        </p:nvSpPr>
        <p:spPr>
          <a:xfrm>
            <a:off x="3443360" y="1331461"/>
            <a:ext cx="3340750" cy="1077218"/>
          </a:xfrm>
          <a:prstGeom prst="rect">
            <a:avLst/>
          </a:prstGeom>
          <a:noFill/>
        </p:spPr>
        <p:txBody>
          <a:bodyPr wrap="square" rtlCol="0">
            <a:spAutoFit/>
          </a:bodyPr>
          <a:lstStyle/>
          <a:p>
            <a:r>
              <a:rPr lang="en-US" sz="1600" dirty="0">
                <a:solidFill>
                  <a:schemeClr val="accent6"/>
                </a:solidFill>
              </a:rPr>
              <a:t>5 x 10mL EDTA Purple-Top Blood Collection Tubes. Use the labels with: </a:t>
            </a:r>
          </a:p>
          <a:p>
            <a:pPr lvl="1"/>
            <a:r>
              <a:rPr lang="en-US" sz="1600" dirty="0">
                <a:solidFill>
                  <a:schemeClr val="accent6"/>
                </a:solidFill>
              </a:rPr>
              <a:t>Sample Type = WBLD</a:t>
            </a:r>
          </a:p>
          <a:p>
            <a:pPr lvl="1"/>
            <a:r>
              <a:rPr lang="en-US" sz="1600" dirty="0">
                <a:solidFill>
                  <a:schemeClr val="accent6"/>
                </a:solidFill>
              </a:rPr>
              <a:t>Volume = 10000 uL</a:t>
            </a:r>
          </a:p>
        </p:txBody>
      </p:sp>
      <p:sp>
        <p:nvSpPr>
          <p:cNvPr id="29" name="TextBox 28">
            <a:extLst>
              <a:ext uri="{FF2B5EF4-FFF2-40B4-BE49-F238E27FC236}">
                <a16:creationId xmlns:a16="http://schemas.microsoft.com/office/drawing/2014/main" id="{2CB9357C-E89E-EE0C-7251-24A304386FA4}"/>
              </a:ext>
            </a:extLst>
          </p:cNvPr>
          <p:cNvSpPr txBox="1"/>
          <p:nvPr/>
        </p:nvSpPr>
        <p:spPr>
          <a:xfrm>
            <a:off x="3428590" y="4372736"/>
            <a:ext cx="3556410" cy="1323439"/>
          </a:xfrm>
          <a:prstGeom prst="rect">
            <a:avLst/>
          </a:prstGeom>
          <a:noFill/>
        </p:spPr>
        <p:txBody>
          <a:bodyPr wrap="square" rtlCol="0">
            <a:spAutoFit/>
          </a:bodyPr>
          <a:lstStyle/>
          <a:p>
            <a:r>
              <a:rPr lang="en-US" sz="1600" dirty="0">
                <a:solidFill>
                  <a:schemeClr val="accent6"/>
                </a:solidFill>
              </a:rPr>
              <a:t>16 x Purple-Cap Cryovials. Use the 16 labels with the smallest specimen barcode numbers and: </a:t>
            </a:r>
          </a:p>
          <a:p>
            <a:pPr lvl="1"/>
            <a:r>
              <a:rPr lang="en-US" sz="1600" dirty="0">
                <a:solidFill>
                  <a:schemeClr val="accent6"/>
                </a:solidFill>
              </a:rPr>
              <a:t>Sample Type = PLA</a:t>
            </a:r>
          </a:p>
          <a:p>
            <a:pPr lvl="1"/>
            <a:r>
              <a:rPr lang="en-US" sz="1600" dirty="0">
                <a:solidFill>
                  <a:schemeClr val="accent6"/>
                </a:solidFill>
              </a:rPr>
              <a:t>Volume = 1000 uL</a:t>
            </a:r>
          </a:p>
        </p:txBody>
      </p:sp>
      <p:sp>
        <p:nvSpPr>
          <p:cNvPr id="30" name="TextBox 29">
            <a:extLst>
              <a:ext uri="{FF2B5EF4-FFF2-40B4-BE49-F238E27FC236}">
                <a16:creationId xmlns:a16="http://schemas.microsoft.com/office/drawing/2014/main" id="{388F6897-0E27-03EC-33FA-B607EA136F7A}"/>
              </a:ext>
            </a:extLst>
          </p:cNvPr>
          <p:cNvSpPr txBox="1"/>
          <p:nvPr/>
        </p:nvSpPr>
        <p:spPr>
          <a:xfrm>
            <a:off x="8172004" y="1336124"/>
            <a:ext cx="3922716" cy="1077218"/>
          </a:xfrm>
          <a:prstGeom prst="rect">
            <a:avLst/>
          </a:prstGeom>
          <a:noFill/>
        </p:spPr>
        <p:txBody>
          <a:bodyPr wrap="square" rtlCol="0">
            <a:spAutoFit/>
          </a:bodyPr>
          <a:lstStyle/>
          <a:p>
            <a:r>
              <a:rPr lang="en-US" sz="1600" dirty="0">
                <a:solidFill>
                  <a:schemeClr val="accent6"/>
                </a:solidFill>
              </a:rPr>
              <a:t>1 x Blue-Cap Cryovial. Use the label with the highest specimen barcode number and: </a:t>
            </a:r>
          </a:p>
          <a:p>
            <a:pPr lvl="1"/>
            <a:r>
              <a:rPr lang="en-US" sz="1600" dirty="0">
                <a:solidFill>
                  <a:schemeClr val="accent6"/>
                </a:solidFill>
              </a:rPr>
              <a:t>Sample Type = PLA</a:t>
            </a:r>
          </a:p>
          <a:p>
            <a:pPr lvl="1"/>
            <a:r>
              <a:rPr lang="en-US" sz="1600" dirty="0">
                <a:solidFill>
                  <a:schemeClr val="accent6"/>
                </a:solidFill>
              </a:rPr>
              <a:t>Volume = 1000 uL</a:t>
            </a:r>
          </a:p>
        </p:txBody>
      </p:sp>
      <p:sp>
        <p:nvSpPr>
          <p:cNvPr id="31" name="TextBox 30">
            <a:extLst>
              <a:ext uri="{FF2B5EF4-FFF2-40B4-BE49-F238E27FC236}">
                <a16:creationId xmlns:a16="http://schemas.microsoft.com/office/drawing/2014/main" id="{3B237747-0296-C121-2BD3-611C4EF5A605}"/>
              </a:ext>
            </a:extLst>
          </p:cNvPr>
          <p:cNvSpPr txBox="1"/>
          <p:nvPr/>
        </p:nvSpPr>
        <p:spPr>
          <a:xfrm>
            <a:off x="7955799" y="3442935"/>
            <a:ext cx="889000" cy="276999"/>
          </a:xfrm>
          <a:prstGeom prst="rect">
            <a:avLst/>
          </a:prstGeom>
          <a:noFill/>
        </p:spPr>
        <p:txBody>
          <a:bodyPr wrap="square" rtlCol="0">
            <a:spAutoFit/>
          </a:bodyPr>
          <a:lstStyle/>
          <a:p>
            <a:pPr algn="ctr"/>
            <a:r>
              <a:rPr lang="en-US" sz="1200" i="1" dirty="0">
                <a:solidFill>
                  <a:schemeClr val="accent6"/>
                </a:solidFill>
              </a:rPr>
              <a:t>through</a:t>
            </a:r>
          </a:p>
        </p:txBody>
      </p:sp>
      <p:cxnSp>
        <p:nvCxnSpPr>
          <p:cNvPr id="32" name="Straight Connector 31">
            <a:extLst>
              <a:ext uri="{FF2B5EF4-FFF2-40B4-BE49-F238E27FC236}">
                <a16:creationId xmlns:a16="http://schemas.microsoft.com/office/drawing/2014/main" id="{BFAF5057-1E4D-3E70-FDC7-EB5BDD06D93D}"/>
              </a:ext>
            </a:extLst>
          </p:cNvPr>
          <p:cNvCxnSpPr>
            <a:cxnSpLocks/>
          </p:cNvCxnSpPr>
          <p:nvPr/>
        </p:nvCxnSpPr>
        <p:spPr>
          <a:xfrm>
            <a:off x="6629400" y="4648200"/>
            <a:ext cx="0" cy="163596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7F1A1D-2A7C-EAB1-0D13-AAEFBC0D1834}"/>
              </a:ext>
            </a:extLst>
          </p:cNvPr>
          <p:cNvCxnSpPr>
            <a:cxnSpLocks/>
          </p:cNvCxnSpPr>
          <p:nvPr/>
        </p:nvCxnSpPr>
        <p:spPr>
          <a:xfrm>
            <a:off x="6629400" y="4648200"/>
            <a:ext cx="521336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C630719-511B-7659-3B86-075883967789}"/>
              </a:ext>
            </a:extLst>
          </p:cNvPr>
          <p:cNvSpPr txBox="1"/>
          <p:nvPr/>
        </p:nvSpPr>
        <p:spPr>
          <a:xfrm>
            <a:off x="10045709" y="3035300"/>
            <a:ext cx="2285991" cy="1077218"/>
          </a:xfrm>
          <a:prstGeom prst="rect">
            <a:avLst/>
          </a:prstGeom>
          <a:noFill/>
        </p:spPr>
        <p:txBody>
          <a:bodyPr wrap="square" rtlCol="0">
            <a:spAutoFit/>
          </a:bodyPr>
          <a:lstStyle/>
          <a:p>
            <a:r>
              <a:rPr lang="en-US" sz="1600" dirty="0">
                <a:solidFill>
                  <a:schemeClr val="accent6"/>
                </a:solidFill>
              </a:rPr>
              <a:t>2 x Clear-Cap Cryovials. Use the 2 labels with: </a:t>
            </a:r>
          </a:p>
          <a:p>
            <a:pPr lvl="1"/>
            <a:r>
              <a:rPr lang="en-US" sz="1600" dirty="0">
                <a:solidFill>
                  <a:schemeClr val="accent6"/>
                </a:solidFill>
              </a:rPr>
              <a:t>Sample Type = BUF</a:t>
            </a:r>
          </a:p>
          <a:p>
            <a:pPr lvl="1"/>
            <a:r>
              <a:rPr lang="en-US" sz="1600" dirty="0">
                <a:solidFill>
                  <a:schemeClr val="accent6"/>
                </a:solidFill>
              </a:rPr>
              <a:t>Volume = 750 uL</a:t>
            </a:r>
          </a:p>
        </p:txBody>
      </p:sp>
      <p:cxnSp>
        <p:nvCxnSpPr>
          <p:cNvPr id="40" name="Straight Connector 39">
            <a:extLst>
              <a:ext uri="{FF2B5EF4-FFF2-40B4-BE49-F238E27FC236}">
                <a16:creationId xmlns:a16="http://schemas.microsoft.com/office/drawing/2014/main" id="{EEAA879F-6869-8A06-4E36-D1CD23E5B83E}"/>
              </a:ext>
            </a:extLst>
          </p:cNvPr>
          <p:cNvCxnSpPr>
            <a:cxnSpLocks/>
          </p:cNvCxnSpPr>
          <p:nvPr/>
        </p:nvCxnSpPr>
        <p:spPr>
          <a:xfrm>
            <a:off x="43462" y="2731495"/>
            <a:ext cx="119580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92DA6B-96A5-9608-3604-95B97A40DC3F}"/>
              </a:ext>
            </a:extLst>
          </p:cNvPr>
          <p:cNvCxnSpPr>
            <a:cxnSpLocks/>
          </p:cNvCxnSpPr>
          <p:nvPr/>
        </p:nvCxnSpPr>
        <p:spPr>
          <a:xfrm>
            <a:off x="63500" y="4281137"/>
            <a:ext cx="6565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D736979-8D79-1796-0111-22CBA078A646}"/>
              </a:ext>
            </a:extLst>
          </p:cNvPr>
          <p:cNvSpPr txBox="1"/>
          <p:nvPr/>
        </p:nvSpPr>
        <p:spPr>
          <a:xfrm>
            <a:off x="8507421" y="5159561"/>
            <a:ext cx="3340750" cy="584775"/>
          </a:xfrm>
          <a:prstGeom prst="rect">
            <a:avLst/>
          </a:prstGeom>
          <a:noFill/>
        </p:spPr>
        <p:txBody>
          <a:bodyPr wrap="square" rtlCol="0">
            <a:spAutoFit/>
          </a:bodyPr>
          <a:lstStyle/>
          <a:p>
            <a:r>
              <a:rPr lang="en-US" sz="1600" dirty="0">
                <a:solidFill>
                  <a:schemeClr val="accent6"/>
                </a:solidFill>
              </a:rPr>
              <a:t>5 x 10mL EDTA Purple-Top Blood Collection Tubes</a:t>
            </a:r>
          </a:p>
        </p:txBody>
      </p:sp>
      <p:pic>
        <p:nvPicPr>
          <p:cNvPr id="6" name="Picture 5">
            <a:extLst>
              <a:ext uri="{FF2B5EF4-FFF2-40B4-BE49-F238E27FC236}">
                <a16:creationId xmlns:a16="http://schemas.microsoft.com/office/drawing/2014/main" id="{585AD0E4-1C8E-F2A0-0257-E8B14AED52DE}"/>
              </a:ext>
            </a:extLst>
          </p:cNvPr>
          <p:cNvPicPr>
            <a:picLocks noChangeAspect="1"/>
          </p:cNvPicPr>
          <p:nvPr/>
        </p:nvPicPr>
        <p:blipFill>
          <a:blip r:embed="rId3"/>
          <a:stretch>
            <a:fillRect/>
          </a:stretch>
        </p:blipFill>
        <p:spPr>
          <a:xfrm>
            <a:off x="82534" y="1278213"/>
            <a:ext cx="1371600" cy="1371600"/>
          </a:xfrm>
          <a:prstGeom prst="rect">
            <a:avLst/>
          </a:prstGeom>
          <a:ln>
            <a:solidFill>
              <a:schemeClr val="accent6"/>
            </a:solidFill>
          </a:ln>
        </p:spPr>
      </p:pic>
      <p:pic>
        <p:nvPicPr>
          <p:cNvPr id="10" name="Picture 9">
            <a:extLst>
              <a:ext uri="{FF2B5EF4-FFF2-40B4-BE49-F238E27FC236}">
                <a16:creationId xmlns:a16="http://schemas.microsoft.com/office/drawing/2014/main" id="{C3D38382-EE2A-5A20-0074-D2F76FE36AD2}"/>
              </a:ext>
            </a:extLst>
          </p:cNvPr>
          <p:cNvPicPr>
            <a:picLocks noChangeAspect="1"/>
          </p:cNvPicPr>
          <p:nvPr/>
        </p:nvPicPr>
        <p:blipFill>
          <a:blip r:embed="rId4"/>
          <a:stretch>
            <a:fillRect/>
          </a:stretch>
        </p:blipFill>
        <p:spPr>
          <a:xfrm>
            <a:off x="2067471" y="1278213"/>
            <a:ext cx="1348509" cy="1371600"/>
          </a:xfrm>
          <a:prstGeom prst="rect">
            <a:avLst/>
          </a:prstGeom>
          <a:ln>
            <a:solidFill>
              <a:schemeClr val="accent6"/>
            </a:solidFill>
          </a:ln>
        </p:spPr>
      </p:pic>
      <p:pic>
        <p:nvPicPr>
          <p:cNvPr id="22" name="Picture 21">
            <a:extLst>
              <a:ext uri="{FF2B5EF4-FFF2-40B4-BE49-F238E27FC236}">
                <a16:creationId xmlns:a16="http://schemas.microsoft.com/office/drawing/2014/main" id="{7950C56A-1BEF-B0C7-DDE2-5E28B79B28F5}"/>
              </a:ext>
            </a:extLst>
          </p:cNvPr>
          <p:cNvPicPr>
            <a:picLocks noChangeAspect="1"/>
          </p:cNvPicPr>
          <p:nvPr/>
        </p:nvPicPr>
        <p:blipFill>
          <a:blip r:embed="rId5"/>
          <a:stretch>
            <a:fillRect/>
          </a:stretch>
        </p:blipFill>
        <p:spPr>
          <a:xfrm>
            <a:off x="91770" y="4372736"/>
            <a:ext cx="1362364" cy="1371600"/>
          </a:xfrm>
          <a:prstGeom prst="rect">
            <a:avLst/>
          </a:prstGeom>
          <a:ln>
            <a:solidFill>
              <a:schemeClr val="accent6"/>
            </a:solidFill>
          </a:ln>
        </p:spPr>
      </p:pic>
      <p:pic>
        <p:nvPicPr>
          <p:cNvPr id="33" name="Picture 32">
            <a:extLst>
              <a:ext uri="{FF2B5EF4-FFF2-40B4-BE49-F238E27FC236}">
                <a16:creationId xmlns:a16="http://schemas.microsoft.com/office/drawing/2014/main" id="{660FF588-DFB3-6F21-F1CC-FEB8C79FB465}"/>
              </a:ext>
            </a:extLst>
          </p:cNvPr>
          <p:cNvPicPr>
            <a:picLocks noChangeAspect="1"/>
          </p:cNvPicPr>
          <p:nvPr/>
        </p:nvPicPr>
        <p:blipFill>
          <a:blip r:embed="rId6"/>
          <a:stretch>
            <a:fillRect/>
          </a:stretch>
        </p:blipFill>
        <p:spPr>
          <a:xfrm>
            <a:off x="2050015" y="4382163"/>
            <a:ext cx="1343891" cy="1371600"/>
          </a:xfrm>
          <a:prstGeom prst="rect">
            <a:avLst/>
          </a:prstGeom>
          <a:ln>
            <a:solidFill>
              <a:schemeClr val="accent6"/>
            </a:solidFill>
          </a:ln>
        </p:spPr>
      </p:pic>
      <p:pic>
        <p:nvPicPr>
          <p:cNvPr id="36" name="Picture 35">
            <a:extLst>
              <a:ext uri="{FF2B5EF4-FFF2-40B4-BE49-F238E27FC236}">
                <a16:creationId xmlns:a16="http://schemas.microsoft.com/office/drawing/2014/main" id="{D174E112-8319-685E-269B-73CE072C71FA}"/>
              </a:ext>
            </a:extLst>
          </p:cNvPr>
          <p:cNvPicPr>
            <a:picLocks noChangeAspect="1"/>
          </p:cNvPicPr>
          <p:nvPr/>
        </p:nvPicPr>
        <p:blipFill>
          <a:blip r:embed="rId7"/>
          <a:stretch>
            <a:fillRect/>
          </a:stretch>
        </p:blipFill>
        <p:spPr>
          <a:xfrm>
            <a:off x="6717025" y="1251871"/>
            <a:ext cx="1357699" cy="1371600"/>
          </a:xfrm>
          <a:prstGeom prst="rect">
            <a:avLst/>
          </a:prstGeom>
          <a:ln>
            <a:solidFill>
              <a:schemeClr val="accent6"/>
            </a:solidFill>
          </a:ln>
        </p:spPr>
      </p:pic>
      <p:pic>
        <p:nvPicPr>
          <p:cNvPr id="38" name="Picture 37">
            <a:extLst>
              <a:ext uri="{FF2B5EF4-FFF2-40B4-BE49-F238E27FC236}">
                <a16:creationId xmlns:a16="http://schemas.microsoft.com/office/drawing/2014/main" id="{ED334E51-C397-4BFA-909E-BE3E7CF2C46F}"/>
              </a:ext>
            </a:extLst>
          </p:cNvPr>
          <p:cNvPicPr>
            <a:picLocks noChangeAspect="1"/>
          </p:cNvPicPr>
          <p:nvPr/>
        </p:nvPicPr>
        <p:blipFill>
          <a:blip r:embed="rId8"/>
          <a:stretch>
            <a:fillRect/>
          </a:stretch>
        </p:blipFill>
        <p:spPr>
          <a:xfrm>
            <a:off x="6754889" y="2827854"/>
            <a:ext cx="1366951" cy="1371600"/>
          </a:xfrm>
          <a:prstGeom prst="rect">
            <a:avLst/>
          </a:prstGeom>
          <a:ln>
            <a:solidFill>
              <a:schemeClr val="accent6"/>
            </a:solidFill>
          </a:ln>
        </p:spPr>
      </p:pic>
      <p:pic>
        <p:nvPicPr>
          <p:cNvPr id="44" name="Picture 43">
            <a:extLst>
              <a:ext uri="{FF2B5EF4-FFF2-40B4-BE49-F238E27FC236}">
                <a16:creationId xmlns:a16="http://schemas.microsoft.com/office/drawing/2014/main" id="{C4540EDB-9AD3-CA30-3F35-CDA4560485D8}"/>
              </a:ext>
            </a:extLst>
          </p:cNvPr>
          <p:cNvPicPr>
            <a:picLocks noChangeAspect="1"/>
          </p:cNvPicPr>
          <p:nvPr/>
        </p:nvPicPr>
        <p:blipFill>
          <a:blip r:embed="rId9"/>
          <a:stretch>
            <a:fillRect/>
          </a:stretch>
        </p:blipFill>
        <p:spPr>
          <a:xfrm>
            <a:off x="8700444" y="2827854"/>
            <a:ext cx="1353189" cy="1371600"/>
          </a:xfrm>
          <a:prstGeom prst="rect">
            <a:avLst/>
          </a:prstGeom>
          <a:ln>
            <a:solidFill>
              <a:schemeClr val="accent6"/>
            </a:solidFill>
          </a:ln>
        </p:spPr>
      </p:pic>
      <p:pic>
        <p:nvPicPr>
          <p:cNvPr id="4" name="Picture 3">
            <a:extLst>
              <a:ext uri="{FF2B5EF4-FFF2-40B4-BE49-F238E27FC236}">
                <a16:creationId xmlns:a16="http://schemas.microsoft.com/office/drawing/2014/main" id="{F5A95EE0-85EB-0DFF-3F29-C2FF6E86BB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1928" y="4752321"/>
            <a:ext cx="1418369" cy="1427721"/>
          </a:xfrm>
          <a:prstGeom prst="rect">
            <a:avLst/>
          </a:prstGeom>
          <a:ln>
            <a:solidFill>
              <a:schemeClr val="accent6"/>
            </a:solidFill>
          </a:ln>
        </p:spPr>
      </p:pic>
      <p:pic>
        <p:nvPicPr>
          <p:cNvPr id="7" name="Picture 6">
            <a:extLst>
              <a:ext uri="{FF2B5EF4-FFF2-40B4-BE49-F238E27FC236}">
                <a16:creationId xmlns:a16="http://schemas.microsoft.com/office/drawing/2014/main" id="{F0574F6D-7437-9592-EF93-7386FA0B4FAB}"/>
              </a:ext>
            </a:extLst>
          </p:cNvPr>
          <p:cNvPicPr>
            <a:picLocks noChangeAspect="1"/>
          </p:cNvPicPr>
          <p:nvPr/>
        </p:nvPicPr>
        <p:blipFill>
          <a:blip r:embed="rId11"/>
          <a:stretch>
            <a:fillRect/>
          </a:stretch>
        </p:blipFill>
        <p:spPr>
          <a:xfrm>
            <a:off x="2428677" y="1298666"/>
            <a:ext cx="790685" cy="161948"/>
          </a:xfrm>
          <a:prstGeom prst="rect">
            <a:avLst/>
          </a:prstGeom>
        </p:spPr>
      </p:pic>
      <p:pic>
        <p:nvPicPr>
          <p:cNvPr id="9" name="Picture 8">
            <a:extLst>
              <a:ext uri="{FF2B5EF4-FFF2-40B4-BE49-F238E27FC236}">
                <a16:creationId xmlns:a16="http://schemas.microsoft.com/office/drawing/2014/main" id="{0841ADB8-1D49-A9C9-9EC9-890F98CADAEA}"/>
              </a:ext>
            </a:extLst>
          </p:cNvPr>
          <p:cNvPicPr>
            <a:picLocks noChangeAspect="1"/>
          </p:cNvPicPr>
          <p:nvPr/>
        </p:nvPicPr>
        <p:blipFill>
          <a:blip r:embed="rId11"/>
          <a:stretch>
            <a:fillRect/>
          </a:stretch>
        </p:blipFill>
        <p:spPr>
          <a:xfrm>
            <a:off x="456544" y="1303939"/>
            <a:ext cx="790685" cy="161948"/>
          </a:xfrm>
          <a:prstGeom prst="rect">
            <a:avLst/>
          </a:prstGeom>
        </p:spPr>
      </p:pic>
      <p:pic>
        <p:nvPicPr>
          <p:cNvPr id="12" name="Picture 11">
            <a:extLst>
              <a:ext uri="{FF2B5EF4-FFF2-40B4-BE49-F238E27FC236}">
                <a16:creationId xmlns:a16="http://schemas.microsoft.com/office/drawing/2014/main" id="{86EC8DA9-29ED-054F-8313-E8D2CE5F3FB1}"/>
              </a:ext>
            </a:extLst>
          </p:cNvPr>
          <p:cNvPicPr>
            <a:picLocks noChangeAspect="1"/>
          </p:cNvPicPr>
          <p:nvPr/>
        </p:nvPicPr>
        <p:blipFill>
          <a:blip r:embed="rId11"/>
          <a:stretch>
            <a:fillRect/>
          </a:stretch>
        </p:blipFill>
        <p:spPr>
          <a:xfrm>
            <a:off x="7076257" y="1268858"/>
            <a:ext cx="790685" cy="161948"/>
          </a:xfrm>
          <a:prstGeom prst="rect">
            <a:avLst/>
          </a:prstGeom>
        </p:spPr>
      </p:pic>
      <p:pic>
        <p:nvPicPr>
          <p:cNvPr id="14" name="Picture 13">
            <a:extLst>
              <a:ext uri="{FF2B5EF4-FFF2-40B4-BE49-F238E27FC236}">
                <a16:creationId xmlns:a16="http://schemas.microsoft.com/office/drawing/2014/main" id="{9779C853-78F0-0BFE-2140-9C220991AFD2}"/>
              </a:ext>
            </a:extLst>
          </p:cNvPr>
          <p:cNvPicPr>
            <a:picLocks noChangeAspect="1"/>
          </p:cNvPicPr>
          <p:nvPr/>
        </p:nvPicPr>
        <p:blipFill>
          <a:blip r:embed="rId11"/>
          <a:stretch>
            <a:fillRect/>
          </a:stretch>
        </p:blipFill>
        <p:spPr>
          <a:xfrm>
            <a:off x="7079887" y="2846620"/>
            <a:ext cx="790685" cy="161948"/>
          </a:xfrm>
          <a:prstGeom prst="rect">
            <a:avLst/>
          </a:prstGeom>
        </p:spPr>
      </p:pic>
      <p:pic>
        <p:nvPicPr>
          <p:cNvPr id="16" name="Picture 15">
            <a:extLst>
              <a:ext uri="{FF2B5EF4-FFF2-40B4-BE49-F238E27FC236}">
                <a16:creationId xmlns:a16="http://schemas.microsoft.com/office/drawing/2014/main" id="{D9DD853A-5506-7D71-645E-918CB81B770E}"/>
              </a:ext>
            </a:extLst>
          </p:cNvPr>
          <p:cNvPicPr>
            <a:picLocks noChangeAspect="1"/>
          </p:cNvPicPr>
          <p:nvPr/>
        </p:nvPicPr>
        <p:blipFill>
          <a:blip r:embed="rId11"/>
          <a:stretch>
            <a:fillRect/>
          </a:stretch>
        </p:blipFill>
        <p:spPr>
          <a:xfrm>
            <a:off x="9065814" y="2856355"/>
            <a:ext cx="790685" cy="161948"/>
          </a:xfrm>
          <a:prstGeom prst="rect">
            <a:avLst/>
          </a:prstGeom>
        </p:spPr>
      </p:pic>
      <p:pic>
        <p:nvPicPr>
          <p:cNvPr id="18" name="Picture 17">
            <a:extLst>
              <a:ext uri="{FF2B5EF4-FFF2-40B4-BE49-F238E27FC236}">
                <a16:creationId xmlns:a16="http://schemas.microsoft.com/office/drawing/2014/main" id="{95C2CF23-5E24-D3A4-6C5B-8C3CD8CF9830}"/>
              </a:ext>
            </a:extLst>
          </p:cNvPr>
          <p:cNvPicPr>
            <a:picLocks noChangeAspect="1"/>
          </p:cNvPicPr>
          <p:nvPr/>
        </p:nvPicPr>
        <p:blipFill>
          <a:blip r:embed="rId11"/>
          <a:stretch>
            <a:fillRect/>
          </a:stretch>
        </p:blipFill>
        <p:spPr>
          <a:xfrm>
            <a:off x="456543" y="4396130"/>
            <a:ext cx="790685" cy="161948"/>
          </a:xfrm>
          <a:prstGeom prst="rect">
            <a:avLst/>
          </a:prstGeom>
        </p:spPr>
      </p:pic>
      <p:pic>
        <p:nvPicPr>
          <p:cNvPr id="20" name="Picture 19">
            <a:extLst>
              <a:ext uri="{FF2B5EF4-FFF2-40B4-BE49-F238E27FC236}">
                <a16:creationId xmlns:a16="http://schemas.microsoft.com/office/drawing/2014/main" id="{2F36DDB0-2FE0-69D9-7AF0-EEE3E474A6B5}"/>
              </a:ext>
            </a:extLst>
          </p:cNvPr>
          <p:cNvPicPr>
            <a:picLocks noChangeAspect="1"/>
          </p:cNvPicPr>
          <p:nvPr/>
        </p:nvPicPr>
        <p:blipFill>
          <a:blip r:embed="rId11"/>
          <a:stretch>
            <a:fillRect/>
          </a:stretch>
        </p:blipFill>
        <p:spPr>
          <a:xfrm>
            <a:off x="2389763" y="4405557"/>
            <a:ext cx="790685" cy="161948"/>
          </a:xfrm>
          <a:prstGeom prst="rect">
            <a:avLst/>
          </a:prstGeom>
        </p:spPr>
      </p:pic>
      <p:pic>
        <p:nvPicPr>
          <p:cNvPr id="27" name="Picture 26">
            <a:extLst>
              <a:ext uri="{FF2B5EF4-FFF2-40B4-BE49-F238E27FC236}">
                <a16:creationId xmlns:a16="http://schemas.microsoft.com/office/drawing/2014/main" id="{0092C947-7053-C8A0-9481-61DDC4E01F8B}"/>
              </a:ext>
            </a:extLst>
          </p:cNvPr>
          <p:cNvPicPr>
            <a:picLocks noChangeAspect="1"/>
          </p:cNvPicPr>
          <p:nvPr/>
        </p:nvPicPr>
        <p:blipFill>
          <a:blip r:embed="rId12"/>
          <a:stretch>
            <a:fillRect/>
          </a:stretch>
        </p:blipFill>
        <p:spPr>
          <a:xfrm>
            <a:off x="2382422" y="5559334"/>
            <a:ext cx="668404" cy="149256"/>
          </a:xfrm>
          <a:prstGeom prst="rect">
            <a:avLst/>
          </a:prstGeom>
        </p:spPr>
      </p:pic>
      <p:pic>
        <p:nvPicPr>
          <p:cNvPr id="28" name="Picture 27">
            <a:extLst>
              <a:ext uri="{FF2B5EF4-FFF2-40B4-BE49-F238E27FC236}">
                <a16:creationId xmlns:a16="http://schemas.microsoft.com/office/drawing/2014/main" id="{5F7DAB2A-A6E1-6DA8-3F58-993956109AE2}"/>
              </a:ext>
            </a:extLst>
          </p:cNvPr>
          <p:cNvPicPr>
            <a:picLocks noChangeAspect="1"/>
          </p:cNvPicPr>
          <p:nvPr/>
        </p:nvPicPr>
        <p:blipFill>
          <a:blip r:embed="rId12"/>
          <a:stretch>
            <a:fillRect/>
          </a:stretch>
        </p:blipFill>
        <p:spPr>
          <a:xfrm>
            <a:off x="430473" y="5575845"/>
            <a:ext cx="668404" cy="149256"/>
          </a:xfrm>
          <a:prstGeom prst="rect">
            <a:avLst/>
          </a:prstGeom>
        </p:spPr>
      </p:pic>
      <p:pic>
        <p:nvPicPr>
          <p:cNvPr id="48" name="Picture 47">
            <a:extLst>
              <a:ext uri="{FF2B5EF4-FFF2-40B4-BE49-F238E27FC236}">
                <a16:creationId xmlns:a16="http://schemas.microsoft.com/office/drawing/2014/main" id="{ECA28328-9540-DED1-1BB4-0CCAA0AEB3C7}"/>
              </a:ext>
            </a:extLst>
          </p:cNvPr>
          <p:cNvPicPr>
            <a:picLocks noChangeAspect="1"/>
          </p:cNvPicPr>
          <p:nvPr/>
        </p:nvPicPr>
        <p:blipFill>
          <a:blip r:embed="rId13"/>
          <a:stretch>
            <a:fillRect/>
          </a:stretch>
        </p:blipFill>
        <p:spPr>
          <a:xfrm>
            <a:off x="2231101" y="1808373"/>
            <a:ext cx="1035913" cy="250801"/>
          </a:xfrm>
          <a:prstGeom prst="rect">
            <a:avLst/>
          </a:prstGeom>
        </p:spPr>
      </p:pic>
      <p:pic>
        <p:nvPicPr>
          <p:cNvPr id="51" name="Picture 50">
            <a:extLst>
              <a:ext uri="{FF2B5EF4-FFF2-40B4-BE49-F238E27FC236}">
                <a16:creationId xmlns:a16="http://schemas.microsoft.com/office/drawing/2014/main" id="{BBF512EC-81A1-F5FF-A4E8-4A0710DEE1C2}"/>
              </a:ext>
            </a:extLst>
          </p:cNvPr>
          <p:cNvPicPr>
            <a:picLocks noChangeAspect="1"/>
          </p:cNvPicPr>
          <p:nvPr/>
        </p:nvPicPr>
        <p:blipFill>
          <a:blip r:embed="rId14"/>
          <a:stretch>
            <a:fillRect/>
          </a:stretch>
        </p:blipFill>
        <p:spPr>
          <a:xfrm>
            <a:off x="2304557" y="4952544"/>
            <a:ext cx="889000" cy="186581"/>
          </a:xfrm>
          <a:prstGeom prst="rect">
            <a:avLst/>
          </a:prstGeom>
        </p:spPr>
      </p:pic>
      <p:pic>
        <p:nvPicPr>
          <p:cNvPr id="53" name="Picture 52">
            <a:extLst>
              <a:ext uri="{FF2B5EF4-FFF2-40B4-BE49-F238E27FC236}">
                <a16:creationId xmlns:a16="http://schemas.microsoft.com/office/drawing/2014/main" id="{A7F740CE-B09A-536E-5163-A55225553606}"/>
              </a:ext>
            </a:extLst>
          </p:cNvPr>
          <p:cNvPicPr>
            <a:picLocks noChangeAspect="1"/>
          </p:cNvPicPr>
          <p:nvPr/>
        </p:nvPicPr>
        <p:blipFill>
          <a:blip r:embed="rId15"/>
          <a:stretch>
            <a:fillRect/>
          </a:stretch>
        </p:blipFill>
        <p:spPr>
          <a:xfrm>
            <a:off x="6903425" y="1820374"/>
            <a:ext cx="903820" cy="199681"/>
          </a:xfrm>
          <a:prstGeom prst="rect">
            <a:avLst/>
          </a:prstGeom>
        </p:spPr>
      </p:pic>
      <p:pic>
        <p:nvPicPr>
          <p:cNvPr id="55" name="Picture 54">
            <a:extLst>
              <a:ext uri="{FF2B5EF4-FFF2-40B4-BE49-F238E27FC236}">
                <a16:creationId xmlns:a16="http://schemas.microsoft.com/office/drawing/2014/main" id="{E214F9C3-F53C-7C5A-106D-ADA026B556F6}"/>
              </a:ext>
            </a:extLst>
          </p:cNvPr>
          <p:cNvPicPr>
            <a:picLocks noChangeAspect="1"/>
          </p:cNvPicPr>
          <p:nvPr/>
        </p:nvPicPr>
        <p:blipFill>
          <a:blip r:embed="rId16"/>
          <a:stretch>
            <a:fillRect/>
          </a:stretch>
        </p:blipFill>
        <p:spPr>
          <a:xfrm>
            <a:off x="7001928" y="3405406"/>
            <a:ext cx="902326" cy="194820"/>
          </a:xfrm>
          <a:prstGeom prst="rect">
            <a:avLst/>
          </a:prstGeom>
        </p:spPr>
      </p:pic>
      <p:pic>
        <p:nvPicPr>
          <p:cNvPr id="57" name="Picture 56">
            <a:extLst>
              <a:ext uri="{FF2B5EF4-FFF2-40B4-BE49-F238E27FC236}">
                <a16:creationId xmlns:a16="http://schemas.microsoft.com/office/drawing/2014/main" id="{55C95985-B991-B99F-23EA-48649FF0B8BC}"/>
              </a:ext>
            </a:extLst>
          </p:cNvPr>
          <p:cNvPicPr>
            <a:picLocks noChangeAspect="1"/>
          </p:cNvPicPr>
          <p:nvPr/>
        </p:nvPicPr>
        <p:blipFill>
          <a:blip r:embed="rId17"/>
          <a:stretch>
            <a:fillRect/>
          </a:stretch>
        </p:blipFill>
        <p:spPr>
          <a:xfrm>
            <a:off x="8922643" y="3412928"/>
            <a:ext cx="888999" cy="169333"/>
          </a:xfrm>
          <a:prstGeom prst="rect">
            <a:avLst/>
          </a:prstGeom>
        </p:spPr>
      </p:pic>
    </p:spTree>
    <p:extLst>
      <p:ext uri="{BB962C8B-B14F-4D97-AF65-F5344CB8AC3E}">
        <p14:creationId xmlns:p14="http://schemas.microsoft.com/office/powerpoint/2010/main" val="2368619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filled and centrifuged 10ml EDTA tub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484" y="1769731"/>
            <a:ext cx="1924050" cy="3335020"/>
          </a:xfrm>
          <a:prstGeom prst="rect">
            <a:avLst/>
          </a:prstGeom>
          <a:noFill/>
          <a:ln>
            <a:noFill/>
          </a:ln>
        </p:spPr>
      </p:pic>
      <p:sp>
        <p:nvSpPr>
          <p:cNvPr id="2" name="Title 1"/>
          <p:cNvSpPr>
            <a:spLocks noGrp="1"/>
          </p:cNvSpPr>
          <p:nvPr>
            <p:ph type="title"/>
          </p:nvPr>
        </p:nvSpPr>
        <p:spPr>
          <a:xfrm>
            <a:off x="838200" y="5898"/>
            <a:ext cx="10515600" cy="1325563"/>
          </a:xfrm>
        </p:spPr>
        <p:txBody>
          <a:bodyPr/>
          <a:lstStyle/>
          <a:p>
            <a:pPr algn="ctr"/>
            <a:r>
              <a:rPr lang="en-US" b="1" dirty="0"/>
              <a:t>EDTA Tube – Plasma Collection</a:t>
            </a:r>
          </a:p>
        </p:txBody>
      </p:sp>
      <p:pic>
        <p:nvPicPr>
          <p:cNvPr id="3" name="Picture 2" descr="A filled and centrifuged 10ml EDTA tube. "/>
          <p:cNvPicPr/>
          <p:nvPr/>
        </p:nvPicPr>
        <p:blipFill>
          <a:blip r:embed="rId4" cstate="print">
            <a:extLst>
              <a:ext uri="{28A0092B-C50C-407E-A947-70E740481C1C}">
                <a14:useLocalDpi xmlns:a14="http://schemas.microsoft.com/office/drawing/2010/main" val="0"/>
              </a:ext>
            </a:extLst>
          </a:blip>
          <a:stretch>
            <a:fillRect/>
          </a:stretch>
        </p:blipFill>
        <p:spPr>
          <a:xfrm>
            <a:off x="214941" y="1930046"/>
            <a:ext cx="593087" cy="3014391"/>
          </a:xfrm>
          <a:prstGeom prst="rect">
            <a:avLst/>
          </a:prstGeom>
        </p:spPr>
      </p:pic>
      <p:pic>
        <p:nvPicPr>
          <p:cNvPr id="5" name="Picture 4" descr="A person pipetting the plasma out of a 10ml EDTA tube.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5662" y="2526532"/>
            <a:ext cx="2109504" cy="1631216"/>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ve="http://schemas.openxmlformats.org/markup-compatibility/2006"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7" name="Right Arrow 6" descr="An arrow pointing to the plasma layer in a filled and centrifuged 10ml EDTA tube. "/>
          <p:cNvSpPr/>
          <p:nvPr/>
        </p:nvSpPr>
        <p:spPr>
          <a:xfrm>
            <a:off x="2327618" y="3108056"/>
            <a:ext cx="731520"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26831" y="3923805"/>
            <a:ext cx="3415210" cy="1323439"/>
          </a:xfrm>
          <a:prstGeom prst="rect">
            <a:avLst/>
          </a:prstGeom>
          <a:noFill/>
          <a:ln>
            <a:solidFill>
              <a:schemeClr val="tx1"/>
            </a:solidFill>
          </a:ln>
        </p:spPr>
        <p:txBody>
          <a:bodyPr wrap="square" rtlCol="0">
            <a:spAutoFit/>
          </a:bodyPr>
          <a:lstStyle/>
          <a:p>
            <a:pPr algn="ctr"/>
            <a:r>
              <a:rPr lang="en-US" sz="2000" dirty="0"/>
              <a:t>Up to 17 cryovials possible: </a:t>
            </a:r>
          </a:p>
          <a:p>
            <a:pPr algn="ctr"/>
            <a:r>
              <a:rPr lang="en-US" sz="2000" dirty="0"/>
              <a:t>16 x 1.5 ml in lavender cap cryovials</a:t>
            </a:r>
          </a:p>
          <a:p>
            <a:pPr algn="ctr"/>
            <a:r>
              <a:rPr lang="en-US" sz="2000" dirty="0"/>
              <a:t>1 x &lt;1.5ml blue cap</a:t>
            </a:r>
          </a:p>
        </p:txBody>
      </p:sp>
      <p:sp>
        <p:nvSpPr>
          <p:cNvPr id="11" name="Right Arrow 10"/>
          <p:cNvSpPr/>
          <p:nvPr/>
        </p:nvSpPr>
        <p:spPr>
          <a:xfrm>
            <a:off x="7702729" y="3108056"/>
            <a:ext cx="731520"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A box showing that the plasma layer in a filled and centrifuged EDTA tube is the top layer, above the red blood cells and the buffy coat. ">
            <a:extLst>
              <a:ext uri="{FF2B5EF4-FFF2-40B4-BE49-F238E27FC236}">
                <a16:creationId xmlns:a16="http://schemas.microsoft.com/office/drawing/2014/main" id="{80729E0D-9E17-6974-AEC0-B2ECB08B6CBD}"/>
              </a:ext>
            </a:extLst>
          </p:cNvPr>
          <p:cNvSpPr/>
          <p:nvPr/>
        </p:nvSpPr>
        <p:spPr>
          <a:xfrm>
            <a:off x="918671" y="2427740"/>
            <a:ext cx="451556" cy="914400"/>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BAA47CBF-6C93-F209-2B71-6936DD9038A5}"/>
              </a:ext>
            </a:extLst>
          </p:cNvPr>
          <p:cNvSpPr/>
          <p:nvPr/>
        </p:nvSpPr>
        <p:spPr>
          <a:xfrm rot="5400000">
            <a:off x="5330104" y="2943363"/>
            <a:ext cx="3327006" cy="908098"/>
          </a:xfrm>
          <a:prstGeom prst="homePlate">
            <a:avLst>
              <a:gd name="adj" fmla="val 38095"/>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Cylinder 15">
            <a:extLst>
              <a:ext uri="{FF2B5EF4-FFF2-40B4-BE49-F238E27FC236}">
                <a16:creationId xmlns:a16="http://schemas.microsoft.com/office/drawing/2014/main" id="{A6BBE3D0-85A4-7CA7-443D-578AD27571D8}"/>
              </a:ext>
            </a:extLst>
          </p:cNvPr>
          <p:cNvSpPr/>
          <p:nvPr/>
        </p:nvSpPr>
        <p:spPr>
          <a:xfrm>
            <a:off x="6399018" y="1693235"/>
            <a:ext cx="1189177" cy="408580"/>
          </a:xfrm>
          <a:prstGeom prst="can">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Arrow: Pentagon 16">
            <a:extLst>
              <a:ext uri="{FF2B5EF4-FFF2-40B4-BE49-F238E27FC236}">
                <a16:creationId xmlns:a16="http://schemas.microsoft.com/office/drawing/2014/main" id="{50661696-C236-0F59-E2E4-24852657448B}"/>
              </a:ext>
            </a:extLst>
          </p:cNvPr>
          <p:cNvSpPr/>
          <p:nvPr/>
        </p:nvSpPr>
        <p:spPr>
          <a:xfrm rot="5400000">
            <a:off x="5864640" y="3470763"/>
            <a:ext cx="2272206" cy="908098"/>
          </a:xfrm>
          <a:prstGeom prst="homePlate">
            <a:avLst>
              <a:gd name="adj" fmla="val 38095"/>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BF77A28-A595-C85F-FE65-4B936C7FD06B}"/>
              </a:ext>
            </a:extLst>
          </p:cNvPr>
          <p:cNvSpPr txBox="1"/>
          <p:nvPr/>
        </p:nvSpPr>
        <p:spPr>
          <a:xfrm rot="16200000">
            <a:off x="6207109" y="3399057"/>
            <a:ext cx="1505288"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prstClr val="black"/>
                </a:solidFill>
                <a:effectLst/>
                <a:uLnTx/>
                <a:uFillTx/>
              </a:rPr>
              <a:t>plasma</a:t>
            </a:r>
          </a:p>
        </p:txBody>
      </p:sp>
      <p:sp>
        <p:nvSpPr>
          <p:cNvPr id="19" name="Right Arrow 10">
            <a:extLst>
              <a:ext uri="{FF2B5EF4-FFF2-40B4-BE49-F238E27FC236}">
                <a16:creationId xmlns:a16="http://schemas.microsoft.com/office/drawing/2014/main" id="{5AE41645-27EE-2411-46F5-E8306A9ABFD2}"/>
              </a:ext>
            </a:extLst>
          </p:cNvPr>
          <p:cNvSpPr/>
          <p:nvPr/>
        </p:nvSpPr>
        <p:spPr>
          <a:xfrm>
            <a:off x="5616662" y="3108056"/>
            <a:ext cx="731520"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14057DA-8144-EF49-01C8-F33CA37A49BE}"/>
              </a:ext>
            </a:extLst>
          </p:cNvPr>
          <p:cNvPicPr>
            <a:picLocks noChangeAspect="1"/>
          </p:cNvPicPr>
          <p:nvPr/>
        </p:nvPicPr>
        <p:blipFill>
          <a:blip r:embed="rId6"/>
          <a:srcRect b="26484"/>
          <a:stretch/>
        </p:blipFill>
        <p:spPr>
          <a:xfrm>
            <a:off x="9014240" y="1607403"/>
            <a:ext cx="2442822" cy="1838258"/>
          </a:xfrm>
          <a:prstGeom prst="rect">
            <a:avLst/>
          </a:prstGeom>
        </p:spPr>
      </p:pic>
    </p:spTree>
    <p:extLst>
      <p:ext uri="{BB962C8B-B14F-4D97-AF65-F5344CB8AC3E}">
        <p14:creationId xmlns:p14="http://schemas.microsoft.com/office/powerpoint/2010/main" val="1512611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6"/>
            <a:ext cx="10515600" cy="1325563"/>
          </a:xfrm>
        </p:spPr>
        <p:txBody>
          <a:bodyPr/>
          <a:lstStyle/>
          <a:p>
            <a:pPr algn="ctr"/>
            <a:r>
              <a:rPr lang="en-US" b="1" dirty="0"/>
              <a:t>EDTA Tube – Buffy Coat Collection</a:t>
            </a:r>
            <a:endParaRPr lang="en-US" dirty="0"/>
          </a:p>
        </p:txBody>
      </p:sp>
      <p:pic>
        <p:nvPicPr>
          <p:cNvPr id="4" name="Picture 3" descr="A person pipetting buffy coat out of a 10ml EDTA tub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470" y="1742099"/>
            <a:ext cx="2783555" cy="3467836"/>
          </a:xfrm>
          <a:prstGeom prst="rect">
            <a:avLst/>
          </a:prstGeom>
          <a:noFill/>
          <a:ln>
            <a:solidFill>
              <a:schemeClr val="tx1"/>
            </a:solidFill>
          </a:ln>
        </p:spPr>
      </p:pic>
      <p:pic>
        <p:nvPicPr>
          <p:cNvPr id="5" name="Picture 4" descr="A Buffy Coat Aliquot in a 2ml clear capped cryovial. &#10;"/>
          <p:cNvPicPr/>
          <p:nvPr/>
        </p:nvPicPr>
        <p:blipFill>
          <a:blip r:embed="rId4" cstate="print">
            <a:extLst>
              <a:ext uri="{28A0092B-C50C-407E-A947-70E740481C1C}">
                <a14:useLocalDpi xmlns:a14="http://schemas.microsoft.com/office/drawing/2010/main" val="0"/>
              </a:ext>
            </a:extLst>
          </a:blip>
          <a:stretch>
            <a:fillRect/>
          </a:stretch>
        </p:blipFill>
        <p:spPr>
          <a:xfrm>
            <a:off x="10094848" y="1961198"/>
            <a:ext cx="743585" cy="1803400"/>
          </a:xfrm>
          <a:prstGeom prst="rect">
            <a:avLst/>
          </a:prstGeom>
          <a:ln>
            <a:solidFill>
              <a:schemeClr val="tx1"/>
            </a:solidFill>
          </a:ln>
        </p:spPr>
      </p:pic>
      <p:pic>
        <p:nvPicPr>
          <p:cNvPr id="6" name="Picture 5" descr="A filled and centrifuged 10ml EDTA tube. "/>
          <p:cNvPicPr/>
          <p:nvPr/>
        </p:nvPicPr>
        <p:blipFill>
          <a:blip r:embed="rId5" cstate="print">
            <a:extLst>
              <a:ext uri="{28A0092B-C50C-407E-A947-70E740481C1C}">
                <a14:useLocalDpi xmlns:a14="http://schemas.microsoft.com/office/drawing/2010/main" val="0"/>
              </a:ext>
            </a:extLst>
          </a:blip>
          <a:stretch>
            <a:fillRect/>
          </a:stretch>
        </p:blipFill>
        <p:spPr>
          <a:xfrm>
            <a:off x="640007" y="1829766"/>
            <a:ext cx="846582" cy="3483813"/>
          </a:xfrm>
          <a:prstGeom prst="rect">
            <a:avLst/>
          </a:prstGeom>
        </p:spPr>
      </p:pic>
      <p:pic>
        <p:nvPicPr>
          <p:cNvPr id="7" name="Picture 6" descr="A drawing of a filled and centrifuged 10ml EDTA tub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5384" y="1818636"/>
            <a:ext cx="2009892" cy="3483813"/>
          </a:xfrm>
          <a:prstGeom prst="rect">
            <a:avLst/>
          </a:prstGeom>
          <a:noFill/>
          <a:ln>
            <a:noFill/>
          </a:ln>
        </p:spPr>
      </p:pic>
      <p:sp>
        <p:nvSpPr>
          <p:cNvPr id="8" name="Right Arrow 7"/>
          <p:cNvSpPr/>
          <p:nvPr/>
        </p:nvSpPr>
        <p:spPr>
          <a:xfrm>
            <a:off x="3550855" y="3374275"/>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231568" y="3374275"/>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a:spLocks noChangeArrowheads="1"/>
          </p:cNvSpPr>
          <p:nvPr/>
        </p:nvSpPr>
        <p:spPr bwMode="auto">
          <a:xfrm>
            <a:off x="9613403" y="3923628"/>
            <a:ext cx="1706474" cy="1480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kern="1200" dirty="0">
                <a:effectLst/>
                <a:latin typeface="Calibri" panose="020F0502020204030204" pitchFamily="34" charset="0"/>
                <a:ea typeface="PMingLiU"/>
                <a:cs typeface="Times New Roman" panose="02020603050405020304" pitchFamily="18" charset="0"/>
              </a:rPr>
              <a:t>Buffy Coat Aliquot </a:t>
            </a:r>
            <a:endParaRPr lang="en-US" sz="2400" dirty="0">
              <a:effectLst/>
              <a:latin typeface="Times New Roman" panose="02020603050405020304" pitchFamily="18" charset="0"/>
              <a:ea typeface="PMingLiU"/>
            </a:endParaRPr>
          </a:p>
          <a:p>
            <a:pPr marL="0" marR="0" algn="ctr">
              <a:spcBef>
                <a:spcPts val="0"/>
              </a:spcBef>
              <a:spcAft>
                <a:spcPts val="0"/>
              </a:spcAft>
            </a:pPr>
            <a:r>
              <a:rPr lang="en-US" kern="1200" dirty="0">
                <a:effectLst/>
                <a:latin typeface="Calibri" panose="020F0502020204030204" pitchFamily="34" charset="0"/>
                <a:ea typeface="PMingLiU"/>
                <a:cs typeface="Times New Roman" panose="02020603050405020304" pitchFamily="18" charset="0"/>
              </a:rPr>
              <a:t>(Please use </a:t>
            </a:r>
            <a:r>
              <a:rPr lang="en-US" b="1" kern="1200" dirty="0">
                <a:effectLst/>
                <a:latin typeface="Calibri" panose="020F0502020204030204" pitchFamily="34" charset="0"/>
                <a:ea typeface="PMingLiU"/>
                <a:cs typeface="Times New Roman" panose="02020603050405020304" pitchFamily="18" charset="0"/>
              </a:rPr>
              <a:t>CLEAR</a:t>
            </a:r>
            <a:r>
              <a:rPr lang="en-US" kern="1200" dirty="0">
                <a:effectLst/>
                <a:latin typeface="Calibri" panose="020F0502020204030204" pitchFamily="34" charset="0"/>
                <a:ea typeface="PMingLiU"/>
                <a:cs typeface="Times New Roman" panose="02020603050405020304" pitchFamily="18" charset="0"/>
              </a:rPr>
              <a:t> CAP cryovial)</a:t>
            </a:r>
            <a:endParaRPr lang="en-US" sz="2400" dirty="0">
              <a:effectLst/>
              <a:latin typeface="Times New Roman" panose="02020603050405020304" pitchFamily="18" charset="0"/>
              <a:ea typeface="PMingLiU"/>
            </a:endParaRPr>
          </a:p>
        </p:txBody>
      </p:sp>
      <p:sp>
        <p:nvSpPr>
          <p:cNvPr id="11" name="Rectangle 10" descr="A box showing that the buffy coat layer in a filled and centrifuged EDTA tube is above the red blood cells and below the plasma. ">
            <a:extLst>
              <a:ext uri="{FF2B5EF4-FFF2-40B4-BE49-F238E27FC236}">
                <a16:creationId xmlns:a16="http://schemas.microsoft.com/office/drawing/2014/main" id="{DC4D88D3-D0D3-D67B-80AF-77C023E216E1}"/>
              </a:ext>
            </a:extLst>
          </p:cNvPr>
          <p:cNvSpPr/>
          <p:nvPr/>
        </p:nvSpPr>
        <p:spPr>
          <a:xfrm>
            <a:off x="1855810" y="3374275"/>
            <a:ext cx="451556" cy="296333"/>
          </a:xfrm>
          <a:prstGeom prst="rect">
            <a:avLst/>
          </a:prstGeom>
          <a:no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04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24261" y="1375777"/>
            <a:ext cx="8819147" cy="28261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Georgia" panose="02040502050405020303" pitchFamily="18" charset="0"/>
              </a:rPr>
              <a:t>Sample Shipping</a:t>
            </a:r>
          </a:p>
        </p:txBody>
      </p:sp>
    </p:spTree>
    <p:extLst>
      <p:ext uri="{BB962C8B-B14F-4D97-AF65-F5344CB8AC3E}">
        <p14:creationId xmlns:p14="http://schemas.microsoft.com/office/powerpoint/2010/main" val="319198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CFCB-E204-4998-A932-4C45A884E0DB}"/>
              </a:ext>
            </a:extLst>
          </p:cNvPr>
          <p:cNvSpPr>
            <a:spLocks noGrp="1"/>
          </p:cNvSpPr>
          <p:nvPr>
            <p:ph type="title"/>
          </p:nvPr>
        </p:nvSpPr>
        <p:spPr/>
        <p:txBody>
          <a:bodyPr>
            <a:normAutofit/>
          </a:bodyPr>
          <a:lstStyle/>
          <a:p>
            <a:pPr algn="ctr"/>
            <a:r>
              <a:rPr lang="en-US" b="1" dirty="0"/>
              <a:t>Sample Shipment Summary</a:t>
            </a:r>
          </a:p>
        </p:txBody>
      </p:sp>
      <p:graphicFrame>
        <p:nvGraphicFramePr>
          <p:cNvPr id="3" name="Table 2">
            <a:extLst>
              <a:ext uri="{FF2B5EF4-FFF2-40B4-BE49-F238E27FC236}">
                <a16:creationId xmlns:a16="http://schemas.microsoft.com/office/drawing/2014/main" id="{1F3A2C85-875F-ADBE-104D-DED640997A2A}"/>
              </a:ext>
            </a:extLst>
          </p:cNvPr>
          <p:cNvGraphicFramePr>
            <a:graphicFrameLocks noGrp="1"/>
          </p:cNvGraphicFramePr>
          <p:nvPr>
            <p:extLst>
              <p:ext uri="{D42A27DB-BD31-4B8C-83A1-F6EECF244321}">
                <p14:modId xmlns:p14="http://schemas.microsoft.com/office/powerpoint/2010/main" val="920336799"/>
              </p:ext>
            </p:extLst>
          </p:nvPr>
        </p:nvGraphicFramePr>
        <p:xfrm>
          <a:off x="2729743" y="2358580"/>
          <a:ext cx="6732513" cy="2140839"/>
        </p:xfrm>
        <a:graphic>
          <a:graphicData uri="http://schemas.openxmlformats.org/drawingml/2006/table">
            <a:tbl>
              <a:tblPr firstRow="1" firstCol="1" bandRow="1">
                <a:tableStyleId>{5C22544A-7EE6-4342-B048-85BDC9FD1C3A}</a:tableStyleId>
              </a:tblPr>
              <a:tblGrid>
                <a:gridCol w="1907698">
                  <a:extLst>
                    <a:ext uri="{9D8B030D-6E8A-4147-A177-3AD203B41FA5}">
                      <a16:colId xmlns:a16="http://schemas.microsoft.com/office/drawing/2014/main" val="2342375793"/>
                    </a:ext>
                  </a:extLst>
                </a:gridCol>
                <a:gridCol w="1907698">
                  <a:extLst>
                    <a:ext uri="{9D8B030D-6E8A-4147-A177-3AD203B41FA5}">
                      <a16:colId xmlns:a16="http://schemas.microsoft.com/office/drawing/2014/main" val="2549971727"/>
                    </a:ext>
                  </a:extLst>
                </a:gridCol>
                <a:gridCol w="1134307">
                  <a:extLst>
                    <a:ext uri="{9D8B030D-6E8A-4147-A177-3AD203B41FA5}">
                      <a16:colId xmlns:a16="http://schemas.microsoft.com/office/drawing/2014/main" val="3227933617"/>
                    </a:ext>
                  </a:extLst>
                </a:gridCol>
                <a:gridCol w="1134307">
                  <a:extLst>
                    <a:ext uri="{9D8B030D-6E8A-4147-A177-3AD203B41FA5}">
                      <a16:colId xmlns:a16="http://schemas.microsoft.com/office/drawing/2014/main" val="1774715544"/>
                    </a:ext>
                  </a:extLst>
                </a:gridCol>
                <a:gridCol w="648503">
                  <a:extLst>
                    <a:ext uri="{9D8B030D-6E8A-4147-A177-3AD203B41FA5}">
                      <a16:colId xmlns:a16="http://schemas.microsoft.com/office/drawing/2014/main" val="1471845154"/>
                    </a:ext>
                  </a:extLst>
                </a:gridCol>
              </a:tblGrid>
              <a:tr h="351231">
                <a:tc>
                  <a:txBody>
                    <a:bodyPr/>
                    <a:lstStyle/>
                    <a:p>
                      <a:pPr marL="0" marR="0" algn="ctr">
                        <a:lnSpc>
                          <a:spcPct val="107000"/>
                        </a:lnSpc>
                        <a:spcBef>
                          <a:spcPts val="0"/>
                        </a:spcBef>
                        <a:spcAft>
                          <a:spcPts val="0"/>
                        </a:spcAft>
                      </a:pPr>
                      <a:r>
                        <a:rPr lang="en-US" sz="1200">
                          <a:effectLst/>
                        </a:rPr>
                        <a:t>Sample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Tube Type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Study Visits Collecting Biospecimens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Typical # of tubes sent to NCRAD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Ship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4790990"/>
                  </a:ext>
                </a:extLst>
              </a:tr>
              <a:tr h="728345">
                <a:tc rowSpan="2">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 for isolation of plasma &amp; buffy coat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marR="0" algn="ctr">
                        <a:lnSpc>
                          <a:spcPct val="107000"/>
                        </a:lnSpc>
                        <a:spcBef>
                          <a:spcPts val="0"/>
                        </a:spcBef>
                        <a:spcAft>
                          <a:spcPts val="0"/>
                        </a:spcAft>
                      </a:pPr>
                      <a:r>
                        <a:rPr lang="en-US" sz="1200">
                          <a:effectLst/>
                        </a:rPr>
                        <a:t>PLASMA:</a:t>
                      </a:r>
                    </a:p>
                    <a:p>
                      <a:pPr marL="0" marR="0" algn="ctr">
                        <a:lnSpc>
                          <a:spcPct val="107000"/>
                        </a:lnSpc>
                        <a:spcBef>
                          <a:spcPts val="0"/>
                        </a:spcBef>
                        <a:spcAft>
                          <a:spcPts val="0"/>
                        </a:spcAft>
                      </a:pPr>
                      <a:r>
                        <a:rPr lang="en-US" sz="1200">
                          <a:effectLst/>
                        </a:rPr>
                        <a:t>2 ml cryovials with lavender caps </a:t>
                      </a:r>
                    </a:p>
                    <a:p>
                      <a:pPr marL="0" marR="0" algn="ctr">
                        <a:lnSpc>
                          <a:spcPct val="107000"/>
                        </a:lnSpc>
                        <a:spcBef>
                          <a:spcPts val="0"/>
                        </a:spcBef>
                        <a:spcAft>
                          <a:spcPts val="0"/>
                        </a:spcAft>
                      </a:pPr>
                      <a:r>
                        <a:rPr lang="en-US" sz="1200">
                          <a:effectLst/>
                        </a:rPr>
                        <a:t>(residual volume placed in 2 ml cryovial with  blue cap)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All Cycles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16-17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Frozen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853836"/>
                  </a:ext>
                </a:extLst>
              </a:tr>
              <a:tr h="592455">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marR="0" algn="ctr">
                        <a:lnSpc>
                          <a:spcPct val="107000"/>
                        </a:lnSpc>
                        <a:spcBef>
                          <a:spcPts val="0"/>
                        </a:spcBef>
                        <a:spcAft>
                          <a:spcPts val="0"/>
                        </a:spcAft>
                      </a:pPr>
                      <a:r>
                        <a:rPr lang="en-US" sz="1200">
                          <a:effectLst/>
                        </a:rPr>
                        <a:t>BUFFY COAT:</a:t>
                      </a:r>
                    </a:p>
                    <a:p>
                      <a:pPr marL="0" marR="0" algn="ctr">
                        <a:lnSpc>
                          <a:spcPct val="107000"/>
                        </a:lnSpc>
                        <a:spcBef>
                          <a:spcPts val="0"/>
                        </a:spcBef>
                        <a:spcAft>
                          <a:spcPts val="0"/>
                        </a:spcAft>
                      </a:pPr>
                      <a:r>
                        <a:rPr lang="en-US" sz="1200">
                          <a:effectLst/>
                        </a:rPr>
                        <a:t>2 ml cryovial with a clear cap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All Cycles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Frozen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446891"/>
                  </a:ext>
                </a:extLst>
              </a:tr>
            </a:tbl>
          </a:graphicData>
        </a:graphic>
      </p:graphicFrame>
    </p:spTree>
    <p:extLst>
      <p:ext uri="{BB962C8B-B14F-4D97-AF65-F5344CB8AC3E}">
        <p14:creationId xmlns:p14="http://schemas.microsoft.com/office/powerpoint/2010/main" val="1034704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46"/>
            <a:ext cx="10515600" cy="1325563"/>
          </a:xfrm>
        </p:spPr>
        <p:txBody>
          <a:bodyPr/>
          <a:lstStyle/>
          <a:p>
            <a:r>
              <a:rPr lang="en-US" b="1" dirty="0"/>
              <a:t>Frozen Shipping: </a:t>
            </a:r>
            <a:r>
              <a:rPr lang="en-US" dirty="0"/>
              <a:t>Cryoboxes</a:t>
            </a:r>
          </a:p>
        </p:txBody>
      </p:sp>
      <p:pic>
        <p:nvPicPr>
          <p:cNvPr id="3" name="Picture 2" descr="A cryobox in a biohazard bag."/>
          <p:cNvPicPr/>
          <p:nvPr/>
        </p:nvPicPr>
        <p:blipFill rotWithShape="1">
          <a:blip r:embed="rId3" cstate="print">
            <a:extLst>
              <a:ext uri="{28A0092B-C50C-407E-A947-70E740481C1C}">
                <a14:useLocalDpi xmlns:a14="http://schemas.microsoft.com/office/drawing/2010/main" val="0"/>
              </a:ext>
            </a:extLst>
          </a:blip>
          <a:srcRect l="1" r="43385"/>
          <a:stretch/>
        </p:blipFill>
        <p:spPr bwMode="auto">
          <a:xfrm>
            <a:off x="8646093" y="1383965"/>
            <a:ext cx="2316302" cy="2997570"/>
          </a:xfrm>
          <a:prstGeom prst="rect">
            <a:avLst/>
          </a:prstGeom>
          <a:noFill/>
          <a:ln>
            <a:noFill/>
          </a:ln>
        </p:spPr>
      </p:pic>
      <p:sp>
        <p:nvSpPr>
          <p:cNvPr id="5" name="TextBox 4"/>
          <p:cNvSpPr txBox="1"/>
          <p:nvPr/>
        </p:nvSpPr>
        <p:spPr>
          <a:xfrm>
            <a:off x="7756346" y="4653114"/>
            <a:ext cx="4095795" cy="646331"/>
          </a:xfrm>
          <a:prstGeom prst="rect">
            <a:avLst/>
          </a:prstGeom>
          <a:noFill/>
        </p:spPr>
        <p:txBody>
          <a:bodyPr wrap="square" rtlCol="0">
            <a:spAutoFit/>
          </a:bodyPr>
          <a:lstStyle/>
          <a:p>
            <a:pPr algn="ctr"/>
            <a:r>
              <a:rPr lang="en-US" dirty="0"/>
              <a:t>Place only ONE </a:t>
            </a:r>
            <a:r>
              <a:rPr lang="en-US" dirty="0" err="1"/>
              <a:t>cryobox</a:t>
            </a:r>
            <a:r>
              <a:rPr lang="en-US" dirty="0"/>
              <a:t> per Biohazard bag. </a:t>
            </a:r>
          </a:p>
        </p:txBody>
      </p:sp>
      <p:sp>
        <p:nvSpPr>
          <p:cNvPr id="6" name="TextBox 5"/>
          <p:cNvSpPr txBox="1"/>
          <p:nvPr/>
        </p:nvSpPr>
        <p:spPr>
          <a:xfrm>
            <a:off x="70450" y="4653114"/>
            <a:ext cx="7440165" cy="923330"/>
          </a:xfrm>
          <a:prstGeom prst="rect">
            <a:avLst/>
          </a:prstGeom>
          <a:noFill/>
        </p:spPr>
        <p:txBody>
          <a:bodyPr wrap="square" rtlCol="0">
            <a:spAutoFit/>
          </a:bodyPr>
          <a:lstStyle/>
          <a:p>
            <a:pPr algn="ctr"/>
            <a:r>
              <a:rPr lang="en-US" dirty="0"/>
              <a:t>Place plasma/buffy coat aliquots in a </a:t>
            </a:r>
            <a:r>
              <a:rPr lang="en-US" dirty="0" err="1"/>
              <a:t>cryobox</a:t>
            </a:r>
            <a:r>
              <a:rPr lang="en-US" dirty="0"/>
              <a:t> and place in biohazard bag. Seal biohazard bag according to the instructions on the bag. Be sure to adhere a Kit Number Label on the lid of each </a:t>
            </a:r>
            <a:r>
              <a:rPr lang="en-US" dirty="0" err="1"/>
              <a:t>cryobox</a:t>
            </a:r>
            <a:r>
              <a:rPr lang="en-US" dirty="0"/>
              <a:t>.</a:t>
            </a:r>
          </a:p>
        </p:txBody>
      </p:sp>
      <p:sp>
        <p:nvSpPr>
          <p:cNvPr id="7" name="Right Arrow 6"/>
          <p:cNvSpPr/>
          <p:nvPr/>
        </p:nvSpPr>
        <p:spPr>
          <a:xfrm>
            <a:off x="6721889" y="2464608"/>
            <a:ext cx="1093526" cy="40943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e lid of a cryobox with a kit number label adhered. "/>
          <p:cNvPicPr>
            <a:picLocks noChangeAspect="1"/>
          </p:cNvPicPr>
          <p:nvPr/>
        </p:nvPicPr>
        <p:blipFill>
          <a:blip r:embed="rId4"/>
          <a:stretch>
            <a:fillRect/>
          </a:stretch>
        </p:blipFill>
        <p:spPr>
          <a:xfrm rot="16200000">
            <a:off x="1096086" y="1599963"/>
            <a:ext cx="2624505" cy="2613247"/>
          </a:xfrm>
          <a:prstGeom prst="rect">
            <a:avLst/>
          </a:prstGeom>
        </p:spPr>
      </p:pic>
      <p:pic>
        <p:nvPicPr>
          <p:cNvPr id="10" name="Picture 9">
            <a:extLst>
              <a:ext uri="{FF2B5EF4-FFF2-40B4-BE49-F238E27FC236}">
                <a16:creationId xmlns:a16="http://schemas.microsoft.com/office/drawing/2014/main" id="{37B36305-8CB2-7E73-4873-A5EEE029465D}"/>
              </a:ext>
            </a:extLst>
          </p:cNvPr>
          <p:cNvPicPr>
            <a:picLocks noChangeAspect="1"/>
          </p:cNvPicPr>
          <p:nvPr/>
        </p:nvPicPr>
        <p:blipFill>
          <a:blip r:embed="rId5"/>
          <a:stretch>
            <a:fillRect/>
          </a:stretch>
        </p:blipFill>
        <p:spPr>
          <a:xfrm>
            <a:off x="3714962" y="1594333"/>
            <a:ext cx="2563997" cy="2624506"/>
          </a:xfrm>
          <a:prstGeom prst="rect">
            <a:avLst/>
          </a:prstGeom>
        </p:spPr>
      </p:pic>
    </p:spTree>
    <p:extLst>
      <p:ext uri="{BB962C8B-B14F-4D97-AF65-F5344CB8AC3E}">
        <p14:creationId xmlns:p14="http://schemas.microsoft.com/office/powerpoint/2010/main" val="2853754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6131" y="1347538"/>
            <a:ext cx="8441126" cy="4715833"/>
          </a:xfrm>
        </p:spPr>
        <p:txBody>
          <a:bodyPr>
            <a:normAutofit lnSpcReduction="10000"/>
          </a:bodyPr>
          <a:lstStyle/>
          <a:p>
            <a:r>
              <a:rPr lang="en-US" dirty="0"/>
              <a:t>When you are ready to ship samples back to NCRAD, contact the NCRAD coordinator (</a:t>
            </a:r>
            <a:r>
              <a:rPr lang="en-US" dirty="0">
                <a:hlinkClick r:id="rId2"/>
              </a:rPr>
              <a:t>iharms@iu.edu</a:t>
            </a:r>
            <a:r>
              <a:rPr lang="en-US" dirty="0"/>
              <a:t>). NCRAD will work with your site and World Courier to arrange a shipment. Prior to pick up, please keep samples stored in a -80°C freezer. </a:t>
            </a:r>
          </a:p>
          <a:p>
            <a:endParaRPr lang="en-US" dirty="0"/>
          </a:p>
          <a:p>
            <a:r>
              <a:rPr lang="en-US" dirty="0"/>
              <a:t>There will be a waiting period between when you contact NCRAD to instigate a shipment and when the shipment occurs, which is expected to be up to 7 business days. For this reason, </a:t>
            </a:r>
            <a:r>
              <a:rPr lang="en-US" b="1" dirty="0"/>
              <a:t>you should contact NCRAD about shipment approximately two weeks before you intend to ship.</a:t>
            </a:r>
          </a:p>
          <a:p>
            <a:pPr marL="0" indent="0">
              <a:buNone/>
            </a:pPr>
            <a:endParaRPr lang="en-US" dirty="0"/>
          </a:p>
          <a:p>
            <a:r>
              <a:rPr lang="en-US" dirty="0"/>
              <a:t>World Courier will arrive with all of the supplies necessary for packaging and shipping the samples. Please note that World Courier will not handle unpackaged samples. Therefore, a site coordinator will need to place the samples into the packaging provided by World Courier. It is imperative that a site coordinator is available to assist World Courier when they arrive.</a:t>
            </a:r>
          </a:p>
          <a:p>
            <a:endParaRPr lang="en-US" dirty="0"/>
          </a:p>
        </p:txBody>
      </p:sp>
      <p:sp>
        <p:nvSpPr>
          <p:cNvPr id="2" name="Rectangle 1"/>
          <p:cNvSpPr/>
          <p:nvPr/>
        </p:nvSpPr>
        <p:spPr>
          <a:xfrm>
            <a:off x="2198915" y="479364"/>
            <a:ext cx="7750628" cy="646331"/>
          </a:xfrm>
          <a:prstGeom prst="rect">
            <a:avLst/>
          </a:prstGeom>
        </p:spPr>
        <p:txBody>
          <a:bodyPr wrap="square">
            <a:spAutoFit/>
          </a:bodyPr>
          <a:lstStyle/>
          <a:p>
            <a:r>
              <a:rPr lang="en-US" sz="3600" b="1" dirty="0">
                <a:solidFill>
                  <a:prstClr val="black"/>
                </a:solidFill>
                <a:latin typeface="Calibri" panose="020F0502020204030204"/>
              </a:rPr>
              <a:t>Shipping with World Courier</a:t>
            </a:r>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17618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b="1" dirty="0"/>
              <a:t>Specimen Collection Schedule</a:t>
            </a:r>
            <a:endParaRPr lang="en-US" b="1"/>
          </a:p>
        </p:txBody>
      </p:sp>
      <p:graphicFrame>
        <p:nvGraphicFramePr>
          <p:cNvPr id="3" name="Table 2">
            <a:extLst>
              <a:ext uri="{FF2B5EF4-FFF2-40B4-BE49-F238E27FC236}">
                <a16:creationId xmlns:a16="http://schemas.microsoft.com/office/drawing/2014/main" id="{4342C375-D1B3-AC1E-F867-FADEADCA490A}"/>
              </a:ext>
            </a:extLst>
          </p:cNvPr>
          <p:cNvGraphicFramePr>
            <a:graphicFrameLocks noGrp="1"/>
          </p:cNvGraphicFramePr>
          <p:nvPr>
            <p:extLst>
              <p:ext uri="{D42A27DB-BD31-4B8C-83A1-F6EECF244321}">
                <p14:modId xmlns:p14="http://schemas.microsoft.com/office/powerpoint/2010/main" val="2952487332"/>
              </p:ext>
            </p:extLst>
          </p:nvPr>
        </p:nvGraphicFramePr>
        <p:xfrm>
          <a:off x="2464673" y="2424341"/>
          <a:ext cx="7262655" cy="3153907"/>
        </p:xfrm>
        <a:graphic>
          <a:graphicData uri="http://schemas.openxmlformats.org/drawingml/2006/table">
            <a:tbl>
              <a:tblPr firstRow="1" firstCol="1" bandRow="1"/>
              <a:tblGrid>
                <a:gridCol w="2909253">
                  <a:extLst>
                    <a:ext uri="{9D8B030D-6E8A-4147-A177-3AD203B41FA5}">
                      <a16:colId xmlns:a16="http://schemas.microsoft.com/office/drawing/2014/main" val="719376646"/>
                    </a:ext>
                  </a:extLst>
                </a:gridCol>
                <a:gridCol w="1901667">
                  <a:extLst>
                    <a:ext uri="{9D8B030D-6E8A-4147-A177-3AD203B41FA5}">
                      <a16:colId xmlns:a16="http://schemas.microsoft.com/office/drawing/2014/main" val="1399076279"/>
                    </a:ext>
                  </a:extLst>
                </a:gridCol>
                <a:gridCol w="2451735">
                  <a:extLst>
                    <a:ext uri="{9D8B030D-6E8A-4147-A177-3AD203B41FA5}">
                      <a16:colId xmlns:a16="http://schemas.microsoft.com/office/drawing/2014/main" val="1009664951"/>
                    </a:ext>
                  </a:extLst>
                </a:gridCol>
              </a:tblGrid>
              <a:tr h="979823">
                <a:tc rowSpan="2">
                  <a:txBody>
                    <a:bodyPr/>
                    <a:lstStyle/>
                    <a:p>
                      <a:pPr marL="0" marR="0" algn="ctr" fontAlgn="ctr">
                        <a:lnSpc>
                          <a:spcPct val="107000"/>
                        </a:lnSpc>
                        <a:buNone/>
                      </a:pPr>
                      <a:r>
                        <a:rPr lang="en-US" sz="3900" b="1" i="0" u="none" strike="noStrike" dirty="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Timepoint</a:t>
                      </a:r>
                      <a:endParaRPr lang="en-US" sz="5000" b="0" i="0" u="none" strike="noStrike" dirty="0">
                        <a:effectLst/>
                        <a:latin typeface="Arial" panose="020B0604020202020204" pitchFamily="34" charset="0"/>
                      </a:endParaRPr>
                    </a:p>
                  </a:txBody>
                  <a:tcPr marL="251460" marR="251460" marT="125730" marB="12573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gridSpan="2">
                  <a:txBody>
                    <a:bodyPr/>
                    <a:lstStyle/>
                    <a:p>
                      <a:pPr marL="0" marR="0" algn="ctr" fontAlgn="t">
                        <a:lnSpc>
                          <a:spcPct val="107000"/>
                        </a:lnSpc>
                        <a:buNone/>
                      </a:pPr>
                      <a:r>
                        <a:rPr lang="en-US" sz="3900" b="1" i="0" u="none" strike="noStrike">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Collection</a:t>
                      </a:r>
                      <a:endParaRPr lang="en-US" sz="5000" b="0" i="0" u="none" strike="noStrike">
                        <a:effectLst/>
                        <a:latin typeface="Arial" panose="020B0604020202020204" pitchFamily="34" charset="0"/>
                      </a:endParaRPr>
                    </a:p>
                  </a:txBody>
                  <a:tcPr marL="251460" marR="251460" marT="125730" marB="12573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hMerge="1">
                  <a:txBody>
                    <a:bodyPr/>
                    <a:lstStyle/>
                    <a:p>
                      <a:endParaRPr lang="en-US"/>
                    </a:p>
                  </a:txBody>
                  <a:tcPr/>
                </a:tc>
                <a:extLst>
                  <a:ext uri="{0D108BD9-81ED-4DB2-BD59-A6C34878D82A}">
                    <a16:rowId xmlns:a16="http://schemas.microsoft.com/office/drawing/2014/main" val="1639791915"/>
                  </a:ext>
                </a:extLst>
              </a:tr>
              <a:tr h="664972">
                <a:tc vMerge="1">
                  <a:txBody>
                    <a:bodyPr/>
                    <a:lstStyle/>
                    <a:p>
                      <a:endParaRPr lang="en-US"/>
                    </a:p>
                  </a:txBody>
                  <a:tcPr/>
                </a:tc>
                <a:tc>
                  <a:txBody>
                    <a:bodyPr/>
                    <a:lstStyle/>
                    <a:p>
                      <a:pPr marL="0" marR="0" algn="ctr" fontAlgn="t">
                        <a:lnSpc>
                          <a:spcPct val="107000"/>
                        </a:lnSpc>
                        <a:buNone/>
                      </a:pPr>
                      <a:r>
                        <a:rPr lang="en-US" sz="3300" b="0" i="0" u="none" strike="noStrike">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Plasma</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tc>
                  <a:txBody>
                    <a:bodyPr/>
                    <a:lstStyle/>
                    <a:p>
                      <a:pPr marL="0" marR="0" algn="ctr" fontAlgn="t">
                        <a:lnSpc>
                          <a:spcPct val="107000"/>
                        </a:lnSpc>
                        <a:buNone/>
                      </a:pPr>
                      <a:r>
                        <a:rPr lang="en-US" sz="3300" b="0" i="0" u="none" strike="noStrike">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Buffy Coat</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2851180926"/>
                  </a:ext>
                </a:extLst>
              </a:tr>
              <a:tr h="754556">
                <a:tc>
                  <a:txBody>
                    <a:bodyPr/>
                    <a:lstStyle/>
                    <a:p>
                      <a:pPr marL="0" marR="0" algn="l" fontAlgn="t">
                        <a:lnSpc>
                          <a:spcPct val="107000"/>
                        </a:lnSpc>
                        <a:buNone/>
                      </a:pPr>
                      <a:r>
                        <a:rPr lang="en-US" sz="3900" b="1" i="0" u="none" strike="noStrike">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Baseline</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fontAlgn="t">
                        <a:lnSpc>
                          <a:spcPct val="107000"/>
                        </a:lnSpc>
                        <a:buNone/>
                      </a:pPr>
                      <a:r>
                        <a:rPr lang="en-US" sz="33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tc>
                  <a:txBody>
                    <a:bodyPr/>
                    <a:lstStyle/>
                    <a:p>
                      <a:pPr marL="0" marR="0" algn="ctr" fontAlgn="t">
                        <a:lnSpc>
                          <a:spcPct val="107000"/>
                        </a:lnSpc>
                        <a:buNone/>
                      </a:pPr>
                      <a:r>
                        <a:rPr lang="en-US" sz="33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extLst>
                  <a:ext uri="{0D108BD9-81ED-4DB2-BD59-A6C34878D82A}">
                    <a16:rowId xmlns:a16="http://schemas.microsoft.com/office/drawing/2014/main" val="3790749754"/>
                  </a:ext>
                </a:extLst>
              </a:tr>
              <a:tr h="754556">
                <a:tc>
                  <a:txBody>
                    <a:bodyPr/>
                    <a:lstStyle/>
                    <a:p>
                      <a:pPr marL="0" marR="0" algn="l" fontAlgn="t">
                        <a:lnSpc>
                          <a:spcPct val="107000"/>
                        </a:lnSpc>
                        <a:buNone/>
                      </a:pPr>
                      <a:r>
                        <a:rPr lang="en-US" sz="3900" b="1" i="0" u="none" strike="noStrike" dirty="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Follow-Up</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fontAlgn="t">
                        <a:lnSpc>
                          <a:spcPct val="107000"/>
                        </a:lnSpc>
                        <a:buNone/>
                      </a:pPr>
                      <a:r>
                        <a:rPr lang="en-US" sz="33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tc>
                  <a:txBody>
                    <a:bodyPr/>
                    <a:lstStyle/>
                    <a:p>
                      <a:pPr marL="0" marR="0" algn="ctr" fontAlgn="t">
                        <a:lnSpc>
                          <a:spcPct val="107000"/>
                        </a:lnSpc>
                        <a:buNone/>
                      </a:pPr>
                      <a:r>
                        <a:rPr lang="en-US" sz="33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extLst>
                  <a:ext uri="{0D108BD9-81ED-4DB2-BD59-A6C34878D82A}">
                    <a16:rowId xmlns:a16="http://schemas.microsoft.com/office/drawing/2014/main" val="3246365071"/>
                  </a:ext>
                </a:extLst>
              </a:tr>
            </a:tbl>
          </a:graphicData>
        </a:graphic>
      </p:graphicFrame>
    </p:spTree>
    <p:extLst>
      <p:ext uri="{BB962C8B-B14F-4D97-AF65-F5344CB8AC3E}">
        <p14:creationId xmlns:p14="http://schemas.microsoft.com/office/powerpoint/2010/main" val="29470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Shipping Frozen Samples </a:t>
            </a:r>
          </a:p>
        </p:txBody>
      </p:sp>
      <p:sp>
        <p:nvSpPr>
          <p:cNvPr id="3" name="Content Placeholder 2"/>
          <p:cNvSpPr>
            <a:spLocks noGrp="1"/>
          </p:cNvSpPr>
          <p:nvPr>
            <p:ph idx="1"/>
          </p:nvPr>
        </p:nvSpPr>
        <p:spPr>
          <a:xfrm>
            <a:off x="838200" y="1825625"/>
            <a:ext cx="9918032" cy="4351338"/>
          </a:xfrm>
        </p:spPr>
        <p:txBody>
          <a:bodyPr/>
          <a:lstStyle/>
          <a:p>
            <a:pPr>
              <a:lnSpc>
                <a:spcPct val="120000"/>
              </a:lnSpc>
            </a:pPr>
            <a:r>
              <a:rPr lang="en-US" sz="3300" dirty="0"/>
              <a:t>Contact NCRAD Coordinator for World Courier Scheduling</a:t>
            </a:r>
          </a:p>
          <a:p>
            <a:pPr>
              <a:lnSpc>
                <a:spcPct val="120000"/>
              </a:lnSpc>
            </a:pPr>
            <a:r>
              <a:rPr lang="en-US" sz="3300" i="1" dirty="0"/>
              <a:t>Send Sample and Shipment Notification Forms to IU </a:t>
            </a:r>
            <a:r>
              <a:rPr lang="en-US" sz="3300" b="1" i="1" u="sng" dirty="0"/>
              <a:t>ahead of shipment</a:t>
            </a:r>
          </a:p>
          <a:p>
            <a:pPr lvl="1">
              <a:lnSpc>
                <a:spcPct val="120000"/>
              </a:lnSpc>
            </a:pPr>
            <a:r>
              <a:rPr lang="en-US" sz="2900" b="1" i="1" u="sng" dirty="0"/>
              <a:t>Email: </a:t>
            </a:r>
            <a:r>
              <a:rPr lang="en-US" sz="2900" b="1" i="1" u="sng" dirty="0">
                <a:hlinkClick r:id="rId2"/>
              </a:rPr>
              <a:t>alzstudy@iu.edu</a:t>
            </a:r>
            <a:endParaRPr lang="en-US" sz="2900" b="1" i="1" u="sng" dirty="0"/>
          </a:p>
        </p:txBody>
      </p:sp>
    </p:spTree>
    <p:extLst>
      <p:ext uri="{BB962C8B-B14F-4D97-AF65-F5344CB8AC3E}">
        <p14:creationId xmlns:p14="http://schemas.microsoft.com/office/powerpoint/2010/main" val="232157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Shipping Regulations and Training</a:t>
            </a:r>
          </a:p>
        </p:txBody>
      </p:sp>
      <p:sp>
        <p:nvSpPr>
          <p:cNvPr id="3" name="Content Placeholder 2"/>
          <p:cNvSpPr>
            <a:spLocks noGrp="1"/>
          </p:cNvSpPr>
          <p:nvPr>
            <p:ph idx="1"/>
          </p:nvPr>
        </p:nvSpPr>
        <p:spPr/>
        <p:txBody>
          <a:bodyPr/>
          <a:lstStyle/>
          <a:p>
            <a:pPr marL="0" indent="0">
              <a:buNone/>
            </a:pPr>
            <a:r>
              <a:rPr lang="en-US" dirty="0"/>
              <a:t>PLEASE NOTE:</a:t>
            </a:r>
          </a:p>
          <a:p>
            <a:r>
              <a:rPr lang="en-US" dirty="0"/>
              <a:t>All study personnel responsible for shipping should be certified in </a:t>
            </a:r>
            <a:r>
              <a:rPr lang="en-US" dirty="0" err="1"/>
              <a:t>biospecimen</a:t>
            </a:r>
            <a:r>
              <a:rPr lang="en-US" dirty="0"/>
              <a:t> shipping.</a:t>
            </a:r>
          </a:p>
          <a:p>
            <a:r>
              <a:rPr lang="en-US" dirty="0"/>
              <a:t>It is the responsibility of each site to ensure that the appropriate training has been provided and conducted in regards to IATA shipping.</a:t>
            </a:r>
          </a:p>
          <a:p>
            <a:pPr marL="0" indent="0">
              <a:buNone/>
            </a:pPr>
            <a:endParaRPr lang="en-US" dirty="0"/>
          </a:p>
          <a:p>
            <a:pPr marL="0" indent="0" algn="ctr">
              <a:buNone/>
            </a:pPr>
            <a:r>
              <a:rPr lang="en-US" dirty="0"/>
              <a:t>Please see following slides for resources.</a:t>
            </a:r>
          </a:p>
        </p:txBody>
      </p:sp>
    </p:spTree>
    <p:extLst>
      <p:ext uri="{BB962C8B-B14F-4D97-AF65-F5344CB8AC3E}">
        <p14:creationId xmlns:p14="http://schemas.microsoft.com/office/powerpoint/2010/main" val="3035676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2161" y="179155"/>
            <a:ext cx="7874000" cy="646331"/>
          </a:xfrm>
          <a:prstGeom prst="rect">
            <a:avLst/>
          </a:prstGeom>
          <a:noFill/>
        </p:spPr>
        <p:txBody>
          <a:bodyPr wrap="square" rtlCol="0">
            <a:spAutoFit/>
          </a:bodyPr>
          <a:lstStyle/>
          <a:p>
            <a:pPr algn="ctr"/>
            <a:r>
              <a:rPr lang="en-US" sz="3600" b="1" dirty="0"/>
              <a:t>Federal Regulations/Training</a:t>
            </a:r>
          </a:p>
        </p:txBody>
      </p:sp>
      <p:sp>
        <p:nvSpPr>
          <p:cNvPr id="5" name="TextBox 4"/>
          <p:cNvSpPr txBox="1"/>
          <p:nvPr/>
        </p:nvSpPr>
        <p:spPr>
          <a:xfrm>
            <a:off x="645458" y="906511"/>
            <a:ext cx="1128477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Sites are responsible for ensuring proper training is obtained.</a:t>
            </a:r>
          </a:p>
          <a:p>
            <a:pPr marL="285750" indent="-285750">
              <a:buFont typeface="Arial" panose="020B0604020202020204" pitchFamily="34" charset="0"/>
              <a:buChar char="•"/>
            </a:pPr>
            <a:r>
              <a:rPr lang="en-US" sz="2400" dirty="0"/>
              <a:t>Current federal and international regulations require anyone directly involved with the shipment of potentially infectious materials and other regulated biological materials (including biological specimens and cultures) </a:t>
            </a:r>
            <a:r>
              <a:rPr lang="en-US" sz="2400" b="1" u="sng" dirty="0"/>
              <a:t>be properly trained on pertinent shipping requirements.</a:t>
            </a:r>
            <a:endParaRPr lang="en-US" sz="2400" dirty="0"/>
          </a:p>
          <a:p>
            <a:pPr marL="742950" lvl="1" indent="-285750">
              <a:buFont typeface="Arial" panose="020B0604020202020204" pitchFamily="34" charset="0"/>
              <a:buChar char="•"/>
            </a:pPr>
            <a:r>
              <a:rPr lang="en-US" sz="2400" b="1" dirty="0">
                <a:solidFill>
                  <a:srgbClr val="FF0000"/>
                </a:solidFill>
              </a:rPr>
              <a:t>International Air Transport Association (IATA) Training</a:t>
            </a:r>
          </a:p>
        </p:txBody>
      </p:sp>
      <p:graphicFrame>
        <p:nvGraphicFramePr>
          <p:cNvPr id="6" name="Table 5"/>
          <p:cNvGraphicFramePr>
            <a:graphicFrameLocks noGrp="1"/>
          </p:cNvGraphicFramePr>
          <p:nvPr>
            <p:extLst>
              <p:ext uri="{D42A27DB-BD31-4B8C-83A1-F6EECF244321}">
                <p14:modId xmlns:p14="http://schemas.microsoft.com/office/powerpoint/2010/main" val="3037732431"/>
              </p:ext>
            </p:extLst>
          </p:nvPr>
        </p:nvGraphicFramePr>
        <p:xfrm>
          <a:off x="1503175" y="3429000"/>
          <a:ext cx="9185650" cy="2651760"/>
        </p:xfrm>
        <a:graphic>
          <a:graphicData uri="http://schemas.openxmlformats.org/drawingml/2006/table">
            <a:tbl>
              <a:tblPr firstRow="1" bandRow="1"/>
              <a:tblGrid>
                <a:gridCol w="4592825">
                  <a:extLst>
                    <a:ext uri="{9D8B030D-6E8A-4147-A177-3AD203B41FA5}">
                      <a16:colId xmlns:a16="http://schemas.microsoft.com/office/drawing/2014/main" val="20000"/>
                    </a:ext>
                  </a:extLst>
                </a:gridCol>
                <a:gridCol w="4592825">
                  <a:extLst>
                    <a:ext uri="{9D8B030D-6E8A-4147-A177-3AD203B41FA5}">
                      <a16:colId xmlns:a16="http://schemas.microsoft.com/office/drawing/2014/main" val="20001"/>
                    </a:ext>
                  </a:extLst>
                </a:gridCol>
              </a:tblGrid>
              <a:tr h="370840">
                <a:tc>
                  <a:txBody>
                    <a:bodyPr/>
                    <a:lstStyle/>
                    <a:p>
                      <a:r>
                        <a:rPr lang="en-US" sz="1800" dirty="0"/>
                        <a:t>DGI Training Center</a:t>
                      </a:r>
                    </a:p>
                    <a:p>
                      <a:r>
                        <a:rPr lang="en-US" sz="1800" dirty="0"/>
                        <a:t>800-338-2291</a:t>
                      </a:r>
                    </a:p>
                    <a:p>
                      <a:r>
                        <a:rPr lang="en-US" sz="1800" dirty="0"/>
                        <a:t>DGItraining.com</a:t>
                      </a:r>
                    </a:p>
                    <a:p>
                      <a:r>
                        <a:rPr lang="en-US" sz="1800" dirty="0"/>
                        <a:t>Provides IATA Certified</a:t>
                      </a:r>
                      <a:r>
                        <a:rPr lang="en-US" sz="1800" baseline="0" dirty="0"/>
                        <a:t> Air Seminars and online courses</a:t>
                      </a:r>
                      <a:endParaRPr lang="en-US" sz="1800" dirty="0"/>
                    </a:p>
                  </a:txBody>
                  <a:tcPr/>
                </a:tc>
                <a:tc>
                  <a:txBody>
                    <a:bodyPr/>
                    <a:lstStyle/>
                    <a:p>
                      <a:r>
                        <a:rPr lang="en-US" sz="1800" dirty="0"/>
                        <a:t>IATA</a:t>
                      </a:r>
                      <a:r>
                        <a:rPr lang="en-US" sz="1800" baseline="0" dirty="0"/>
                        <a:t> Training Schools</a:t>
                      </a:r>
                    </a:p>
                    <a:p>
                      <a:r>
                        <a:rPr lang="en-US" sz="1800" baseline="0" dirty="0"/>
                        <a:t>North America 1(514)390-6726</a:t>
                      </a:r>
                    </a:p>
                    <a:p>
                      <a:r>
                        <a:rPr lang="en-US" sz="1800" baseline="0" dirty="0"/>
                        <a:t>Europe, Africa &amp; Middle East 41 (22) 799 2751</a:t>
                      </a:r>
                    </a:p>
                    <a:p>
                      <a:r>
                        <a:rPr lang="en-US" sz="1800" baseline="0" dirty="0"/>
                        <a:t>Asia, Australia &amp; the Pacific 65 239 7232</a:t>
                      </a:r>
                    </a:p>
                    <a:p>
                      <a:r>
                        <a:rPr lang="en-US" sz="1800" baseline="0" dirty="0">
                          <a:hlinkClick r:id="rId2"/>
                        </a:rPr>
                        <a:t>www.iata.org</a:t>
                      </a:r>
                      <a:endParaRPr lang="en-US" sz="1800" baseline="0" dirty="0"/>
                    </a:p>
                    <a:p>
                      <a:r>
                        <a:rPr lang="en-US" sz="1800" baseline="0" dirty="0"/>
                        <a:t>Training schools located in 30 countries</a:t>
                      </a:r>
                      <a:endParaRPr lang="en-US" sz="1800" dirty="0"/>
                    </a:p>
                  </a:txBody>
                  <a:tcPr/>
                </a:tc>
                <a:extLst>
                  <a:ext uri="{0D108BD9-81ED-4DB2-BD59-A6C34878D82A}">
                    <a16:rowId xmlns:a16="http://schemas.microsoft.com/office/drawing/2014/main" val="10000"/>
                  </a:ext>
                </a:extLst>
              </a:tr>
              <a:tr h="370840">
                <a:tc gridSpan="2">
                  <a:txBody>
                    <a:bodyPr/>
                    <a:lstStyle/>
                    <a:p>
                      <a:r>
                        <a:rPr lang="en-US" sz="1800" dirty="0" err="1"/>
                        <a:t>Saf</a:t>
                      </a:r>
                      <a:r>
                        <a:rPr lang="en-US" sz="1800" dirty="0"/>
                        <a:t>-T</a:t>
                      </a:r>
                      <a:r>
                        <a:rPr lang="en-US" sz="1800" baseline="0" dirty="0"/>
                        <a:t> Pak Inc.</a:t>
                      </a:r>
                    </a:p>
                    <a:p>
                      <a:r>
                        <a:rPr lang="en-US" sz="1800" baseline="0" dirty="0">
                          <a:hlinkClick r:id="rId3"/>
                        </a:rPr>
                        <a:t>www.saftpak.com</a:t>
                      </a:r>
                      <a:endParaRPr lang="en-US" sz="1800" baseline="0" dirty="0"/>
                    </a:p>
                    <a:p>
                      <a:r>
                        <a:rPr lang="en-US" sz="1800" baseline="0" dirty="0"/>
                        <a:t>Provides dangerous goods training via CD or on-site instruction for North America and Europe</a:t>
                      </a:r>
                      <a:endParaRPr lang="en-US" sz="1800" dirty="0"/>
                    </a:p>
                  </a:txBody>
                  <a:tcPr/>
                </a:tc>
                <a:tc hMerge="1">
                  <a:txBody>
                    <a:bodyPr/>
                    <a:lstStyle/>
                    <a:p>
                      <a:endParaRPr lang="en-US"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8784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UN3373 Biological Substance, Category B Training</a:t>
            </a:r>
            <a:endParaRPr lang="en-US" dirty="0"/>
          </a:p>
        </p:txBody>
      </p:sp>
      <p:sp>
        <p:nvSpPr>
          <p:cNvPr id="3" name="Content Placeholder 2"/>
          <p:cNvSpPr>
            <a:spLocks noGrp="1"/>
          </p:cNvSpPr>
          <p:nvPr>
            <p:ph idx="1"/>
          </p:nvPr>
        </p:nvSpPr>
        <p:spPr/>
        <p:txBody>
          <a:bodyPr/>
          <a:lstStyle/>
          <a:p>
            <a:pPr marL="285750" indent="-285750"/>
            <a:r>
              <a:rPr lang="en-US" sz="2400" dirty="0"/>
              <a:t>Biological Substance, Category B are specimens being transported for “investigational purposes”</a:t>
            </a:r>
          </a:p>
          <a:p>
            <a:pPr marL="285750" indent="-285750"/>
            <a:r>
              <a:rPr lang="en-US" sz="2400" dirty="0"/>
              <a:t>Recommend: investigator sites document training of category B/dangerous goods</a:t>
            </a:r>
          </a:p>
          <a:p>
            <a:pPr marL="285750" indent="-285750"/>
            <a:r>
              <a:rPr lang="en-US" sz="2400" dirty="0"/>
              <a:t>We recommend establishing a record of your staff’s training and date of instruction</a:t>
            </a:r>
          </a:p>
          <a:p>
            <a:pPr marL="285750" indent="-285750"/>
            <a:r>
              <a:rPr lang="en-US" sz="2400" dirty="0"/>
              <a:t>The training records must be made available upon request by the appropriate national authority</a:t>
            </a:r>
          </a:p>
          <a:p>
            <a:pPr marL="742950" lvl="1" indent="-285750"/>
            <a:r>
              <a:rPr lang="en-US" dirty="0"/>
              <a:t>Additional information from the Department of Transportation (DOT) can be found on their website </a:t>
            </a:r>
            <a:r>
              <a:rPr lang="en-US" dirty="0">
                <a:hlinkClick r:id="rId2"/>
              </a:rPr>
              <a:t>http://hazmat.dot.gov</a:t>
            </a:r>
            <a:endParaRPr lang="en-US" dirty="0"/>
          </a:p>
        </p:txBody>
      </p:sp>
    </p:spTree>
    <p:extLst>
      <p:ext uri="{BB962C8B-B14F-4D97-AF65-F5344CB8AC3E}">
        <p14:creationId xmlns:p14="http://schemas.microsoft.com/office/powerpoint/2010/main" val="1350545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2616" y="217844"/>
            <a:ext cx="10326768" cy="5682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Georgia" panose="02040502050405020303" pitchFamily="18" charset="0"/>
              </a:rPr>
              <a:t>Biological Sample and Shipment Notification Forms</a:t>
            </a:r>
          </a:p>
        </p:txBody>
      </p:sp>
    </p:spTree>
    <p:extLst>
      <p:ext uri="{BB962C8B-B14F-4D97-AF65-F5344CB8AC3E}">
        <p14:creationId xmlns:p14="http://schemas.microsoft.com/office/powerpoint/2010/main" val="1529759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Biological Sample and Shipment Notification Forms </a:t>
            </a:r>
          </a:p>
        </p:txBody>
      </p:sp>
      <p:sp>
        <p:nvSpPr>
          <p:cNvPr id="3" name="Content Placeholder 2"/>
          <p:cNvSpPr>
            <a:spLocks noGrp="1"/>
          </p:cNvSpPr>
          <p:nvPr>
            <p:ph idx="1"/>
          </p:nvPr>
        </p:nvSpPr>
        <p:spPr>
          <a:xfrm>
            <a:off x="838200" y="1952625"/>
            <a:ext cx="10515600" cy="4351338"/>
          </a:xfrm>
        </p:spPr>
        <p:txBody>
          <a:bodyPr/>
          <a:lstStyle/>
          <a:p>
            <a:r>
              <a:rPr lang="en-US" dirty="0"/>
              <a:t>A copy of the sample form </a:t>
            </a:r>
            <a:r>
              <a:rPr lang="en-US" i="1" dirty="0"/>
              <a:t>must</a:t>
            </a:r>
            <a:r>
              <a:rPr lang="en-US" dirty="0"/>
              <a:t> be emailed to NCRAD prior to the date of sample arrival.</a:t>
            </a:r>
          </a:p>
          <a:p>
            <a:pPr marL="0" indent="0">
              <a:buNone/>
            </a:pPr>
            <a:endParaRPr lang="en-US" dirty="0"/>
          </a:p>
          <a:p>
            <a:r>
              <a:rPr lang="en-US" dirty="0"/>
              <a:t>Please include sample forms in all shipments of frozen samples.</a:t>
            </a:r>
          </a:p>
          <a:p>
            <a:pPr marL="0" indent="0">
              <a:buNone/>
            </a:pPr>
            <a:endParaRPr lang="en-US" dirty="0"/>
          </a:p>
          <a:p>
            <a:r>
              <a:rPr lang="en-US" dirty="0"/>
              <a:t>Email: </a:t>
            </a:r>
            <a:r>
              <a:rPr lang="en-US" dirty="0">
                <a:hlinkClick r:id="rId2"/>
              </a:rPr>
              <a:t>alzstudy@iu.edu</a:t>
            </a:r>
            <a:endParaRPr lang="en-US" dirty="0"/>
          </a:p>
        </p:txBody>
      </p:sp>
    </p:spTree>
    <p:extLst>
      <p:ext uri="{BB962C8B-B14F-4D97-AF65-F5344CB8AC3E}">
        <p14:creationId xmlns:p14="http://schemas.microsoft.com/office/powerpoint/2010/main" val="2641031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22" y="231168"/>
            <a:ext cx="6756226" cy="1991332"/>
          </a:xfrm>
        </p:spPr>
        <p:txBody>
          <a:bodyPr>
            <a:normAutofit/>
          </a:bodyPr>
          <a:lstStyle/>
          <a:p>
            <a:r>
              <a:rPr lang="en-US" b="1" dirty="0"/>
              <a:t>Biological Sample and Shipment Notification Form: Blood </a:t>
            </a:r>
            <a:endParaRPr lang="en-US" dirty="0"/>
          </a:p>
        </p:txBody>
      </p:sp>
      <p:sp>
        <p:nvSpPr>
          <p:cNvPr id="3" name="Content Placeholder 2"/>
          <p:cNvSpPr>
            <a:spLocks noGrp="1"/>
          </p:cNvSpPr>
          <p:nvPr>
            <p:ph idx="1"/>
          </p:nvPr>
        </p:nvSpPr>
        <p:spPr>
          <a:xfrm>
            <a:off x="0" y="2540000"/>
            <a:ext cx="6756400" cy="3843034"/>
          </a:xfrm>
        </p:spPr>
        <p:txBody>
          <a:bodyPr>
            <a:normAutofit lnSpcReduction="10000"/>
          </a:bodyPr>
          <a:lstStyle/>
          <a:p>
            <a:r>
              <a:rPr lang="en-US"/>
              <a:t>Blood Collection for:</a:t>
            </a:r>
          </a:p>
          <a:p>
            <a:pPr lvl="1"/>
            <a:r>
              <a:rPr lang="en-US" sz="2800"/>
              <a:t>Plasma</a:t>
            </a:r>
          </a:p>
          <a:p>
            <a:pPr lvl="1"/>
            <a:r>
              <a:rPr lang="en-US" sz="2800"/>
              <a:t>Buffy Coat</a:t>
            </a:r>
            <a:endParaRPr lang="en-US" sz="1600"/>
          </a:p>
          <a:p>
            <a:r>
              <a:rPr lang="en-US">
                <a:solidFill>
                  <a:srgbClr val="C00000"/>
                </a:solidFill>
              </a:rPr>
              <a:t>Send by E-mail prior to shipment, and include a copy in each shipment</a:t>
            </a:r>
          </a:p>
          <a:p>
            <a:r>
              <a:rPr lang="en-US">
                <a:solidFill>
                  <a:srgbClr val="C00000"/>
                </a:solidFill>
                <a:highlight>
                  <a:srgbClr val="FFFF00"/>
                </a:highlight>
              </a:rPr>
              <a:t>REMINDER: PLEASE make sure this form is filled out completely by the person collecting the samples AND the person processing. </a:t>
            </a:r>
            <a:endParaRPr lang="en-US" dirty="0">
              <a:solidFill>
                <a:srgbClr val="C00000"/>
              </a:solidFill>
              <a:highlight>
                <a:srgbClr val="FFFF00"/>
              </a:highlight>
            </a:endParaRPr>
          </a:p>
        </p:txBody>
      </p:sp>
      <p:pic>
        <p:nvPicPr>
          <p:cNvPr id="4" name="Picture 3">
            <a:extLst>
              <a:ext uri="{FF2B5EF4-FFF2-40B4-BE49-F238E27FC236}">
                <a16:creationId xmlns:a16="http://schemas.microsoft.com/office/drawing/2014/main" id="{1AFE6213-50D4-CBFE-D56C-7B93E61693D5}"/>
              </a:ext>
            </a:extLst>
          </p:cNvPr>
          <p:cNvPicPr>
            <a:picLocks noChangeAspect="1"/>
          </p:cNvPicPr>
          <p:nvPr/>
        </p:nvPicPr>
        <p:blipFill>
          <a:blip r:embed="rId3"/>
          <a:stretch>
            <a:fillRect/>
          </a:stretch>
        </p:blipFill>
        <p:spPr>
          <a:xfrm>
            <a:off x="6733743" y="0"/>
            <a:ext cx="5458257" cy="6858000"/>
          </a:xfrm>
          <a:prstGeom prst="rect">
            <a:avLst/>
          </a:prstGeom>
        </p:spPr>
      </p:pic>
    </p:spTree>
    <p:extLst>
      <p:ext uri="{BB962C8B-B14F-4D97-AF65-F5344CB8AC3E}">
        <p14:creationId xmlns:p14="http://schemas.microsoft.com/office/powerpoint/2010/main" val="2334346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24261" y="1375777"/>
            <a:ext cx="8819147" cy="28261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Georgia" panose="02040502050405020303" pitchFamily="18" charset="0"/>
              </a:rPr>
              <a:t>NCRAD Website</a:t>
            </a:r>
          </a:p>
        </p:txBody>
      </p:sp>
      <p:sp>
        <p:nvSpPr>
          <p:cNvPr id="2" name="Title 1">
            <a:extLst>
              <a:ext uri="{FF2B5EF4-FFF2-40B4-BE49-F238E27FC236}">
                <a16:creationId xmlns:a16="http://schemas.microsoft.com/office/drawing/2014/main" id="{FD33D68D-B5AF-EF4C-2F3C-C6993985C739}"/>
              </a:ext>
            </a:extLst>
          </p:cNvPr>
          <p:cNvSpPr>
            <a:spLocks noGrp="1"/>
          </p:cNvSpPr>
          <p:nvPr>
            <p:ph type="title"/>
          </p:nvPr>
        </p:nvSpPr>
        <p:spPr/>
        <p:txBody>
          <a:bodyPr/>
          <a:lstStyle/>
          <a:p>
            <a:r>
              <a:rPr lang="en-US" dirty="0"/>
              <a:t>https://www.ncrad.org/about</a:t>
            </a:r>
          </a:p>
        </p:txBody>
      </p:sp>
      <p:sp>
        <p:nvSpPr>
          <p:cNvPr id="4" name="Text Placeholder 3">
            <a:extLst>
              <a:ext uri="{FF2B5EF4-FFF2-40B4-BE49-F238E27FC236}">
                <a16:creationId xmlns:a16="http://schemas.microsoft.com/office/drawing/2014/main" id="{7BA3FA87-34F4-874B-6940-CCAA3D39358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4830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E9285-5F7B-0CBF-0166-436FC7030150}"/>
              </a:ext>
            </a:extLst>
          </p:cNvPr>
          <p:cNvPicPr>
            <a:picLocks noChangeAspect="1"/>
          </p:cNvPicPr>
          <p:nvPr/>
        </p:nvPicPr>
        <p:blipFill>
          <a:blip r:embed="rId3"/>
          <a:stretch>
            <a:fillRect/>
          </a:stretch>
        </p:blipFill>
        <p:spPr>
          <a:xfrm>
            <a:off x="0" y="467984"/>
            <a:ext cx="12192000" cy="5963126"/>
          </a:xfrm>
          <a:prstGeom prst="rect">
            <a:avLst/>
          </a:prstGeom>
        </p:spPr>
      </p:pic>
    </p:spTree>
    <p:extLst>
      <p:ext uri="{BB962C8B-B14F-4D97-AF65-F5344CB8AC3E}">
        <p14:creationId xmlns:p14="http://schemas.microsoft.com/office/powerpoint/2010/main" val="1459293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D2ACB8-902F-E954-CB9F-F1891B6A671F}"/>
              </a:ext>
            </a:extLst>
          </p:cNvPr>
          <p:cNvPicPr>
            <a:picLocks noChangeAspect="1"/>
          </p:cNvPicPr>
          <p:nvPr/>
        </p:nvPicPr>
        <p:blipFill>
          <a:blip r:embed="rId3"/>
          <a:stretch>
            <a:fillRect/>
          </a:stretch>
        </p:blipFill>
        <p:spPr>
          <a:xfrm>
            <a:off x="0" y="689351"/>
            <a:ext cx="12192000" cy="5479298"/>
          </a:xfrm>
          <a:prstGeom prst="rect">
            <a:avLst/>
          </a:prstGeom>
        </p:spPr>
      </p:pic>
      <p:sp>
        <p:nvSpPr>
          <p:cNvPr id="4" name="Rectangle 3">
            <a:extLst>
              <a:ext uri="{FF2B5EF4-FFF2-40B4-BE49-F238E27FC236}">
                <a16:creationId xmlns:a16="http://schemas.microsoft.com/office/drawing/2014/main" id="{ECD17B89-E1A7-33DF-5200-3068B923409D}"/>
              </a:ext>
            </a:extLst>
          </p:cNvPr>
          <p:cNvSpPr/>
          <p:nvPr/>
        </p:nvSpPr>
        <p:spPr>
          <a:xfrm>
            <a:off x="8085763" y="1997243"/>
            <a:ext cx="421240" cy="3760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09AD33-DECC-DA98-BAAA-A8FE4D937CFF}"/>
              </a:ext>
            </a:extLst>
          </p:cNvPr>
          <p:cNvSpPr/>
          <p:nvPr/>
        </p:nvSpPr>
        <p:spPr>
          <a:xfrm>
            <a:off x="2471100" y="4947474"/>
            <a:ext cx="658962" cy="33832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07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86426" y="267129"/>
            <a:ext cx="8819147" cy="3390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Georgia" panose="02040502050405020303" pitchFamily="18" charset="0"/>
              </a:rPr>
              <a:t>Kit Request Module</a:t>
            </a:r>
          </a:p>
        </p:txBody>
      </p:sp>
      <p:sp>
        <p:nvSpPr>
          <p:cNvPr id="2" name="Content Placeholder 2">
            <a:extLst>
              <a:ext uri="{FF2B5EF4-FFF2-40B4-BE49-F238E27FC236}">
                <a16:creationId xmlns:a16="http://schemas.microsoft.com/office/drawing/2014/main" id="{0AF2A12B-D9E9-94F5-EB56-3C9DEF742141}"/>
              </a:ext>
            </a:extLst>
          </p:cNvPr>
          <p:cNvSpPr txBox="1">
            <a:spLocks/>
          </p:cNvSpPr>
          <p:nvPr/>
        </p:nvSpPr>
        <p:spPr>
          <a:xfrm>
            <a:off x="838199" y="4084076"/>
            <a:ext cx="10515600" cy="7947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hlinkClick r:id="rId3"/>
              </a:rPr>
              <a:t>www.kits.iu.edu/</a:t>
            </a:r>
            <a:r>
              <a:rPr lang="en-US" sz="4400" dirty="0"/>
              <a:t>api_nomis</a:t>
            </a:r>
          </a:p>
        </p:txBody>
      </p:sp>
    </p:spTree>
    <p:extLst>
      <p:ext uri="{BB962C8B-B14F-4D97-AF65-F5344CB8AC3E}">
        <p14:creationId xmlns:p14="http://schemas.microsoft.com/office/powerpoint/2010/main" val="2927831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8" y="34925"/>
            <a:ext cx="2939387" cy="3896052"/>
          </a:xfrm>
        </p:spPr>
        <p:txBody>
          <a:bodyPr>
            <a:normAutofit/>
          </a:bodyPr>
          <a:lstStyle/>
          <a:p>
            <a:pPr algn="ctr"/>
            <a:r>
              <a:rPr lang="en-US" b="1" dirty="0"/>
              <a:t>NCRAD Website: </a:t>
            </a:r>
            <a:r>
              <a:rPr lang="en-US" dirty="0"/>
              <a:t>API NOMIS Active Study Page </a:t>
            </a:r>
          </a:p>
        </p:txBody>
      </p:sp>
      <p:sp>
        <p:nvSpPr>
          <p:cNvPr id="8" name="TextBox 7">
            <a:extLst>
              <a:ext uri="{FF2B5EF4-FFF2-40B4-BE49-F238E27FC236}">
                <a16:creationId xmlns:a16="http://schemas.microsoft.com/office/drawing/2014/main" id="{9ED28353-58C5-4670-1A3E-0B6C6FCD987E}"/>
              </a:ext>
            </a:extLst>
          </p:cNvPr>
          <p:cNvSpPr txBox="1"/>
          <p:nvPr/>
        </p:nvSpPr>
        <p:spPr>
          <a:xfrm>
            <a:off x="114897" y="3799394"/>
            <a:ext cx="2939387" cy="646331"/>
          </a:xfrm>
          <a:prstGeom prst="rect">
            <a:avLst/>
          </a:prstGeom>
          <a:noFill/>
        </p:spPr>
        <p:txBody>
          <a:bodyPr wrap="square">
            <a:spAutoFit/>
          </a:bodyPr>
          <a:lstStyle/>
          <a:p>
            <a:r>
              <a:rPr lang="en-US" dirty="0"/>
              <a:t>https://ncrad.org/coordinate-studies/api-nomis </a:t>
            </a:r>
          </a:p>
        </p:txBody>
      </p:sp>
      <p:sp>
        <p:nvSpPr>
          <p:cNvPr id="5" name="TextBox 4"/>
          <p:cNvSpPr txBox="1"/>
          <p:nvPr/>
        </p:nvSpPr>
        <p:spPr>
          <a:xfrm>
            <a:off x="33075" y="4750835"/>
            <a:ext cx="3061935" cy="1477328"/>
          </a:xfrm>
          <a:prstGeom prst="rect">
            <a:avLst/>
          </a:prstGeom>
          <a:noFill/>
        </p:spPr>
        <p:txBody>
          <a:bodyPr wrap="square" rtlCol="0">
            <a:spAutoFit/>
          </a:bodyPr>
          <a:lstStyle/>
          <a:p>
            <a:pPr algn="ctr"/>
            <a:r>
              <a:rPr lang="en-US" dirty="0"/>
              <a:t>Training slides, manual of procedures, and sample forms are available for reference on the API NOMIS Active Study Page.</a:t>
            </a:r>
          </a:p>
        </p:txBody>
      </p:sp>
      <p:pic>
        <p:nvPicPr>
          <p:cNvPr id="4" name="Picture 3">
            <a:extLst>
              <a:ext uri="{FF2B5EF4-FFF2-40B4-BE49-F238E27FC236}">
                <a16:creationId xmlns:a16="http://schemas.microsoft.com/office/drawing/2014/main" id="{85C998E8-829E-1D3C-0ACB-99326D725A84}"/>
              </a:ext>
            </a:extLst>
          </p:cNvPr>
          <p:cNvPicPr>
            <a:picLocks noChangeAspect="1"/>
          </p:cNvPicPr>
          <p:nvPr/>
        </p:nvPicPr>
        <p:blipFill>
          <a:blip r:embed="rId2"/>
          <a:stretch>
            <a:fillRect/>
          </a:stretch>
        </p:blipFill>
        <p:spPr>
          <a:xfrm>
            <a:off x="3685025" y="623627"/>
            <a:ext cx="8162595" cy="4865872"/>
          </a:xfrm>
          <a:prstGeom prst="rect">
            <a:avLst/>
          </a:prstGeom>
        </p:spPr>
      </p:pic>
    </p:spTree>
    <p:extLst>
      <p:ext uri="{BB962C8B-B14F-4D97-AF65-F5344CB8AC3E}">
        <p14:creationId xmlns:p14="http://schemas.microsoft.com/office/powerpoint/2010/main" val="2814092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20"/>
            <a:ext cx="2899611" cy="3963269"/>
          </a:xfrm>
        </p:spPr>
        <p:txBody>
          <a:bodyPr>
            <a:normAutofit/>
          </a:bodyPr>
          <a:lstStyle/>
          <a:p>
            <a:pPr algn="ctr"/>
            <a:r>
              <a:rPr lang="en-US" b="1" dirty="0"/>
              <a:t>NCRAD Website: </a:t>
            </a:r>
            <a:r>
              <a:rPr lang="en-US" dirty="0"/>
              <a:t>Friday Blood Draws</a:t>
            </a:r>
          </a:p>
        </p:txBody>
      </p:sp>
      <p:sp>
        <p:nvSpPr>
          <p:cNvPr id="4" name="Content Placeholder 3">
            <a:extLst>
              <a:ext uri="{FF2B5EF4-FFF2-40B4-BE49-F238E27FC236}">
                <a16:creationId xmlns:a16="http://schemas.microsoft.com/office/drawing/2014/main" id="{EF4BD9B2-1832-448A-AF62-F95BB34E5A09}"/>
              </a:ext>
            </a:extLst>
          </p:cNvPr>
          <p:cNvSpPr>
            <a:spLocks noGrp="1"/>
          </p:cNvSpPr>
          <p:nvPr>
            <p:ph sz="half" idx="2"/>
          </p:nvPr>
        </p:nvSpPr>
        <p:spPr>
          <a:xfrm>
            <a:off x="92366" y="4165620"/>
            <a:ext cx="2807245" cy="1609542"/>
          </a:xfrm>
        </p:spPr>
        <p:txBody>
          <a:bodyPr>
            <a:normAutofit/>
          </a:bodyPr>
          <a:lstStyle/>
          <a:p>
            <a:pPr marL="0" indent="0">
              <a:buNone/>
            </a:pPr>
            <a:r>
              <a:rPr lang="en-US" sz="2400" dirty="0">
                <a:hlinkClick r:id="rId3"/>
              </a:rPr>
              <a:t>https://ncrad.org/contact/friday-blood-draws</a:t>
            </a:r>
            <a:r>
              <a:rPr lang="en-US" sz="2400" dirty="0"/>
              <a:t> </a:t>
            </a:r>
          </a:p>
        </p:txBody>
      </p:sp>
      <p:pic>
        <p:nvPicPr>
          <p:cNvPr id="6" name="Picture 5">
            <a:extLst>
              <a:ext uri="{FF2B5EF4-FFF2-40B4-BE49-F238E27FC236}">
                <a16:creationId xmlns:a16="http://schemas.microsoft.com/office/drawing/2014/main" id="{AF096F63-877A-B04D-A996-965D7DF25188}"/>
              </a:ext>
            </a:extLst>
          </p:cNvPr>
          <p:cNvPicPr>
            <a:picLocks noChangeAspect="1"/>
          </p:cNvPicPr>
          <p:nvPr/>
        </p:nvPicPr>
        <p:blipFill>
          <a:blip r:embed="rId4"/>
          <a:stretch>
            <a:fillRect/>
          </a:stretch>
        </p:blipFill>
        <p:spPr>
          <a:xfrm>
            <a:off x="3005850" y="0"/>
            <a:ext cx="9186150" cy="6858000"/>
          </a:xfrm>
          <a:prstGeom prst="rect">
            <a:avLst/>
          </a:prstGeom>
        </p:spPr>
      </p:pic>
    </p:spTree>
    <p:extLst>
      <p:ext uri="{BB962C8B-B14F-4D97-AF65-F5344CB8AC3E}">
        <p14:creationId xmlns:p14="http://schemas.microsoft.com/office/powerpoint/2010/main" val="909353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720"/>
            <a:ext cx="2899611" cy="3963269"/>
          </a:xfrm>
        </p:spPr>
        <p:txBody>
          <a:bodyPr>
            <a:normAutofit/>
          </a:bodyPr>
          <a:lstStyle/>
          <a:p>
            <a:pPr algn="ctr"/>
            <a:r>
              <a:rPr lang="en-US" b="1" dirty="0"/>
              <a:t>NCRAD Website:  </a:t>
            </a:r>
            <a:r>
              <a:rPr lang="en-US" dirty="0"/>
              <a:t>Holiday Closures</a:t>
            </a:r>
          </a:p>
        </p:txBody>
      </p:sp>
      <p:sp>
        <p:nvSpPr>
          <p:cNvPr id="4" name="Content Placeholder 3">
            <a:extLst>
              <a:ext uri="{FF2B5EF4-FFF2-40B4-BE49-F238E27FC236}">
                <a16:creationId xmlns:a16="http://schemas.microsoft.com/office/drawing/2014/main" id="{EF4BD9B2-1832-448A-AF62-F95BB34E5A09}"/>
              </a:ext>
            </a:extLst>
          </p:cNvPr>
          <p:cNvSpPr>
            <a:spLocks noGrp="1"/>
          </p:cNvSpPr>
          <p:nvPr>
            <p:ph sz="half" idx="2"/>
          </p:nvPr>
        </p:nvSpPr>
        <p:spPr>
          <a:xfrm>
            <a:off x="92366" y="4165620"/>
            <a:ext cx="2339749" cy="1609542"/>
          </a:xfrm>
        </p:spPr>
        <p:txBody>
          <a:bodyPr>
            <a:normAutofit/>
          </a:bodyPr>
          <a:lstStyle/>
          <a:p>
            <a:pPr marL="0" indent="0">
              <a:buNone/>
            </a:pPr>
            <a:r>
              <a:rPr lang="en-US" sz="2400" dirty="0">
                <a:hlinkClick r:id="rId3"/>
              </a:rPr>
              <a:t>https://ncrad.org/contact/holiday-closures</a:t>
            </a:r>
            <a:r>
              <a:rPr lang="en-US" sz="2400" dirty="0"/>
              <a:t> </a:t>
            </a:r>
          </a:p>
        </p:txBody>
      </p:sp>
      <p:pic>
        <p:nvPicPr>
          <p:cNvPr id="5" name="Picture 4">
            <a:extLst>
              <a:ext uri="{FF2B5EF4-FFF2-40B4-BE49-F238E27FC236}">
                <a16:creationId xmlns:a16="http://schemas.microsoft.com/office/drawing/2014/main" id="{292D55C5-5ACA-A845-93EA-480D1155A267}"/>
              </a:ext>
            </a:extLst>
          </p:cNvPr>
          <p:cNvPicPr>
            <a:picLocks noChangeAspect="1"/>
          </p:cNvPicPr>
          <p:nvPr/>
        </p:nvPicPr>
        <p:blipFill rotWithShape="1">
          <a:blip r:embed="rId4"/>
          <a:srcRect l="1170" r="3023"/>
          <a:stretch/>
        </p:blipFill>
        <p:spPr>
          <a:xfrm>
            <a:off x="2899610" y="262670"/>
            <a:ext cx="9292389" cy="6595330"/>
          </a:xfrm>
          <a:prstGeom prst="rect">
            <a:avLst/>
          </a:prstGeom>
        </p:spPr>
      </p:pic>
    </p:spTree>
    <p:extLst>
      <p:ext uri="{BB962C8B-B14F-4D97-AF65-F5344CB8AC3E}">
        <p14:creationId xmlns:p14="http://schemas.microsoft.com/office/powerpoint/2010/main" val="3224770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117699"/>
            <a:ext cx="10515600" cy="1325563"/>
          </a:xfrm>
        </p:spPr>
        <p:txBody>
          <a:bodyPr/>
          <a:lstStyle/>
          <a:p>
            <a:r>
              <a:rPr lang="en-US" b="1" dirty="0"/>
              <a:t>Contact Information		</a:t>
            </a:r>
          </a:p>
        </p:txBody>
      </p:sp>
      <p:sp>
        <p:nvSpPr>
          <p:cNvPr id="8" name="Content Placeholder 2"/>
          <p:cNvSpPr>
            <a:spLocks noGrp="1"/>
          </p:cNvSpPr>
          <p:nvPr>
            <p:ph idx="1"/>
          </p:nvPr>
        </p:nvSpPr>
        <p:spPr>
          <a:xfrm>
            <a:off x="838200" y="1443262"/>
            <a:ext cx="10515600" cy="4351338"/>
          </a:xfrm>
        </p:spPr>
        <p:txBody>
          <a:bodyPr>
            <a:normAutofit/>
          </a:bodyPr>
          <a:lstStyle/>
          <a:p>
            <a:r>
              <a:rPr lang="en-US" sz="3600" dirty="0"/>
              <a:t>Questions?</a:t>
            </a:r>
          </a:p>
          <a:p>
            <a:pPr marL="0" indent="0">
              <a:buNone/>
            </a:pPr>
            <a:r>
              <a:rPr lang="en-US" sz="3600" dirty="0"/>
              <a:t>   Please contact NCRAD Coordinators at: </a:t>
            </a:r>
          </a:p>
          <a:p>
            <a:pPr lvl="1"/>
            <a:r>
              <a:rPr lang="en-US" sz="3200" dirty="0"/>
              <a:t>Phone: 1-800-526-2839 or 1-317-278-1980</a:t>
            </a:r>
          </a:p>
          <a:p>
            <a:pPr lvl="1"/>
            <a:r>
              <a:rPr lang="en-US" sz="3200" dirty="0"/>
              <a:t>E-mail: </a:t>
            </a:r>
            <a:r>
              <a:rPr lang="en-US" sz="3200" dirty="0">
                <a:hlinkClick r:id="rId2"/>
              </a:rPr>
              <a:t>alzstudy@iu.edu</a:t>
            </a:r>
            <a:r>
              <a:rPr lang="en-US" sz="3200" dirty="0"/>
              <a:t> or </a:t>
            </a:r>
            <a:r>
              <a:rPr lang="en-US" sz="3200" dirty="0">
                <a:hlinkClick r:id="rId3"/>
              </a:rPr>
              <a:t>iharms@iu.edu</a:t>
            </a:r>
            <a:r>
              <a:rPr lang="en-US" sz="3200" dirty="0"/>
              <a:t>  </a:t>
            </a:r>
          </a:p>
          <a:p>
            <a:pPr lvl="1"/>
            <a:r>
              <a:rPr lang="en-US" sz="3200" dirty="0"/>
              <a:t>Website: </a:t>
            </a:r>
            <a:r>
              <a:rPr lang="en-US" sz="3200" dirty="0">
                <a:hlinkClick r:id="rId4"/>
              </a:rPr>
              <a:t>www.ncrad.org</a:t>
            </a:r>
            <a:r>
              <a:rPr lang="en-US" sz="3200" dirty="0"/>
              <a:t> </a:t>
            </a:r>
          </a:p>
        </p:txBody>
      </p:sp>
    </p:spTree>
    <p:extLst>
      <p:ext uri="{BB962C8B-B14F-4D97-AF65-F5344CB8AC3E}">
        <p14:creationId xmlns:p14="http://schemas.microsoft.com/office/powerpoint/2010/main" val="312805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DA311-8AE5-2E82-4F4F-5186219CDF40}"/>
              </a:ext>
            </a:extLst>
          </p:cNvPr>
          <p:cNvPicPr>
            <a:picLocks noChangeAspect="1"/>
          </p:cNvPicPr>
          <p:nvPr/>
        </p:nvPicPr>
        <p:blipFill>
          <a:blip r:embed="rId3"/>
          <a:stretch>
            <a:fillRect/>
          </a:stretch>
        </p:blipFill>
        <p:spPr>
          <a:xfrm>
            <a:off x="2679217" y="0"/>
            <a:ext cx="6833565" cy="6858000"/>
          </a:xfrm>
          <a:prstGeom prst="rect">
            <a:avLst/>
          </a:prstGeom>
          <a:ln>
            <a:solidFill>
              <a:schemeClr val="accent1"/>
            </a:solidFill>
          </a:ln>
        </p:spPr>
      </p:pic>
      <p:sp>
        <p:nvSpPr>
          <p:cNvPr id="6" name="Rectangle 5">
            <a:extLst>
              <a:ext uri="{FF2B5EF4-FFF2-40B4-BE49-F238E27FC236}">
                <a16:creationId xmlns:a16="http://schemas.microsoft.com/office/drawing/2014/main" id="{EA7C76CD-116A-1FF6-A5E1-9E40255039B9}"/>
              </a:ext>
            </a:extLst>
          </p:cNvPr>
          <p:cNvSpPr/>
          <p:nvPr/>
        </p:nvSpPr>
        <p:spPr>
          <a:xfrm>
            <a:off x="3151018" y="6174702"/>
            <a:ext cx="1463040" cy="2391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80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Kit Request Module </a:t>
            </a:r>
          </a:p>
        </p:txBody>
      </p:sp>
      <p:sp>
        <p:nvSpPr>
          <p:cNvPr id="3" name="Content Placeholder 2"/>
          <p:cNvSpPr>
            <a:spLocks noGrp="1"/>
          </p:cNvSpPr>
          <p:nvPr>
            <p:ph idx="1"/>
          </p:nvPr>
        </p:nvSpPr>
        <p:spPr>
          <a:xfrm>
            <a:off x="838200" y="1825625"/>
            <a:ext cx="10515600" cy="4643414"/>
          </a:xfrm>
        </p:spPr>
        <p:txBody>
          <a:bodyPr>
            <a:normAutofit/>
          </a:bodyPr>
          <a:lstStyle/>
          <a:p>
            <a:r>
              <a:rPr lang="en-US" dirty="0"/>
              <a:t>Kits and individual supplies available to order: </a:t>
            </a:r>
          </a:p>
          <a:p>
            <a:pPr lvl="1"/>
            <a:r>
              <a:rPr lang="en-US" dirty="0"/>
              <a:t>Blood Collection Kit </a:t>
            </a:r>
          </a:p>
          <a:p>
            <a:pPr lvl="1"/>
            <a:r>
              <a:rPr lang="en-US" dirty="0"/>
              <a:t>Individual Supplies </a:t>
            </a:r>
          </a:p>
          <a:p>
            <a:pPr lvl="1"/>
            <a:endParaRPr lang="en-US" dirty="0"/>
          </a:p>
        </p:txBody>
      </p:sp>
    </p:spTree>
    <p:extLst>
      <p:ext uri="{BB962C8B-B14F-4D97-AF65-F5344CB8AC3E}">
        <p14:creationId xmlns:p14="http://schemas.microsoft.com/office/powerpoint/2010/main" val="211102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b="1" dirty="0"/>
              <a:t>Kit Request Module </a:t>
            </a:r>
          </a:p>
        </p:txBody>
      </p:sp>
      <p:sp>
        <p:nvSpPr>
          <p:cNvPr id="3" name="Content Placeholder 2"/>
          <p:cNvSpPr>
            <a:spLocks noGrp="1"/>
          </p:cNvSpPr>
          <p:nvPr>
            <p:ph sz="half" idx="1"/>
          </p:nvPr>
        </p:nvSpPr>
        <p:spPr>
          <a:xfrm>
            <a:off x="838200" y="1825625"/>
            <a:ext cx="5181600" cy="4351338"/>
          </a:xfrm>
        </p:spPr>
        <p:txBody>
          <a:bodyPr>
            <a:normAutofit/>
          </a:bodyPr>
          <a:lstStyle/>
          <a:p>
            <a:pPr marL="514350" indent="-514350">
              <a:buFont typeface="+mj-lt"/>
              <a:buAutoNum type="arabicPeriod"/>
            </a:pPr>
            <a:r>
              <a:rPr lang="en-US"/>
              <a:t>Enter your email address.</a:t>
            </a:r>
          </a:p>
          <a:p>
            <a:pPr marL="514350" indent="-514350">
              <a:buFont typeface="+mj-lt"/>
              <a:buAutoNum type="arabicPeriod"/>
            </a:pPr>
            <a:endParaRPr lang="en-US"/>
          </a:p>
          <a:p>
            <a:pPr marL="514350" indent="-514350">
              <a:buFont typeface="+mj-lt"/>
              <a:buAutoNum type="arabicPeriod"/>
            </a:pPr>
            <a:r>
              <a:rPr lang="en-US"/>
              <a:t>The coordinator name and contact information will populate. </a:t>
            </a:r>
          </a:p>
          <a:p>
            <a:pPr marL="514350" indent="-514350">
              <a:buFont typeface="+mj-lt"/>
              <a:buAutoNum type="arabicPeriod"/>
            </a:pPr>
            <a:endParaRPr lang="en-US"/>
          </a:p>
          <a:p>
            <a:pPr marL="514350" indent="-514350">
              <a:buFont typeface="+mj-lt"/>
              <a:buAutoNum type="arabicPeriod"/>
            </a:pPr>
            <a:r>
              <a:rPr lang="en-US"/>
              <a:t>Verify that this information is correct. </a:t>
            </a:r>
          </a:p>
        </p:txBody>
      </p:sp>
      <p:pic>
        <p:nvPicPr>
          <p:cNvPr id="6" name="Picture 5">
            <a:extLst>
              <a:ext uri="{FF2B5EF4-FFF2-40B4-BE49-F238E27FC236}">
                <a16:creationId xmlns:a16="http://schemas.microsoft.com/office/drawing/2014/main" id="{650E4079-99F9-50CA-AD1A-8029E29D4081}"/>
              </a:ext>
            </a:extLst>
          </p:cNvPr>
          <p:cNvPicPr>
            <a:picLocks noChangeAspect="1"/>
          </p:cNvPicPr>
          <p:nvPr/>
        </p:nvPicPr>
        <p:blipFill>
          <a:blip r:embed="rId3"/>
          <a:srcRect r="12473" b="-3"/>
          <a:stretch>
            <a:fillRect/>
          </a:stretch>
        </p:blipFill>
        <p:spPr>
          <a:xfrm>
            <a:off x="6172200" y="1825625"/>
            <a:ext cx="5181600" cy="4351338"/>
          </a:xfrm>
          <a:prstGeom prst="rect">
            <a:avLst/>
          </a:prstGeom>
          <a:noFill/>
        </p:spPr>
      </p:pic>
    </p:spTree>
    <p:extLst>
      <p:ext uri="{BB962C8B-B14F-4D97-AF65-F5344CB8AC3E}">
        <p14:creationId xmlns:p14="http://schemas.microsoft.com/office/powerpoint/2010/main" val="227408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87" y="124054"/>
            <a:ext cx="10515600" cy="1325563"/>
          </a:xfrm>
        </p:spPr>
        <p:txBody>
          <a:bodyPr/>
          <a:lstStyle/>
          <a:p>
            <a:r>
              <a:rPr lang="en-US" b="1" dirty="0"/>
              <a:t>Kit Request Module </a:t>
            </a:r>
          </a:p>
        </p:txBody>
      </p:sp>
      <p:sp>
        <p:nvSpPr>
          <p:cNvPr id="3" name="Content Placeholder 2"/>
          <p:cNvSpPr>
            <a:spLocks noGrp="1"/>
          </p:cNvSpPr>
          <p:nvPr>
            <p:ph idx="1"/>
          </p:nvPr>
        </p:nvSpPr>
        <p:spPr>
          <a:xfrm>
            <a:off x="408247" y="1448910"/>
            <a:ext cx="3272797" cy="5028185"/>
          </a:xfrm>
        </p:spPr>
        <p:txBody>
          <a:bodyPr>
            <a:normAutofit/>
          </a:bodyPr>
          <a:lstStyle/>
          <a:p>
            <a:pPr marL="514350" indent="-514350">
              <a:buFont typeface="+mj-lt"/>
              <a:buAutoNum type="arabicPeriod"/>
            </a:pPr>
            <a:r>
              <a:rPr lang="en-US" sz="2400" dirty="0"/>
              <a:t>If any of the information is incorrect, please indicate so by selecting “No.”</a:t>
            </a:r>
          </a:p>
          <a:p>
            <a:pPr marL="514350" indent="-514350">
              <a:buFont typeface="+mj-lt"/>
              <a:buAutoNum type="arabicPeriod"/>
            </a:pPr>
            <a:endParaRPr lang="en-US" sz="2400" dirty="0"/>
          </a:p>
          <a:p>
            <a:pPr marL="514350" indent="-514350">
              <a:buFont typeface="+mj-lt"/>
              <a:buAutoNum type="arabicPeriod"/>
            </a:pPr>
            <a:r>
              <a:rPr lang="en-US" sz="2400" dirty="0"/>
              <a:t>A text box will appear.</a:t>
            </a:r>
          </a:p>
          <a:p>
            <a:pPr marL="514350" indent="-514350">
              <a:buFont typeface="+mj-lt"/>
              <a:buAutoNum type="arabicPeriod"/>
            </a:pPr>
            <a:endParaRPr lang="en-US" sz="2400" dirty="0"/>
          </a:p>
          <a:p>
            <a:pPr marL="514350" indent="-514350">
              <a:buFont typeface="+mj-lt"/>
              <a:buAutoNum type="arabicPeriod"/>
            </a:pPr>
            <a:r>
              <a:rPr lang="en-US" sz="2400" dirty="0"/>
              <a:t>Provide the correct information here.</a:t>
            </a:r>
          </a:p>
        </p:txBody>
      </p:sp>
      <p:pic>
        <p:nvPicPr>
          <p:cNvPr id="6" name="Picture 5">
            <a:extLst>
              <a:ext uri="{FF2B5EF4-FFF2-40B4-BE49-F238E27FC236}">
                <a16:creationId xmlns:a16="http://schemas.microsoft.com/office/drawing/2014/main" id="{6F3E9F66-0790-E71A-F592-E320621DDF67}"/>
              </a:ext>
            </a:extLst>
          </p:cNvPr>
          <p:cNvPicPr>
            <a:picLocks noChangeAspect="1"/>
          </p:cNvPicPr>
          <p:nvPr/>
        </p:nvPicPr>
        <p:blipFill rotWithShape="1">
          <a:blip r:embed="rId3"/>
          <a:srcRect t="31611"/>
          <a:stretch/>
        </p:blipFill>
        <p:spPr>
          <a:xfrm>
            <a:off x="4278521" y="1279893"/>
            <a:ext cx="7873888" cy="5028185"/>
          </a:xfrm>
          <a:prstGeom prst="rect">
            <a:avLst/>
          </a:prstGeom>
        </p:spPr>
      </p:pic>
    </p:spTree>
    <p:extLst>
      <p:ext uri="{BB962C8B-B14F-4D97-AF65-F5344CB8AC3E}">
        <p14:creationId xmlns:p14="http://schemas.microsoft.com/office/powerpoint/2010/main" val="3399963280"/>
      </p:ext>
    </p:extLst>
  </p:cSld>
  <p:clrMapOvr>
    <a:masterClrMapping/>
  </p:clrMapOvr>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1_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NCRAD Powerpoint Theme</Template>
  <TotalTime>26658</TotalTime>
  <Words>4153</Words>
  <Application>Microsoft Office PowerPoint</Application>
  <PresentationFormat>Widescreen</PresentationFormat>
  <Paragraphs>426</Paragraphs>
  <Slides>53</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Aptos</vt:lpstr>
      <vt:lpstr>Aptos Display</vt:lpstr>
      <vt:lpstr>Arial</vt:lpstr>
      <vt:lpstr>Calibri</vt:lpstr>
      <vt:lpstr>Georgia</vt:lpstr>
      <vt:lpstr>Times New Roman</vt:lpstr>
      <vt:lpstr>Verdana</vt:lpstr>
      <vt:lpstr>Wingdings</vt:lpstr>
      <vt:lpstr>New NCRAD Powerpoint Theme</vt:lpstr>
      <vt:lpstr>1_New NCRAD Powerpoint Theme</vt:lpstr>
      <vt:lpstr>Office Theme</vt:lpstr>
      <vt:lpstr>PowerPoint Presentation</vt:lpstr>
      <vt:lpstr>Contact Information  </vt:lpstr>
      <vt:lpstr>Training Overview  </vt:lpstr>
      <vt:lpstr>Specimen Collection Schedule</vt:lpstr>
      <vt:lpstr>PowerPoint Presentation</vt:lpstr>
      <vt:lpstr>PowerPoint Presentation</vt:lpstr>
      <vt:lpstr>Kit Request Module </vt:lpstr>
      <vt:lpstr>Kit Request Module </vt:lpstr>
      <vt:lpstr>Kit Request Module </vt:lpstr>
      <vt:lpstr>Kit Request Module: Kit Selection</vt:lpstr>
      <vt:lpstr>Kit Request Module: Kit Selection</vt:lpstr>
      <vt:lpstr>Kit Request Module</vt:lpstr>
      <vt:lpstr>PowerPoint Presentation</vt:lpstr>
      <vt:lpstr>Specimen Labels </vt:lpstr>
      <vt:lpstr>Specimen Labels: Kit Number Labels </vt:lpstr>
      <vt:lpstr>Specimen Labels: API NOMIS ID Labels</vt:lpstr>
      <vt:lpstr>Collection Tube Labels</vt:lpstr>
      <vt:lpstr>Aliquot Tube Labels</vt:lpstr>
      <vt:lpstr>Collection and Aliquot Tube Labels</vt:lpstr>
      <vt:lpstr>Specimen Type &amp; Collection Tube Guide</vt:lpstr>
      <vt:lpstr>Specimen Labels: Blood Collection Tubes</vt:lpstr>
      <vt:lpstr>Specimen Labels: Blood Collection Tubes</vt:lpstr>
      <vt:lpstr>Specimen Labels: Aliquot Tubes</vt:lpstr>
      <vt:lpstr>Specimen Labels: Aliquot Tubes (Plasma and Buffy Coat)</vt:lpstr>
      <vt:lpstr>Specimen Labels: Labeling Biologic Samples</vt:lpstr>
      <vt:lpstr>PowerPoint Presentation</vt:lpstr>
      <vt:lpstr>Site Required Equipment </vt:lpstr>
      <vt:lpstr>Blood Collection &amp; Processing: Sample Collection Tube</vt:lpstr>
      <vt:lpstr>Blood Collection &amp; Processing: Aliquot Cryovials &amp; Cap Colors </vt:lpstr>
      <vt:lpstr>PowerPoint Presentation</vt:lpstr>
      <vt:lpstr>PowerPoint Presentation</vt:lpstr>
      <vt:lpstr>Plasma &amp; Buffy Coat Preparation (EDTA Tubes x 5)</vt:lpstr>
      <vt:lpstr>EDTA Tube – Plasma &amp; Buffy Coat Labeling</vt:lpstr>
      <vt:lpstr>EDTA Tube – Plasma Collection</vt:lpstr>
      <vt:lpstr>EDTA Tube – Buffy Coat Collection</vt:lpstr>
      <vt:lpstr>PowerPoint Presentation</vt:lpstr>
      <vt:lpstr>Sample Shipment Summary</vt:lpstr>
      <vt:lpstr>Frozen Shipping: Cryoboxes</vt:lpstr>
      <vt:lpstr>PowerPoint Presentation</vt:lpstr>
      <vt:lpstr>Shipping Frozen Samples </vt:lpstr>
      <vt:lpstr>Shipping Regulations and Training</vt:lpstr>
      <vt:lpstr>PowerPoint Presentation</vt:lpstr>
      <vt:lpstr>UN3373 Biological Substance, Category B Training</vt:lpstr>
      <vt:lpstr>PowerPoint Presentation</vt:lpstr>
      <vt:lpstr>Biological Sample and Shipment Notification Forms </vt:lpstr>
      <vt:lpstr>Biological Sample and Shipment Notification Form: Blood </vt:lpstr>
      <vt:lpstr>https://www.ncrad.org/about</vt:lpstr>
      <vt:lpstr>PowerPoint Presentation</vt:lpstr>
      <vt:lpstr>PowerPoint Presentation</vt:lpstr>
      <vt:lpstr>NCRAD Website: API NOMIS Active Study Page </vt:lpstr>
      <vt:lpstr>NCRAD Website: Friday Blood Draws</vt:lpstr>
      <vt:lpstr>NCRAD Website:  Holiday Closures</vt:lpstr>
      <vt:lpstr>Contact Information  </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mipetkov</dc:creator>
  <cp:lastModifiedBy>Harms, Isaac William</cp:lastModifiedBy>
  <cp:revision>275</cp:revision>
  <cp:lastPrinted>2025-02-06T22:08:20Z</cp:lastPrinted>
  <dcterms:created xsi:type="dcterms:W3CDTF">2018-06-26T18:55:56Z</dcterms:created>
  <dcterms:modified xsi:type="dcterms:W3CDTF">2025-09-03T17:01:54Z</dcterms:modified>
</cp:coreProperties>
</file>