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E_3FF04D66.xml" ContentType="application/vnd.ms-powerpoint.comments+xml"/>
  <Override PartName="/ppt/comments/modernComment_111_64655241.xml" ContentType="application/vnd.ms-powerpoint.comments+xml"/>
  <Override PartName="/ppt/notesSlides/notesSlide3.xml" ContentType="application/vnd.openxmlformats-officedocument.presentationml.notesSlide+xml"/>
  <Override PartName="/ppt/comments/modernComment_110_EE3E1B92.xml" ContentType="application/vnd.ms-powerpoint.comments+xml"/>
  <Override PartName="/ppt/comments/modernComment_112_553BE03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 id="2147483719" r:id="rId2"/>
    <p:sldMasterId id="2147483706" r:id="rId3"/>
    <p:sldMasterId id="2147483660" r:id="rId4"/>
  </p:sldMasterIdLst>
  <p:notesMasterIdLst>
    <p:notesMasterId r:id="rId48"/>
  </p:notesMasterIdLst>
  <p:sldIdLst>
    <p:sldId id="256" r:id="rId5"/>
    <p:sldId id="257" r:id="rId6"/>
    <p:sldId id="258" r:id="rId7"/>
    <p:sldId id="259" r:id="rId8"/>
    <p:sldId id="278" r:id="rId9"/>
    <p:sldId id="279" r:id="rId10"/>
    <p:sldId id="318" r:id="rId11"/>
    <p:sldId id="266" r:id="rId12"/>
    <p:sldId id="325" r:id="rId13"/>
    <p:sldId id="323" r:id="rId14"/>
    <p:sldId id="262" r:id="rId15"/>
    <p:sldId id="265" r:id="rId16"/>
    <p:sldId id="261" r:id="rId17"/>
    <p:sldId id="271" r:id="rId18"/>
    <p:sldId id="270" r:id="rId19"/>
    <p:sldId id="280" r:id="rId20"/>
    <p:sldId id="273" r:id="rId21"/>
    <p:sldId id="272" r:id="rId22"/>
    <p:sldId id="319" r:id="rId23"/>
    <p:sldId id="274" r:id="rId24"/>
    <p:sldId id="281" r:id="rId25"/>
    <p:sldId id="324" r:id="rId26"/>
    <p:sldId id="316" r:id="rId27"/>
    <p:sldId id="288" r:id="rId28"/>
    <p:sldId id="289" r:id="rId29"/>
    <p:sldId id="267" r:id="rId30"/>
    <p:sldId id="290" r:id="rId31"/>
    <p:sldId id="293" r:id="rId32"/>
    <p:sldId id="320" r:id="rId33"/>
    <p:sldId id="309" r:id="rId34"/>
    <p:sldId id="294" r:id="rId35"/>
    <p:sldId id="295" r:id="rId36"/>
    <p:sldId id="296" r:id="rId37"/>
    <p:sldId id="298" r:id="rId38"/>
    <p:sldId id="299" r:id="rId39"/>
    <p:sldId id="300" r:id="rId40"/>
    <p:sldId id="306" r:id="rId41"/>
    <p:sldId id="303" r:id="rId42"/>
    <p:sldId id="277" r:id="rId43"/>
    <p:sldId id="307" r:id="rId44"/>
    <p:sldId id="308" r:id="rId45"/>
    <p:sldId id="321" r:id="rId46"/>
    <p:sldId id="26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D79838-5CF7-A851-7D9F-B9B88B4C351B}" name="Faber, Kelley Michelle" initials="FKM" userId="S::kelfaber@iu.edu::644517be-458c-4382-a4ab-9359e1ef189e" providerId="AD"/>
  <p188:author id="{7927088B-5F23-1CA4-ED63-979593FEAF29}" name="Lacy, Kaci" initials="LK" userId="S::lacy@iu.edu::2943b719-c385-4b09-bfdf-f8a76ac61813" providerId="AD"/>
  <p188:author id="{CB5D32A8-944B-5D6A-5E1B-0108B74179BA}" name="Delaney, Erin Lindsey" initials="DEL" userId="S::eridelan@iu.edu::644f9115-5b43-40af-8695-49ff0e5687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5664" autoAdjust="0"/>
  </p:normalViewPr>
  <p:slideViewPr>
    <p:cSldViewPr snapToGrid="0">
      <p:cViewPr varScale="1">
        <p:scale>
          <a:sx n="63" d="100"/>
          <a:sy n="63" d="100"/>
        </p:scale>
        <p:origin x="14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0E_3FF04D66.xml><?xml version="1.0" encoding="utf-8"?>
<p188:cmLst xmlns:a="http://schemas.openxmlformats.org/drawingml/2006/main" xmlns:r="http://schemas.openxmlformats.org/officeDocument/2006/relationships" xmlns:p188="http://schemas.microsoft.com/office/powerpoint/2018/8/main">
  <p188:cm id="{4B16C620-15C1-4FDA-8CCB-1B8B6A7628ED}" authorId="{7927088B-5F23-1CA4-ED63-979593FEAF29}" status="resolved" created="2024-01-12T13:48:59.050" complete="100000">
    <ac:deMkLst xmlns:ac="http://schemas.microsoft.com/office/drawing/2013/main/command">
      <pc:docMk xmlns:pc="http://schemas.microsoft.com/office/powerpoint/2013/main/command"/>
      <pc:sldMk xmlns:pc="http://schemas.microsoft.com/office/powerpoint/2013/main/command" cId="1072713062" sldId="270"/>
      <ac:picMk id="7" creationId="{55828E3B-6734-0F14-36C4-BB572D1ABBF4}"/>
    </ac:deMkLst>
    <p188:txBody>
      <a:bodyPr/>
      <a:lstStyle/>
      <a:p>
        <a:r>
          <a:rPr lang="en-US"/>
          <a:t>Please swap out with updated schematic in manual (change color of borders in step numbers), and add alt text! ☺️</a:t>
        </a:r>
      </a:p>
    </p188:txBody>
  </p188:cm>
  <p188:cm id="{8B87AE70-E2EF-43D1-8A84-4FD49CA87041}" authorId="{7927088B-5F23-1CA4-ED63-979593FEAF29}" status="resolved" created="2024-01-12T13:52:16.392" complete="100000">
    <pc:sldMkLst xmlns:pc="http://schemas.microsoft.com/office/powerpoint/2013/main/command">
      <pc:docMk/>
      <pc:sldMk cId="1072713062" sldId="270"/>
    </pc:sldMkLst>
    <p188:txBody>
      <a:bodyPr/>
      <a:lstStyle/>
      <a:p>
        <a:r>
          <a:rPr lang="en-US"/>
          <a:t>Can you please alter the Blank slide option to remove the logo in the background? We have this issue with all of our schematic slides. With no logo, then we don't have to worry about it getting cut off with these pictures!</a:t>
        </a:r>
      </a:p>
    </p188:txBody>
  </p188:cm>
</p188:cmLst>
</file>

<file path=ppt/comments/modernComment_110_EE3E1B92.xml><?xml version="1.0" encoding="utf-8"?>
<p188:cmLst xmlns:a="http://schemas.openxmlformats.org/drawingml/2006/main" xmlns:r="http://schemas.openxmlformats.org/officeDocument/2006/relationships" xmlns:p188="http://schemas.microsoft.com/office/powerpoint/2018/8/main">
  <p188:cm id="{3AB20EF8-C0C3-4036-902A-972DC5CE983D}" authorId="{7927088B-5F23-1CA4-ED63-979593FEAF29}" status="resolved" created="2024-01-12T13:59:35.867" complete="100000">
    <pc:sldMkLst xmlns:pc="http://schemas.microsoft.com/office/powerpoint/2013/main/command">
      <pc:docMk/>
      <pc:sldMk cId="3997047698" sldId="272"/>
    </pc:sldMkLst>
    <p188:txBody>
      <a:bodyPr/>
      <a:lstStyle/>
      <a:p>
        <a:r>
          <a:rPr lang="en-US"/>
          <a:t>Please make same edits as slide 14</a:t>
        </a:r>
      </a:p>
    </p188:txBody>
  </p188:cm>
</p188:cmLst>
</file>

<file path=ppt/comments/modernComment_111_64655241.xml><?xml version="1.0" encoding="utf-8"?>
<p188:cmLst xmlns:a="http://schemas.openxmlformats.org/drawingml/2006/main" xmlns:r="http://schemas.openxmlformats.org/officeDocument/2006/relationships" xmlns:p188="http://schemas.microsoft.com/office/powerpoint/2018/8/main">
  <p188:cm id="{69336AA3-92CA-469C-A23D-C2AB12F2F03C}" authorId="{7927088B-5F23-1CA4-ED63-979593FEAF29}" status="resolved" created="2024-01-12T13:59:30.948" complete="100000">
    <pc:sldMkLst xmlns:pc="http://schemas.microsoft.com/office/powerpoint/2013/main/command">
      <pc:docMk/>
      <pc:sldMk cId="1684361793" sldId="273"/>
    </pc:sldMkLst>
    <p188:txBody>
      <a:bodyPr/>
      <a:lstStyle/>
      <a:p>
        <a:r>
          <a:rPr lang="en-US"/>
          <a:t>Please make same edits as slide 14</a:t>
        </a:r>
      </a:p>
    </p188:txBody>
  </p188:cm>
</p188:cmLst>
</file>

<file path=ppt/comments/modernComment_112_553BE036.xml><?xml version="1.0" encoding="utf-8"?>
<p188:cmLst xmlns:a="http://schemas.openxmlformats.org/drawingml/2006/main" xmlns:r="http://schemas.openxmlformats.org/officeDocument/2006/relationships" xmlns:p188="http://schemas.microsoft.com/office/powerpoint/2018/8/main">
  <p188:cm id="{CD07AC7C-DAAE-4F16-88DB-01F6EAE78458}" authorId="{7927088B-5F23-1CA4-ED63-979593FEAF29}" status="resolved" created="2024-01-12T17:32:29.810" complete="100000">
    <pc:sldMkLst xmlns:pc="http://schemas.microsoft.com/office/powerpoint/2013/main/command">
      <pc:docMk/>
      <pc:sldMk cId="1429987382" sldId="274"/>
    </pc:sldMkLst>
    <p188:txBody>
      <a:bodyPr/>
      <a:lstStyle/>
      <a:p>
        <a:r>
          <a:rPr lang="en-US"/>
          <a:t>Please make same edits as slide 14</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hyperlink" Target="https://kits.iu.edu/UPS" TargetMode="External"/><Relationship Id="rId5" Type="http://schemas.openxmlformats.org/officeDocument/2006/relationships/image" Target="../media/image42.svg"/><Relationship Id="rId4"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hyperlink" Target="https://kits.iu.edu/UPS" TargetMode="External"/><Relationship Id="rId2" Type="http://schemas.openxmlformats.org/officeDocument/2006/relationships/image" Target="../media/image40.svg"/><Relationship Id="rId1"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D4CF6-10B6-44DA-B51A-883F9C31F9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5A8EAD3-4D03-4677-9ED5-59AB9D605C94}">
      <dgm:prSet/>
      <dgm:spPr/>
      <dgm:t>
        <a:bodyPr/>
        <a:lstStyle/>
        <a:p>
          <a:r>
            <a:rPr lang="en-US" dirty="0"/>
            <a:t>Log into the ShipExec Thin Client: </a:t>
          </a:r>
          <a:r>
            <a:rPr lang="en-US" dirty="0">
              <a:hlinkClick xmlns:r="http://schemas.openxmlformats.org/officeDocument/2006/relationships" r:id="rId1"/>
            </a:rPr>
            <a:t>https://kits.iu.edu/UPS</a:t>
          </a:r>
          <a:endParaRPr lang="en-US" dirty="0"/>
        </a:p>
      </dgm:t>
    </dgm:pt>
    <dgm:pt modelId="{DF9E424E-8EB9-4121-BD26-B5D2455685DF}" type="parTrans" cxnId="{ED27E1D2-51C0-4F6F-9230-8DEBCB63E147}">
      <dgm:prSet/>
      <dgm:spPr/>
      <dgm:t>
        <a:bodyPr/>
        <a:lstStyle/>
        <a:p>
          <a:endParaRPr lang="en-US"/>
        </a:p>
      </dgm:t>
    </dgm:pt>
    <dgm:pt modelId="{ED172ED6-6DE8-4DF2-B40E-29FDFAD3B764}" type="sibTrans" cxnId="{ED27E1D2-51C0-4F6F-9230-8DEBCB63E147}">
      <dgm:prSet/>
      <dgm:spPr/>
      <dgm:t>
        <a:bodyPr/>
        <a:lstStyle/>
        <a:p>
          <a:endParaRPr lang="en-US"/>
        </a:p>
      </dgm:t>
    </dgm:pt>
    <dgm:pt modelId="{4663BB69-A650-439F-ACA4-5194FC32F63D}">
      <dgm:prSet/>
      <dgm:spPr/>
      <dgm:t>
        <a:bodyPr/>
        <a:lstStyle/>
        <a:p>
          <a:r>
            <a:rPr lang="en-US" dirty="0"/>
            <a:t>Click on the “Shipping” dropdown and click on “Shipping and Rating”</a:t>
          </a:r>
        </a:p>
      </dgm:t>
    </dgm:pt>
    <dgm:pt modelId="{F5338215-28A0-42B9-A052-AAC22FCC67F6}" type="parTrans" cxnId="{B54B43B4-E0C2-45A3-9BA5-A040289AA795}">
      <dgm:prSet/>
      <dgm:spPr/>
      <dgm:t>
        <a:bodyPr/>
        <a:lstStyle/>
        <a:p>
          <a:endParaRPr lang="en-US"/>
        </a:p>
      </dgm:t>
    </dgm:pt>
    <dgm:pt modelId="{1AE2AE5E-87C6-4DA7-875D-7C063E1A78BB}" type="sibTrans" cxnId="{B54B43B4-E0C2-45A3-9BA5-A040289AA795}">
      <dgm:prSet/>
      <dgm:spPr/>
      <dgm:t>
        <a:bodyPr/>
        <a:lstStyle/>
        <a:p>
          <a:endParaRPr lang="en-US"/>
        </a:p>
      </dgm:t>
    </dgm:pt>
    <dgm:pt modelId="{300659E6-86F5-473C-9CD9-83604073AF98}" type="pres">
      <dgm:prSet presAssocID="{F38D4CF6-10B6-44DA-B51A-883F9C31F9E7}" presName="root" presStyleCnt="0">
        <dgm:presLayoutVars>
          <dgm:dir/>
          <dgm:resizeHandles val="exact"/>
        </dgm:presLayoutVars>
      </dgm:prSet>
      <dgm:spPr/>
    </dgm:pt>
    <dgm:pt modelId="{F3EA5E1D-70B7-4D1B-9BF9-7FA27B538B9F}" type="pres">
      <dgm:prSet presAssocID="{F5A8EAD3-4D03-4677-9ED5-59AB9D605C94}" presName="compNode" presStyleCnt="0"/>
      <dgm:spPr/>
    </dgm:pt>
    <dgm:pt modelId="{A0F961C1-60AB-4406-A05F-5BC6409D7BCA}" type="pres">
      <dgm:prSet presAssocID="{F5A8EAD3-4D03-4677-9ED5-59AB9D605C94}" presName="bgRect" presStyleLbl="bgShp" presStyleIdx="0" presStyleCnt="2"/>
      <dgm:spPr/>
    </dgm:pt>
    <dgm:pt modelId="{83125581-6466-46D0-B358-98F40CE132BF}" type="pres">
      <dgm:prSet presAssocID="{F5A8EAD3-4D03-4677-9ED5-59AB9D605C94}" presName="iconRect" presStyleLbl="node1" presStyleIdx="0" presStyleCnt="2"/>
      <dgm:spPr>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owser Window"/>
        </a:ext>
      </dgm:extLst>
    </dgm:pt>
    <dgm:pt modelId="{1298FAF6-DB94-4EE3-8812-B58A2B8311BA}" type="pres">
      <dgm:prSet presAssocID="{F5A8EAD3-4D03-4677-9ED5-59AB9D605C94}" presName="spaceRect" presStyleCnt="0"/>
      <dgm:spPr/>
    </dgm:pt>
    <dgm:pt modelId="{E5902175-CBC8-4059-B033-010F56BBFBB0}" type="pres">
      <dgm:prSet presAssocID="{F5A8EAD3-4D03-4677-9ED5-59AB9D605C94}" presName="parTx" presStyleLbl="revTx" presStyleIdx="0" presStyleCnt="2">
        <dgm:presLayoutVars>
          <dgm:chMax val="0"/>
          <dgm:chPref val="0"/>
        </dgm:presLayoutVars>
      </dgm:prSet>
      <dgm:spPr/>
    </dgm:pt>
    <dgm:pt modelId="{0431DD73-DC17-471B-81D1-4B8C56610924}" type="pres">
      <dgm:prSet presAssocID="{ED172ED6-6DE8-4DF2-B40E-29FDFAD3B764}" presName="sibTrans" presStyleCnt="0"/>
      <dgm:spPr/>
    </dgm:pt>
    <dgm:pt modelId="{75A19646-FC31-49CD-8319-5C827F5C3BFE}" type="pres">
      <dgm:prSet presAssocID="{4663BB69-A650-439F-ACA4-5194FC32F63D}" presName="compNode" presStyleCnt="0"/>
      <dgm:spPr/>
    </dgm:pt>
    <dgm:pt modelId="{DEFEF892-662B-4004-B33B-23DBBC338977}" type="pres">
      <dgm:prSet presAssocID="{4663BB69-A650-439F-ACA4-5194FC32F63D}" presName="bgRect" presStyleLbl="bgShp" presStyleIdx="1" presStyleCnt="2"/>
      <dgm:spPr/>
    </dgm:pt>
    <dgm:pt modelId="{91AAA567-1A62-4D53-A642-9D4AE4FD3E03}" type="pres">
      <dgm:prSet presAssocID="{4663BB69-A650-439F-ACA4-5194FC32F63D}" presName="iconRect" presStyleLbl="node1" presStyleIdx="1" presStyleCnt="2"/>
      <dgm:spPr>
        <a:blipFill>
          <a:blip xmlns:r="http://schemas.openxmlformats.org/officeDocument/2006/relationships"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ruck"/>
        </a:ext>
      </dgm:extLst>
    </dgm:pt>
    <dgm:pt modelId="{A6C476BC-8D57-4C7A-8133-4CF92AF19D98}" type="pres">
      <dgm:prSet presAssocID="{4663BB69-A650-439F-ACA4-5194FC32F63D}" presName="spaceRect" presStyleCnt="0"/>
      <dgm:spPr/>
    </dgm:pt>
    <dgm:pt modelId="{7676BD12-5652-4A62-82D8-025B9B5932E0}" type="pres">
      <dgm:prSet presAssocID="{4663BB69-A650-439F-ACA4-5194FC32F63D}" presName="parTx" presStyleLbl="revTx" presStyleIdx="1" presStyleCnt="2">
        <dgm:presLayoutVars>
          <dgm:chMax val="0"/>
          <dgm:chPref val="0"/>
        </dgm:presLayoutVars>
      </dgm:prSet>
      <dgm:spPr/>
    </dgm:pt>
  </dgm:ptLst>
  <dgm:cxnLst>
    <dgm:cxn modelId="{0287A110-E469-42AA-8960-4D0C41985BED}" type="presOf" srcId="{4663BB69-A650-439F-ACA4-5194FC32F63D}" destId="{7676BD12-5652-4A62-82D8-025B9B5932E0}" srcOrd="0" destOrd="0" presId="urn:microsoft.com/office/officeart/2018/2/layout/IconVerticalSolidList"/>
    <dgm:cxn modelId="{7632198F-B670-42E5-8936-A8E4B757B401}" type="presOf" srcId="{F38D4CF6-10B6-44DA-B51A-883F9C31F9E7}" destId="{300659E6-86F5-473C-9CD9-83604073AF98}" srcOrd="0" destOrd="0" presId="urn:microsoft.com/office/officeart/2018/2/layout/IconVerticalSolidList"/>
    <dgm:cxn modelId="{B54B43B4-E0C2-45A3-9BA5-A040289AA795}" srcId="{F38D4CF6-10B6-44DA-B51A-883F9C31F9E7}" destId="{4663BB69-A650-439F-ACA4-5194FC32F63D}" srcOrd="1" destOrd="0" parTransId="{F5338215-28A0-42B9-A052-AAC22FCC67F6}" sibTransId="{1AE2AE5E-87C6-4DA7-875D-7C063E1A78BB}"/>
    <dgm:cxn modelId="{ED27E1D2-51C0-4F6F-9230-8DEBCB63E147}" srcId="{F38D4CF6-10B6-44DA-B51A-883F9C31F9E7}" destId="{F5A8EAD3-4D03-4677-9ED5-59AB9D605C94}" srcOrd="0" destOrd="0" parTransId="{DF9E424E-8EB9-4121-BD26-B5D2455685DF}" sibTransId="{ED172ED6-6DE8-4DF2-B40E-29FDFAD3B764}"/>
    <dgm:cxn modelId="{618A33D8-2D60-412D-89BF-86DBD6A2DA46}" type="presOf" srcId="{F5A8EAD3-4D03-4677-9ED5-59AB9D605C94}" destId="{E5902175-CBC8-4059-B033-010F56BBFBB0}" srcOrd="0" destOrd="0" presId="urn:microsoft.com/office/officeart/2018/2/layout/IconVerticalSolidList"/>
    <dgm:cxn modelId="{5BD4C283-60F1-47B4-895E-BAF542D43D9C}" type="presParOf" srcId="{300659E6-86F5-473C-9CD9-83604073AF98}" destId="{F3EA5E1D-70B7-4D1B-9BF9-7FA27B538B9F}" srcOrd="0" destOrd="0" presId="urn:microsoft.com/office/officeart/2018/2/layout/IconVerticalSolidList"/>
    <dgm:cxn modelId="{8C2DF2EE-9418-4FF0-A5E0-9953AADE8231}" type="presParOf" srcId="{F3EA5E1D-70B7-4D1B-9BF9-7FA27B538B9F}" destId="{A0F961C1-60AB-4406-A05F-5BC6409D7BCA}" srcOrd="0" destOrd="0" presId="urn:microsoft.com/office/officeart/2018/2/layout/IconVerticalSolidList"/>
    <dgm:cxn modelId="{30C5565C-FB7B-4344-8957-707E69AAFA94}" type="presParOf" srcId="{F3EA5E1D-70B7-4D1B-9BF9-7FA27B538B9F}" destId="{83125581-6466-46D0-B358-98F40CE132BF}" srcOrd="1" destOrd="0" presId="urn:microsoft.com/office/officeart/2018/2/layout/IconVerticalSolidList"/>
    <dgm:cxn modelId="{A9FBB256-85B6-4FBB-A631-71ABBCE2B94D}" type="presParOf" srcId="{F3EA5E1D-70B7-4D1B-9BF9-7FA27B538B9F}" destId="{1298FAF6-DB94-4EE3-8812-B58A2B8311BA}" srcOrd="2" destOrd="0" presId="urn:microsoft.com/office/officeart/2018/2/layout/IconVerticalSolidList"/>
    <dgm:cxn modelId="{E5F4DB70-4D29-4AD8-A3B0-6E210D11DB5F}" type="presParOf" srcId="{F3EA5E1D-70B7-4D1B-9BF9-7FA27B538B9F}" destId="{E5902175-CBC8-4059-B033-010F56BBFBB0}" srcOrd="3" destOrd="0" presId="urn:microsoft.com/office/officeart/2018/2/layout/IconVerticalSolidList"/>
    <dgm:cxn modelId="{06F76283-7072-4A31-80BF-4F4BC3A66A1E}" type="presParOf" srcId="{300659E6-86F5-473C-9CD9-83604073AF98}" destId="{0431DD73-DC17-471B-81D1-4B8C56610924}" srcOrd="1" destOrd="0" presId="urn:microsoft.com/office/officeart/2018/2/layout/IconVerticalSolidList"/>
    <dgm:cxn modelId="{F8ADD838-7885-4058-8A25-F6AD8A748BBE}" type="presParOf" srcId="{300659E6-86F5-473C-9CD9-83604073AF98}" destId="{75A19646-FC31-49CD-8319-5C827F5C3BFE}" srcOrd="2" destOrd="0" presId="urn:microsoft.com/office/officeart/2018/2/layout/IconVerticalSolidList"/>
    <dgm:cxn modelId="{6E92EBED-5F9E-4202-A0F2-653516A692C6}" type="presParOf" srcId="{75A19646-FC31-49CD-8319-5C827F5C3BFE}" destId="{DEFEF892-662B-4004-B33B-23DBBC338977}" srcOrd="0" destOrd="0" presId="urn:microsoft.com/office/officeart/2018/2/layout/IconVerticalSolidList"/>
    <dgm:cxn modelId="{F53BE9E6-6D93-4621-828E-9FD18A57B53F}" type="presParOf" srcId="{75A19646-FC31-49CD-8319-5C827F5C3BFE}" destId="{91AAA567-1A62-4D53-A642-9D4AE4FD3E03}" srcOrd="1" destOrd="0" presId="urn:microsoft.com/office/officeart/2018/2/layout/IconVerticalSolidList"/>
    <dgm:cxn modelId="{97EAC996-2E44-4C18-A924-9011F88475E4}" type="presParOf" srcId="{75A19646-FC31-49CD-8319-5C827F5C3BFE}" destId="{A6C476BC-8D57-4C7A-8133-4CF92AF19D98}" srcOrd="2" destOrd="0" presId="urn:microsoft.com/office/officeart/2018/2/layout/IconVerticalSolidList"/>
    <dgm:cxn modelId="{30F80B88-E66C-458C-92B5-E7DB95D87CDF}" type="presParOf" srcId="{75A19646-FC31-49CD-8319-5C827F5C3BFE}" destId="{7676BD12-5652-4A62-82D8-025B9B5932E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961C1-60AB-4406-A05F-5BC6409D7BCA}">
      <dsp:nvSpPr>
        <dsp:cNvPr id="0" name=""/>
        <dsp:cNvSpPr/>
      </dsp:nvSpPr>
      <dsp:spPr>
        <a:xfrm>
          <a:off x="0" y="854392"/>
          <a:ext cx="6492240"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25581-6466-46D0-B358-98F40CE132BF}">
      <dsp:nvSpPr>
        <dsp:cNvPr id="0" name=""/>
        <dsp:cNvSpPr/>
      </dsp:nvSpPr>
      <dsp:spPr>
        <a:xfrm>
          <a:off x="477145" y="1209293"/>
          <a:ext cx="867537" cy="867537"/>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902175-CBC8-4059-B033-010F56BBFBB0}">
      <dsp:nvSpPr>
        <dsp:cNvPr id="0" name=""/>
        <dsp:cNvSpPr/>
      </dsp:nvSpPr>
      <dsp:spPr>
        <a:xfrm>
          <a:off x="1821827" y="854392"/>
          <a:ext cx="4670412"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90000"/>
            </a:lnSpc>
            <a:spcBef>
              <a:spcPct val="0"/>
            </a:spcBef>
            <a:spcAft>
              <a:spcPct val="35000"/>
            </a:spcAft>
            <a:buNone/>
          </a:pPr>
          <a:r>
            <a:rPr lang="en-US" sz="2500" kern="1200" dirty="0"/>
            <a:t>Log into the ShipExec Thin Client: </a:t>
          </a:r>
          <a:r>
            <a:rPr lang="en-US" sz="2500" kern="1200" dirty="0">
              <a:hlinkClick xmlns:r="http://schemas.openxmlformats.org/officeDocument/2006/relationships" r:id="rId3"/>
            </a:rPr>
            <a:t>https://kits.iu.edu/UPS</a:t>
          </a:r>
          <a:endParaRPr lang="en-US" sz="2500" kern="1200" dirty="0"/>
        </a:p>
      </dsp:txBody>
      <dsp:txXfrm>
        <a:off x="1821827" y="854392"/>
        <a:ext cx="4670412" cy="1577340"/>
      </dsp:txXfrm>
    </dsp:sp>
    <dsp:sp modelId="{DEFEF892-662B-4004-B33B-23DBBC338977}">
      <dsp:nvSpPr>
        <dsp:cNvPr id="0" name=""/>
        <dsp:cNvSpPr/>
      </dsp:nvSpPr>
      <dsp:spPr>
        <a:xfrm>
          <a:off x="0" y="2826067"/>
          <a:ext cx="6492240"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AA567-1A62-4D53-A642-9D4AE4FD3E03}">
      <dsp:nvSpPr>
        <dsp:cNvPr id="0" name=""/>
        <dsp:cNvSpPr/>
      </dsp:nvSpPr>
      <dsp:spPr>
        <a:xfrm>
          <a:off x="477145" y="3180969"/>
          <a:ext cx="867537" cy="867537"/>
        </a:xfrm>
        <a:prstGeom prst="rect">
          <a:avLst/>
        </a:prstGeom>
        <a:blipFill>
          <a:blip xmlns:r="http://schemas.openxmlformats.org/officeDocument/2006/relationships"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76BD12-5652-4A62-82D8-025B9B5932E0}">
      <dsp:nvSpPr>
        <dsp:cNvPr id="0" name=""/>
        <dsp:cNvSpPr/>
      </dsp:nvSpPr>
      <dsp:spPr>
        <a:xfrm>
          <a:off x="1821827" y="2826067"/>
          <a:ext cx="4670412"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90000"/>
            </a:lnSpc>
            <a:spcBef>
              <a:spcPct val="0"/>
            </a:spcBef>
            <a:spcAft>
              <a:spcPct val="35000"/>
            </a:spcAft>
            <a:buNone/>
          </a:pPr>
          <a:r>
            <a:rPr lang="en-US" sz="2500" kern="1200" dirty="0"/>
            <a:t>Click on the “Shipping” dropdown and click on “Shipping and Rating”</a:t>
          </a:r>
        </a:p>
      </dsp:txBody>
      <dsp:txXfrm>
        <a:off x="1821827" y="2826067"/>
        <a:ext cx="4670412" cy="15773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23450-F553-4317-B23C-CBB53C6209A3}"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F6AD-EADC-4259-94B6-A887279B5D4B}" type="slidenum">
              <a:rPr lang="en-US" smtClean="0"/>
              <a:t>‹#›</a:t>
            </a:fld>
            <a:endParaRPr lang="en-US"/>
          </a:p>
        </p:txBody>
      </p:sp>
    </p:spTree>
    <p:extLst>
      <p:ext uri="{BB962C8B-B14F-4D97-AF65-F5344CB8AC3E}">
        <p14:creationId xmlns:p14="http://schemas.microsoft.com/office/powerpoint/2010/main" val="27160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order in bulk. Kits do expire. Plan for a month in advanced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3D8AE-B13A-4C11-BF2B-AD2BFD59A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11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ACF6AD-EADC-4259-94B6-A887279B5D4B}" type="slidenum">
              <a:rPr lang="en-US" smtClean="0"/>
              <a:t>6</a:t>
            </a:fld>
            <a:endParaRPr lang="en-US"/>
          </a:p>
        </p:txBody>
      </p:sp>
    </p:spTree>
    <p:extLst>
      <p:ext uri="{BB962C8B-B14F-4D97-AF65-F5344CB8AC3E}">
        <p14:creationId xmlns:p14="http://schemas.microsoft.com/office/powerpoint/2010/main" val="1496667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CF6AD-EADC-4259-94B6-A887279B5D4B}" type="slidenum">
              <a:rPr lang="en-US" smtClean="0"/>
              <a:t>18</a:t>
            </a:fld>
            <a:endParaRPr lang="en-US"/>
          </a:p>
        </p:txBody>
      </p:sp>
    </p:spTree>
    <p:extLst>
      <p:ext uri="{BB962C8B-B14F-4D97-AF65-F5344CB8AC3E}">
        <p14:creationId xmlns:p14="http://schemas.microsoft.com/office/powerpoint/2010/main" val="115222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samples freeze at an angle or upside down it ruins the quality of the sample.</a:t>
            </a:r>
          </a:p>
        </p:txBody>
      </p:sp>
      <p:sp>
        <p:nvSpPr>
          <p:cNvPr id="4" name="Slide Number Placeholder 3"/>
          <p:cNvSpPr>
            <a:spLocks noGrp="1"/>
          </p:cNvSpPr>
          <p:nvPr>
            <p:ph type="sldNum" sz="quarter" idx="5"/>
          </p:nvPr>
        </p:nvSpPr>
        <p:spPr/>
        <p:txBody>
          <a:bodyPr/>
          <a:lstStyle/>
          <a:p>
            <a:fld id="{4453D8AE-B13A-4C11-BF2B-AD2BFD59A1B9}" type="slidenum">
              <a:rPr lang="en-US" smtClean="0"/>
              <a:t>25</a:t>
            </a:fld>
            <a:endParaRPr lang="en-US"/>
          </a:p>
        </p:txBody>
      </p:sp>
    </p:spTree>
    <p:extLst>
      <p:ext uri="{BB962C8B-B14F-4D97-AF65-F5344CB8AC3E}">
        <p14:creationId xmlns:p14="http://schemas.microsoft.com/office/powerpoint/2010/main" val="138398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one physical form included in shipment and also send an electronic copy to us before your package goes out. If there are 8 </a:t>
            </a:r>
            <a:r>
              <a:rPr lang="en-US" dirty="0" err="1"/>
              <a:t>cryboxes</a:t>
            </a:r>
            <a:r>
              <a:rPr lang="en-US" dirty="0"/>
              <a:t>, we should receive 8 of these forms.</a:t>
            </a:r>
          </a:p>
        </p:txBody>
      </p:sp>
      <p:sp>
        <p:nvSpPr>
          <p:cNvPr id="4" name="Slide Number Placeholder 3"/>
          <p:cNvSpPr>
            <a:spLocks noGrp="1"/>
          </p:cNvSpPr>
          <p:nvPr>
            <p:ph type="sldNum" sz="quarter" idx="5"/>
          </p:nvPr>
        </p:nvSpPr>
        <p:spPr/>
        <p:txBody>
          <a:bodyPr/>
          <a:lstStyle/>
          <a:p>
            <a:fld id="{4453D8AE-B13A-4C11-BF2B-AD2BFD59A1B9}" type="slidenum">
              <a:rPr lang="en-US" smtClean="0"/>
              <a:t>26</a:t>
            </a:fld>
            <a:endParaRPr lang="en-US"/>
          </a:p>
        </p:txBody>
      </p:sp>
    </p:spTree>
    <p:extLst>
      <p:ext uri="{BB962C8B-B14F-4D97-AF65-F5344CB8AC3E}">
        <p14:creationId xmlns:p14="http://schemas.microsoft.com/office/powerpoint/2010/main" val="418662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kg is 40 </a:t>
            </a:r>
            <a:r>
              <a:rPr lang="en-US" dirty="0" err="1"/>
              <a:t>lbs</a:t>
            </a:r>
            <a:endParaRPr lang="en-US" dirty="0"/>
          </a:p>
        </p:txBody>
      </p:sp>
      <p:sp>
        <p:nvSpPr>
          <p:cNvPr id="4" name="Slide Number Placeholder 3"/>
          <p:cNvSpPr>
            <a:spLocks noGrp="1"/>
          </p:cNvSpPr>
          <p:nvPr>
            <p:ph type="sldNum" sz="quarter" idx="5"/>
          </p:nvPr>
        </p:nvSpPr>
        <p:spPr/>
        <p:txBody>
          <a:bodyPr/>
          <a:lstStyle/>
          <a:p>
            <a:fld id="{4453D8AE-B13A-4C11-BF2B-AD2BFD59A1B9}" type="slidenum">
              <a:rPr lang="en-US" smtClean="0"/>
              <a:t>27</a:t>
            </a:fld>
            <a:endParaRPr lang="en-US"/>
          </a:p>
        </p:txBody>
      </p:sp>
    </p:spTree>
    <p:extLst>
      <p:ext uri="{BB962C8B-B14F-4D97-AF65-F5344CB8AC3E}">
        <p14:creationId xmlns:p14="http://schemas.microsoft.com/office/powerpoint/2010/main" val="2468802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ctr">
              <a:lnSpc>
                <a:spcPct val="85000"/>
              </a:lnSpc>
              <a:defRPr sz="8000" spc="-5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15687" y="4436031"/>
            <a:ext cx="10058400" cy="1143000"/>
          </a:xfrm>
        </p:spPr>
        <p:txBody>
          <a:bodyPr lIns="91440" rIns="91440">
            <a:normAutofit/>
          </a:bodyPr>
          <a:lstStyle>
            <a:lvl1pPr marL="0" indent="0" algn="ctr">
              <a:buNone/>
              <a:defRPr sz="2400" cap="all" spc="200" baseline="0">
                <a:solidFill>
                  <a:schemeClr val="accent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2" name="Picture 11">
            <a:extLst>
              <a:ext uri="{FF2B5EF4-FFF2-40B4-BE49-F238E27FC236}">
                <a16:creationId xmlns:a16="http://schemas.microsoft.com/office/drawing/2014/main" id="{05FF1BF7-9DF1-0A71-CDF7-D120F802CB41}"/>
              </a:ext>
            </a:extLst>
          </p:cNvPr>
          <p:cNvPicPr>
            <a:picLocks noChangeAspect="1"/>
          </p:cNvPicPr>
          <p:nvPr userDrawn="1"/>
        </p:nvPicPr>
        <p:blipFill>
          <a:blip r:embed="rId2"/>
          <a:stretch>
            <a:fillRect/>
          </a:stretch>
        </p:blipFill>
        <p:spPr>
          <a:xfrm>
            <a:off x="4739373" y="4831623"/>
            <a:ext cx="2774214" cy="1484404"/>
          </a:xfrm>
          <a:prstGeom prst="rect">
            <a:avLst/>
          </a:prstGeom>
        </p:spPr>
      </p:pic>
    </p:spTree>
    <p:extLst>
      <p:ext uri="{BB962C8B-B14F-4D97-AF65-F5344CB8AC3E}">
        <p14:creationId xmlns:p14="http://schemas.microsoft.com/office/powerpoint/2010/main" val="14023193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900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867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8D43-D5EF-B642-712C-1F38F0388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26076-6B45-05A1-81B2-EA5E1BC8AF39}"/>
              </a:ext>
            </a:extLst>
          </p:cNvPr>
          <p:cNvSpPr>
            <a:spLocks noGrp="1"/>
          </p:cNvSpPr>
          <p:nvPr>
            <p:ph type="dt" sz="half" idx="10"/>
          </p:nvPr>
        </p:nvSpPr>
        <p:spPr/>
        <p:txBody>
          <a:bodyPr/>
          <a:lstStyle/>
          <a:p>
            <a:fld id="{09B482E8-6E0E-1B4F-B1FD-C69DB9E858D9}" type="datetimeFigureOut">
              <a:rPr lang="en-US" smtClean="0"/>
              <a:pPr/>
              <a:t>4/16/2025</a:t>
            </a:fld>
            <a:endParaRPr lang="en-US" dirty="0"/>
          </a:p>
        </p:txBody>
      </p:sp>
      <p:sp>
        <p:nvSpPr>
          <p:cNvPr id="4" name="Footer Placeholder 3">
            <a:extLst>
              <a:ext uri="{FF2B5EF4-FFF2-40B4-BE49-F238E27FC236}">
                <a16:creationId xmlns:a16="http://schemas.microsoft.com/office/drawing/2014/main" id="{0D42077E-AE81-61F8-59CB-C43EF3D597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E33595-67CA-C470-C331-F76EFB72763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21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BC62-291F-3EA9-E057-8826B0420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AD471-7099-CE5D-E280-6E1045DED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FBA5B1-313B-04A2-5E6D-A547F6622C5B}"/>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7FA31E4E-24C8-9456-F2EC-6A25D6D08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897D-7AC5-D5C6-34D4-60ED710283DB}"/>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796905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E3E7-FA5C-8414-3448-6C8EA9604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992EF-DCD8-BBBA-A25F-23BDF1FBC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1C35E-F8BA-95A9-8CA2-FB344865EA42}"/>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FF7764BC-E12E-7801-0B9F-D3FDF258A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AF943-1E61-0192-E25B-0199E3B7CBEA}"/>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55406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7D74-EC0B-010B-5288-D06CE6A05C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80646-B74F-2B24-DFF7-C912DD7DB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C0EDD-5E5D-B2D6-9C4C-763BB8DC3751}"/>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D79B856B-0BDB-E6AE-6952-DB4911890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0D0E-5241-D0AD-BD29-07CF305A781F}"/>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766961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F50D-4160-09E0-D6B0-EF57E514E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54535-97EB-8C49-44D0-89B2D10DF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B7E442-8593-D11D-0102-4B1B43CEE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FB9DC-65FA-5BDE-0723-35BB8FCFF81F}"/>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6" name="Footer Placeholder 5">
            <a:extLst>
              <a:ext uri="{FF2B5EF4-FFF2-40B4-BE49-F238E27FC236}">
                <a16:creationId xmlns:a16="http://schemas.microsoft.com/office/drawing/2014/main" id="{9680CA0D-BACD-7CF8-04E5-9DADA115D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02401-2C42-B007-239E-8A560EB88A90}"/>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214947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B839-E35E-91EB-5ABC-B26254574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212FCD-8B79-0823-5BF3-89A21D67E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A915F-7DF7-3DEF-3267-18B2B665B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2443D-D9FE-BA7B-0132-D33496974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D5151-37E0-5F55-A43C-08BCB95C2C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3D736-D3D8-9DAA-1BB1-B3E7EB7BED8D}"/>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8" name="Footer Placeholder 7">
            <a:extLst>
              <a:ext uri="{FF2B5EF4-FFF2-40B4-BE49-F238E27FC236}">
                <a16:creationId xmlns:a16="http://schemas.microsoft.com/office/drawing/2014/main" id="{BC1B43CD-7E96-678D-27EE-E6009F9243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9F3E33-9411-7A78-51CA-C7A62A56C5B1}"/>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347139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0B30-191A-88B6-016D-F5776E471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D7D7A-52BC-99BB-0C1C-1533EACB57A2}"/>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4" name="Footer Placeholder 3">
            <a:extLst>
              <a:ext uri="{FF2B5EF4-FFF2-40B4-BE49-F238E27FC236}">
                <a16:creationId xmlns:a16="http://schemas.microsoft.com/office/drawing/2014/main" id="{9ACC8787-B257-FA2E-6650-6FB4A08C73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E2B68-E0C4-3062-266D-BA2BFA685781}"/>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917307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76F06-E140-1624-5001-84916A5A0A59}"/>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3" name="Footer Placeholder 2">
            <a:extLst>
              <a:ext uri="{FF2B5EF4-FFF2-40B4-BE49-F238E27FC236}">
                <a16:creationId xmlns:a16="http://schemas.microsoft.com/office/drawing/2014/main" id="{512D68E1-D121-4C9B-E4DB-A15344909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CBDB1-C788-C9FB-2651-7A71AB33BBFA}"/>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63797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12174"/>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6272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3314-B4F2-74E5-3F9D-569F5F60C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8011F5-CA17-2196-2C33-873F14112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2E1CD1-A7DE-F394-15CA-0A7894F5D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4CF08-F1DC-A5DB-92DC-4CA917017B0F}"/>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6" name="Footer Placeholder 5">
            <a:extLst>
              <a:ext uri="{FF2B5EF4-FFF2-40B4-BE49-F238E27FC236}">
                <a16:creationId xmlns:a16="http://schemas.microsoft.com/office/drawing/2014/main" id="{510E8618-6991-BAFC-12BC-6C21CD89B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2461E-710B-C550-0C96-BF97F81737D0}"/>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4261221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16BE-A313-3148-D453-BA666EF1D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092E8-0B30-1158-1115-0233547E6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F71FAF-60A9-5732-0BDA-319055EBB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92F56-4DC3-33FF-1FC3-C25B70CC57A1}"/>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6" name="Footer Placeholder 5">
            <a:extLst>
              <a:ext uri="{FF2B5EF4-FFF2-40B4-BE49-F238E27FC236}">
                <a16:creationId xmlns:a16="http://schemas.microsoft.com/office/drawing/2014/main" id="{39731BF9-2757-38BA-AC74-FADBFF042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2DBF-2C2F-54DA-CBF3-B15B4A979853}"/>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7134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3862-302E-97BF-68E3-23A5276E4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D44B9C-8345-05F1-98F9-92CA72D8C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44D0-167D-BD4D-DFE2-37CC64671F45}"/>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B4DEE2D8-142D-C1F6-FE06-994A06F2E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28EF8-36B7-FCDB-E7B0-CBDFE65580C7}"/>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53966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5D2C4-2CC4-E176-CDD0-CDA79C794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02498A-223D-F93E-0B91-99F9F92AB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153BD-DBF7-1BBC-08AF-639E6D2DF60A}"/>
              </a:ext>
            </a:extLst>
          </p:cNvPr>
          <p:cNvSpPr>
            <a:spLocks noGrp="1"/>
          </p:cNvSpPr>
          <p:nvPr>
            <p:ph type="dt" sz="half" idx="10"/>
          </p:nvPr>
        </p:nvSpPr>
        <p:spPr/>
        <p:txBody>
          <a:body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32CD6101-07D3-166A-70D0-EC4A7C84C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2713F-0AAE-8C88-8F36-28881BFC69B6}"/>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240559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C619-6A2B-3A6B-5B80-6A5BF59A7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E8A97-AFF9-E284-32ED-2108B2262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86D67F-F66E-D27D-15D1-3FB07568CA4E}"/>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0146A21A-ED4F-C5E2-B513-A572F964F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374B9-EC08-0A72-4FCE-EC71CCAA6FF9}"/>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328669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0D91-DC65-EC2F-F86E-04B6FC6D4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A517D-70AB-300A-18CE-7A13B0F09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CB460-49EB-0F61-8FFA-6FDB4F6A9364}"/>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A15AD375-F96C-19E7-CDA1-73D006917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8AB11-7C84-A7CB-073D-4543E99B27E8}"/>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135109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8037-D1C6-4158-4CF4-784CCF8122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DC1DE-B9B4-44BC-F3E9-FE1D91538A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8F58BB-18AD-AD80-18EC-8CE4C81C3BE5}"/>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3AD75C68-1A5B-EF38-2F97-8051AD65E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326B6-8529-36BF-5281-967AC3A78246}"/>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601306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2A61-41D9-FFEA-F453-80EE59900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E44C8-E792-DB8A-DA35-8E6C91813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759F2-13CA-4655-C046-BAF73CF188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5898FC-6275-6F1B-BC03-0C1DAC9B6C05}"/>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6" name="Footer Placeholder 5">
            <a:extLst>
              <a:ext uri="{FF2B5EF4-FFF2-40B4-BE49-F238E27FC236}">
                <a16:creationId xmlns:a16="http://schemas.microsoft.com/office/drawing/2014/main" id="{2A989D64-F248-C920-F649-C51219944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88F33-0E25-A0E1-54BA-2CF1E7710D4F}"/>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4264534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965B-9F77-B1F2-2F29-599EEDC957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B956B8-538A-4710-DA21-5F442B97B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9766A-82BD-394A-7B1F-87BAF94D0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147C7-F706-FF59-3539-31F763AB8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6DF7C-9882-CD37-A465-7401603DBE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D67ED-1E3D-652A-4296-6AC20E1DFFE4}"/>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8" name="Footer Placeholder 7">
            <a:extLst>
              <a:ext uri="{FF2B5EF4-FFF2-40B4-BE49-F238E27FC236}">
                <a16:creationId xmlns:a16="http://schemas.microsoft.com/office/drawing/2014/main" id="{D52768A6-4F2C-3C63-BCC8-1A12CD5C22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E7BD1-914F-102C-6EBA-6A478CBE88BC}"/>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56144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2657-129A-ACA2-FE30-5C01BA01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41598-F1CF-9C28-446A-31A72CE17191}"/>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4" name="Footer Placeholder 3">
            <a:extLst>
              <a:ext uri="{FF2B5EF4-FFF2-40B4-BE49-F238E27FC236}">
                <a16:creationId xmlns:a16="http://schemas.microsoft.com/office/drawing/2014/main" id="{8D68C389-6A7F-20C1-826B-0CEC84E0F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A04F0A-A857-2228-FC99-BE766F28D32D}"/>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140491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8B1855D1-9678-B079-33A3-9EA949B18BB1}"/>
              </a:ext>
            </a:extLst>
          </p:cNvPr>
          <p:cNvPicPr>
            <a:picLocks noChangeAspect="1"/>
          </p:cNvPicPr>
          <p:nvPr userDrawn="1"/>
        </p:nvPicPr>
        <p:blipFill>
          <a:blip r:embed="rId2"/>
          <a:stretch>
            <a:fillRect/>
          </a:stretch>
        </p:blipFill>
        <p:spPr>
          <a:xfrm>
            <a:off x="11017086" y="5840038"/>
            <a:ext cx="1097375" cy="396274"/>
          </a:xfrm>
          <a:prstGeom prst="rect">
            <a:avLst/>
          </a:prstGeom>
        </p:spPr>
      </p:pic>
    </p:spTree>
    <p:extLst>
      <p:ext uri="{BB962C8B-B14F-4D97-AF65-F5344CB8AC3E}">
        <p14:creationId xmlns:p14="http://schemas.microsoft.com/office/powerpoint/2010/main" val="71416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B8756-EAF5-CC2E-46A3-302DF198E2F9}"/>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3" name="Footer Placeholder 2">
            <a:extLst>
              <a:ext uri="{FF2B5EF4-FFF2-40B4-BE49-F238E27FC236}">
                <a16:creationId xmlns:a16="http://schemas.microsoft.com/office/drawing/2014/main" id="{9D30038A-9E4D-1D6F-AC58-4309CBD58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ABAA3F-A04C-1134-629A-76ED896843BB}"/>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49746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61E3-8646-27F8-AE52-DDF99AFAD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8EEC-401A-15C1-00F5-715EEB6B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CE50CD-C3AB-1CDE-7150-87A24EBBB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DA31B-6418-415B-22C9-2696C366A434}"/>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6" name="Footer Placeholder 5">
            <a:extLst>
              <a:ext uri="{FF2B5EF4-FFF2-40B4-BE49-F238E27FC236}">
                <a16:creationId xmlns:a16="http://schemas.microsoft.com/office/drawing/2014/main" id="{5871AAE9-C86C-5D3B-CFB0-801DFA879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80D19-CF68-29DD-0441-9C6531054869}"/>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3926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9FB2-9C7D-480E-D36E-E2F99B84C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60B3BE-E3F8-B5C1-DD59-7F214362C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F1F15-39AA-36E7-B2E4-9A96E602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26C91-C298-41ED-0ADC-6105DC902E23}"/>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6" name="Footer Placeholder 5">
            <a:extLst>
              <a:ext uri="{FF2B5EF4-FFF2-40B4-BE49-F238E27FC236}">
                <a16:creationId xmlns:a16="http://schemas.microsoft.com/office/drawing/2014/main" id="{2FF17F96-14C0-DCD0-60C2-ADF5A5C0D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C704C-7638-AF7D-9B55-F4F7B2EFACF5}"/>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45193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2D39-A50F-DC46-01A7-4728355017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DBF59-9DF5-0FC8-8FC8-7B005D032F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EF44A-15D2-7CA0-3485-2C61A9D53DDC}"/>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886A4A12-574A-A827-7FC6-5524BBEB4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FE05B-662D-9388-5439-A1100D394C3F}"/>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3486705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0960-3936-1BB3-2283-A281FDB57E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BC761-9DAF-4A56-E11F-DAE14ADFA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DCC89-85D8-B74B-9418-01DD98B2A912}"/>
              </a:ext>
            </a:extLst>
          </p:cNvPr>
          <p:cNvSpPr>
            <a:spLocks noGrp="1"/>
          </p:cNvSpPr>
          <p:nvPr>
            <p:ph type="dt" sz="half" idx="10"/>
          </p:nvPr>
        </p:nvSpPr>
        <p:spPr/>
        <p:txBody>
          <a:body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7556770D-07BC-2A68-5ED5-D544C1556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2A314-8717-AAEE-1463-FABDD2ED9032}"/>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22315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5B2512-5B09-4128-B160-FD52B3FFCDAA}"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189490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B2512-5B09-4128-B160-FD52B3FFCDAA}"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2419418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F5B2512-5B09-4128-B160-FD52B3FFCDAA}" type="datetimeFigureOut">
              <a:rPr lang="en-US" smtClean="0"/>
              <a:t>4/16/2025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99CAB82-7FF4-4494-83F1-F62BC3451C22}" type="slidenum">
              <a:rPr lang="en-US" smtClean="0"/>
              <a:t>‹#›</a:t>
            </a:fld>
            <a:endParaRPr lang="en-US"/>
          </a:p>
        </p:txBody>
      </p:sp>
    </p:spTree>
    <p:extLst>
      <p:ext uri="{BB962C8B-B14F-4D97-AF65-F5344CB8AC3E}">
        <p14:creationId xmlns:p14="http://schemas.microsoft.com/office/powerpoint/2010/main" val="2049621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5B2512-5B09-4128-B160-FD52B3FFCDAA}"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3535632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B2512-5B09-4128-B160-FD52B3FFCDAA}"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CAB82-7FF4-4494-83F1-F62BC3451C2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6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459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5B2512-5B09-4128-B160-FD52B3FFCDAA}" type="datetimeFigureOut">
              <a:rPr lang="en-US" smtClean="0"/>
              <a:t>4/16/2025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81305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637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561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4/16/2025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972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7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4/16/2025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0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50883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4/16/2025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pic>
        <p:nvPicPr>
          <p:cNvPr id="11" name="Picture 10">
            <a:extLst>
              <a:ext uri="{FF2B5EF4-FFF2-40B4-BE49-F238E27FC236}">
                <a16:creationId xmlns:a16="http://schemas.microsoft.com/office/drawing/2014/main" id="{E439A84C-F3CD-2753-FDCD-4FBFDF321F2B}"/>
              </a:ext>
            </a:extLst>
          </p:cNvPr>
          <p:cNvPicPr>
            <a:picLocks noChangeAspect="1"/>
          </p:cNvPicPr>
          <p:nvPr userDrawn="1"/>
        </p:nvPicPr>
        <p:blipFill>
          <a:blip r:embed="rId14"/>
          <a:stretch>
            <a:fillRect/>
          </a:stretch>
        </p:blipFill>
        <p:spPr>
          <a:xfrm>
            <a:off x="11094720" y="5869094"/>
            <a:ext cx="1095375" cy="400050"/>
          </a:xfrm>
          <a:prstGeom prst="rect">
            <a:avLst/>
          </a:prstGeom>
        </p:spPr>
      </p:pic>
    </p:spTree>
    <p:extLst>
      <p:ext uri="{BB962C8B-B14F-4D97-AF65-F5344CB8AC3E}">
        <p14:creationId xmlns:p14="http://schemas.microsoft.com/office/powerpoint/2010/main" val="9010354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8" r:id="rId12"/>
  </p:sldLayoutIdLst>
  <p:hf sldNum="0" hdr="0" ftr="0" dt="0"/>
  <p:txStyles>
    <p:title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14263-7991-D9B9-07B3-A38422D1F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EBEFAA-11CB-D889-D664-D484A1F97C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5E74-5F76-3CD4-56C9-0D4633F2B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3F954-D1E8-4849-9FE9-D60030936C65}" type="datetimeFigureOut">
              <a:rPr lang="en-US" smtClean="0"/>
              <a:t>4/16/2025</a:t>
            </a:fld>
            <a:endParaRPr lang="en-US"/>
          </a:p>
        </p:txBody>
      </p:sp>
      <p:sp>
        <p:nvSpPr>
          <p:cNvPr id="5" name="Footer Placeholder 4">
            <a:extLst>
              <a:ext uri="{FF2B5EF4-FFF2-40B4-BE49-F238E27FC236}">
                <a16:creationId xmlns:a16="http://schemas.microsoft.com/office/drawing/2014/main" id="{8007B0DC-6A7A-A342-0CDD-43DA3A819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5735D7-A5A5-F5C2-B8BF-86FA9A067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041F7-B134-430E-861D-FE2285CB838D}" type="slidenum">
              <a:rPr lang="en-US" smtClean="0"/>
              <a:t>‹#›</a:t>
            </a:fld>
            <a:endParaRPr lang="en-US"/>
          </a:p>
        </p:txBody>
      </p:sp>
    </p:spTree>
    <p:extLst>
      <p:ext uri="{BB962C8B-B14F-4D97-AF65-F5344CB8AC3E}">
        <p14:creationId xmlns:p14="http://schemas.microsoft.com/office/powerpoint/2010/main" val="178353319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800C8-A417-06A0-DA4F-19335893C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8EBC0C-A035-0E48-5592-03B179412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195D8-FBEA-420A-546A-C866DCAB7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82C10-AEE9-45B3-83DC-10CDC5B29820}" type="datetimeFigureOut">
              <a:rPr lang="en-US" smtClean="0"/>
              <a:t>4/16/2025</a:t>
            </a:fld>
            <a:endParaRPr lang="en-US"/>
          </a:p>
        </p:txBody>
      </p:sp>
      <p:sp>
        <p:nvSpPr>
          <p:cNvPr id="5" name="Footer Placeholder 4">
            <a:extLst>
              <a:ext uri="{FF2B5EF4-FFF2-40B4-BE49-F238E27FC236}">
                <a16:creationId xmlns:a16="http://schemas.microsoft.com/office/drawing/2014/main" id="{B0E97644-63B5-06E5-85C7-D8584A8BBE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F8216-F101-D300-EF06-548A27D07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7473F-1F80-46DD-8D6D-8FE389D15C0D}" type="slidenum">
              <a:rPr lang="en-US" smtClean="0"/>
              <a:t>‹#›</a:t>
            </a:fld>
            <a:endParaRPr lang="en-US"/>
          </a:p>
        </p:txBody>
      </p:sp>
    </p:spTree>
    <p:extLst>
      <p:ext uri="{BB962C8B-B14F-4D97-AF65-F5344CB8AC3E}">
        <p14:creationId xmlns:p14="http://schemas.microsoft.com/office/powerpoint/2010/main" val="31669993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F5B2512-5B09-4128-B160-FD52B3FFCDAA}" type="datetimeFigureOut">
              <a:rPr lang="en-US" smtClean="0"/>
              <a:t>4/16/2025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99CAB82-7FF4-4494-83F1-F62BC3451C22}" type="slidenum">
              <a:rPr lang="en-US" smtClean="0"/>
              <a:t>‹#›</a:t>
            </a:fld>
            <a:endParaRPr lang="en-US"/>
          </a:p>
        </p:txBody>
      </p:sp>
      <p:pic>
        <p:nvPicPr>
          <p:cNvPr id="10" name="Picture 9">
            <a:extLst>
              <a:ext uri="{FF2B5EF4-FFF2-40B4-BE49-F238E27FC236}">
                <a16:creationId xmlns:a16="http://schemas.microsoft.com/office/drawing/2014/main" id="{C929B49C-0C8D-74FA-09B1-7F31F4CE3086}"/>
              </a:ext>
            </a:extLst>
          </p:cNvPr>
          <p:cNvPicPr>
            <a:picLocks noChangeAspect="1"/>
          </p:cNvPicPr>
          <p:nvPr userDrawn="1"/>
        </p:nvPicPr>
        <p:blipFill>
          <a:blip r:embed="rId9"/>
          <a:stretch>
            <a:fillRect/>
          </a:stretch>
        </p:blipFill>
        <p:spPr>
          <a:xfrm>
            <a:off x="11094625" y="5869094"/>
            <a:ext cx="1097375" cy="396274"/>
          </a:xfrm>
          <a:prstGeom prst="rect">
            <a:avLst/>
          </a:prstGeom>
        </p:spPr>
      </p:pic>
    </p:spTree>
    <p:extLst>
      <p:ext uri="{BB962C8B-B14F-4D97-AF65-F5344CB8AC3E}">
        <p14:creationId xmlns:p14="http://schemas.microsoft.com/office/powerpoint/2010/main" val="1758314928"/>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8" r:id="rId3"/>
    <p:sldLayoutId id="2147483664" r:id="rId4"/>
    <p:sldLayoutId id="2147483703" r:id="rId5"/>
    <p:sldLayoutId id="2147483704" r:id="rId6"/>
    <p:sldLayoutId id="2147483705" r:id="rId7"/>
  </p:sldLayoutIdLst>
  <p:txStyles>
    <p:title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4.png"/><Relationship Id="rId4" Type="http://schemas.microsoft.com/office/2018/10/relationships/comments" Target="../comments/modernComment_10E_3FF04D6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9.png"/><Relationship Id="rId4" Type="http://schemas.microsoft.com/office/2018/10/relationships/comments" Target="../comments/modernComment_111_6465524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png"/><Relationship Id="rId5" Type="http://schemas.microsoft.com/office/2018/10/relationships/comments" Target="../comments/modernComment_110_EE3E1B92.xml"/><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2.png"/><Relationship Id="rId4" Type="http://schemas.microsoft.com/office/2018/10/relationships/comments" Target="../comments/modernComment_112_553BE03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hyperlink" Target="https://ncrad.org/shipping_address.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6.png"/><Relationship Id="rId5" Type="http://schemas.openxmlformats.org/officeDocument/2006/relationships/hyperlink" Target="mailto:alzstudy@iu.edu" TargetMode="External"/><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6.m4a"/><Relationship Id="rId7" Type="http://schemas.openxmlformats.org/officeDocument/2006/relationships/image" Target="../media/image38.png"/><Relationship Id="rId2" Type="http://schemas.microsoft.com/office/2007/relationships/media" Target="../media/media26.m4a"/><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notesSlide" Target="../notesSlides/notesSlide6.xml"/><Relationship Id="rId4"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hyperlink" Target="https://redcap.link/BENFOaccountsurvey"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hyperlink" Target="https://ncrad.org/shipping_address.html" TargetMode="Externa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7.xml"/><Relationship Id="rId7" Type="http://schemas.openxmlformats.org/officeDocument/2006/relationships/diagramColors" Target="../diagrams/colors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hyperlink" Target="http://hasmat.dot.gov/" TargetMode="External"/><Relationship Id="rId4" Type="http://schemas.openxmlformats.org/officeDocument/2006/relationships/hyperlink" Target="http://www.iata.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hyperlink" Target="https://redcap.link/BENFOaccountsurvey"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www.ncrad.org/coordinate-studies/benfoteam" TargetMode="External"/><Relationship Id="rId5" Type="http://schemas.openxmlformats.org/officeDocument/2006/relationships/hyperlink" Target="http://www.kits.iu.edu/BENFOScreening" TargetMode="External"/><Relationship Id="rId4" Type="http://schemas.openxmlformats.org/officeDocument/2006/relationships/hyperlink" Target="http://www.kits.iu.edu/BENFO"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www.ncrad.org/coordinate-studies/benfoteam" TargetMode="External"/><Relationship Id="rId5" Type="http://schemas.openxmlformats.org/officeDocument/2006/relationships/hyperlink" Target="mailto:alzstudy@iu.edu" TargetMode="External"/><Relationship Id="rId4" Type="http://schemas.openxmlformats.org/officeDocument/2006/relationships/hyperlink" Target="mailto:eridelan@iu.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kits.iu.edu/BENFO" TargetMode="Externa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www.kits.iu.edu/BENFOScreening" TargetMode="External"/><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5242-0FBE-8222-97EC-945227CF5678}"/>
              </a:ext>
            </a:extLst>
          </p:cNvPr>
          <p:cNvSpPr>
            <a:spLocks noGrp="1"/>
          </p:cNvSpPr>
          <p:nvPr>
            <p:ph type="ctrTitle"/>
          </p:nvPr>
        </p:nvSpPr>
        <p:spPr>
          <a:xfrm>
            <a:off x="1565930" y="1843227"/>
            <a:ext cx="9271820" cy="2553929"/>
          </a:xfrm>
        </p:spPr>
        <p:txBody>
          <a:bodyPr>
            <a:noAutofit/>
          </a:bodyPr>
          <a:lstStyle/>
          <a:p>
            <a:pPr algn="ctr"/>
            <a:r>
              <a:rPr lang="en-US" sz="3200" dirty="0"/>
              <a:t>A Seamless Phase 2A-Phase 2B Multi-Center Trial</a:t>
            </a:r>
            <a:br>
              <a:rPr lang="en-US" sz="3200" dirty="0"/>
            </a:br>
            <a:r>
              <a:rPr lang="en-US" sz="3200" dirty="0"/>
              <a:t>to test the Benefits of Benfotiamine on the Progression of Alzheimer’s disease</a:t>
            </a:r>
            <a:br>
              <a:rPr lang="en-US" sz="3600" dirty="0"/>
            </a:br>
            <a:r>
              <a:rPr lang="en-US" sz="3600" b="1" dirty="0"/>
              <a:t>(BENFOTEAM)</a:t>
            </a:r>
            <a:br>
              <a:rPr lang="en-US" sz="3600" dirty="0"/>
            </a:br>
            <a:endParaRPr lang="en-US" sz="3600" dirty="0"/>
          </a:p>
        </p:txBody>
      </p:sp>
      <p:sp>
        <p:nvSpPr>
          <p:cNvPr id="7" name="Subtitle 2">
            <a:extLst>
              <a:ext uri="{FF2B5EF4-FFF2-40B4-BE49-F238E27FC236}">
                <a16:creationId xmlns:a16="http://schemas.microsoft.com/office/drawing/2014/main" id="{3EE5AF3C-AA36-37A9-515B-AA83ECA69E09}"/>
              </a:ext>
            </a:extLst>
          </p:cNvPr>
          <p:cNvSpPr>
            <a:spLocks noGrp="1"/>
          </p:cNvSpPr>
          <p:nvPr>
            <p:ph type="subTitle" idx="1"/>
          </p:nvPr>
        </p:nvSpPr>
        <p:spPr>
          <a:xfrm>
            <a:off x="1325041" y="4175510"/>
            <a:ext cx="9541917" cy="443292"/>
          </a:xfrm>
        </p:spPr>
        <p:txBody>
          <a:bodyPr>
            <a:normAutofit/>
          </a:bodyPr>
          <a:lstStyle/>
          <a:p>
            <a:r>
              <a:rPr lang="en-US" sz="1800" dirty="0"/>
              <a:t>Biospecimen Collection and Shipment training</a:t>
            </a:r>
          </a:p>
        </p:txBody>
      </p:sp>
      <p:pic>
        <p:nvPicPr>
          <p:cNvPr id="5" name="Audio 4">
            <a:hlinkClick r:id="" action="ppaction://media"/>
            <a:extLst>
              <a:ext uri="{FF2B5EF4-FFF2-40B4-BE49-F238E27FC236}">
                <a16:creationId xmlns:a16="http://schemas.microsoft.com/office/drawing/2014/main" id="{00B98902-1114-31E0-C4EF-CB0BD2931C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3216635"/>
      </p:ext>
    </p:extLst>
  </p:cSld>
  <p:clrMapOvr>
    <a:masterClrMapping/>
  </p:clrMapOvr>
  <mc:AlternateContent xmlns:mc="http://schemas.openxmlformats.org/markup-compatibility/2006" xmlns:p14="http://schemas.microsoft.com/office/powerpoint/2010/main">
    <mc:Choice Requires="p14">
      <p:transition spd="slow" p14:dur="2000" advTm="10787"/>
    </mc:Choice>
    <mc:Fallback xmlns="">
      <p:transition spd="slow" advTm="1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2F2D-EE3F-DE83-D482-0F5410C210D8}"/>
              </a:ext>
            </a:extLst>
          </p:cNvPr>
          <p:cNvSpPr>
            <a:spLocks noGrp="1"/>
          </p:cNvSpPr>
          <p:nvPr>
            <p:ph type="title"/>
          </p:nvPr>
        </p:nvSpPr>
        <p:spPr/>
        <p:txBody>
          <a:bodyPr/>
          <a:lstStyle/>
          <a:p>
            <a:r>
              <a:rPr lang="en-US" dirty="0"/>
              <a:t>Collection tube and Aliquot Labels</a:t>
            </a:r>
          </a:p>
        </p:txBody>
      </p:sp>
      <p:sp>
        <p:nvSpPr>
          <p:cNvPr id="3" name="Content Placeholder 2">
            <a:extLst>
              <a:ext uri="{FF2B5EF4-FFF2-40B4-BE49-F238E27FC236}">
                <a16:creationId xmlns:a16="http://schemas.microsoft.com/office/drawing/2014/main" id="{33C11B8D-4BBD-1C0B-FBD5-7B43D1BC13AE}"/>
              </a:ext>
            </a:extLst>
          </p:cNvPr>
          <p:cNvSpPr>
            <a:spLocks noGrp="1"/>
          </p:cNvSpPr>
          <p:nvPr>
            <p:ph idx="1"/>
          </p:nvPr>
        </p:nvSpPr>
        <p:spPr>
          <a:xfrm>
            <a:off x="6983604" y="2044059"/>
            <a:ext cx="4803112" cy="2316926"/>
          </a:xfrm>
        </p:spPr>
        <p:txBody>
          <a:bodyPr>
            <a:normAutofit lnSpcReduction="10000"/>
          </a:bodyPr>
          <a:lstStyle/>
          <a:p>
            <a:r>
              <a:rPr lang="en-US" sz="2800" b="1" u="sng" dirty="0"/>
              <a:t>Specimen Type Abbreviations</a:t>
            </a:r>
          </a:p>
          <a:p>
            <a:pPr lvl="1">
              <a:buFont typeface="Arial" panose="020B0604020202020204" pitchFamily="34" charset="0"/>
              <a:buChar char="•"/>
            </a:pPr>
            <a:r>
              <a:rPr lang="en-US" sz="2200" dirty="0"/>
              <a:t>WBLD ‐ Whole Blood</a:t>
            </a:r>
          </a:p>
          <a:p>
            <a:pPr lvl="1">
              <a:buFont typeface="Arial" panose="020B0604020202020204" pitchFamily="34" charset="0"/>
              <a:buChar char="•"/>
            </a:pPr>
            <a:r>
              <a:rPr lang="en-US" sz="2200" dirty="0"/>
              <a:t>PLA ‐ Plasma</a:t>
            </a:r>
          </a:p>
          <a:p>
            <a:pPr lvl="1">
              <a:buFont typeface="Arial" panose="020B0604020202020204" pitchFamily="34" charset="0"/>
              <a:buChar char="•"/>
            </a:pPr>
            <a:r>
              <a:rPr lang="en-US" sz="2200" dirty="0"/>
              <a:t>BC ‐ Buffy Coat</a:t>
            </a:r>
          </a:p>
          <a:p>
            <a:pPr lvl="1">
              <a:buFont typeface="Arial" panose="020B0604020202020204" pitchFamily="34" charset="0"/>
              <a:buChar char="•"/>
            </a:pPr>
            <a:r>
              <a:rPr lang="en-US" sz="2200" dirty="0"/>
              <a:t>RBC- Washed RBC</a:t>
            </a:r>
          </a:p>
          <a:p>
            <a:pPr lvl="1">
              <a:buFont typeface="Arial" panose="020B0604020202020204" pitchFamily="34" charset="0"/>
              <a:buChar char="•"/>
            </a:pPr>
            <a:r>
              <a:rPr lang="en-US" sz="2200" dirty="0"/>
              <a:t>CSF ‐ Cerebrospinal Fluid</a:t>
            </a:r>
          </a:p>
          <a:p>
            <a:endParaRPr lang="en-US" dirty="0"/>
          </a:p>
        </p:txBody>
      </p:sp>
      <p:pic>
        <p:nvPicPr>
          <p:cNvPr id="4" name="Picture 3">
            <a:extLst>
              <a:ext uri="{FF2B5EF4-FFF2-40B4-BE49-F238E27FC236}">
                <a16:creationId xmlns:a16="http://schemas.microsoft.com/office/drawing/2014/main" id="{489F1750-653E-83FB-144A-54E21F553E1A}"/>
              </a:ext>
            </a:extLst>
          </p:cNvPr>
          <p:cNvPicPr>
            <a:picLocks noChangeAspect="1"/>
          </p:cNvPicPr>
          <p:nvPr/>
        </p:nvPicPr>
        <p:blipFill>
          <a:blip r:embed="rId2"/>
          <a:stretch>
            <a:fillRect/>
          </a:stretch>
        </p:blipFill>
        <p:spPr>
          <a:xfrm>
            <a:off x="2627088" y="4360985"/>
            <a:ext cx="4194817" cy="1416817"/>
          </a:xfrm>
          <a:prstGeom prst="rect">
            <a:avLst/>
          </a:prstGeom>
        </p:spPr>
      </p:pic>
      <p:pic>
        <p:nvPicPr>
          <p:cNvPr id="5" name="Picture 4">
            <a:extLst>
              <a:ext uri="{FF2B5EF4-FFF2-40B4-BE49-F238E27FC236}">
                <a16:creationId xmlns:a16="http://schemas.microsoft.com/office/drawing/2014/main" id="{3758B07A-5EA4-D6D0-05F4-BE0AF6F3A1AB}"/>
              </a:ext>
            </a:extLst>
          </p:cNvPr>
          <p:cNvPicPr>
            <a:picLocks noChangeAspect="1"/>
          </p:cNvPicPr>
          <p:nvPr/>
        </p:nvPicPr>
        <p:blipFill>
          <a:blip r:embed="rId3"/>
          <a:stretch>
            <a:fillRect/>
          </a:stretch>
        </p:blipFill>
        <p:spPr>
          <a:xfrm>
            <a:off x="1295400" y="1861040"/>
            <a:ext cx="837883" cy="3916762"/>
          </a:xfrm>
          <a:prstGeom prst="rect">
            <a:avLst/>
          </a:prstGeom>
        </p:spPr>
      </p:pic>
    </p:spTree>
    <p:extLst>
      <p:ext uri="{BB962C8B-B14F-4D97-AF65-F5344CB8AC3E}">
        <p14:creationId xmlns:p14="http://schemas.microsoft.com/office/powerpoint/2010/main" val="1156758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D67C-0AAD-4D98-8604-90810190A5E5}"/>
              </a:ext>
            </a:extLst>
          </p:cNvPr>
          <p:cNvSpPr>
            <a:spLocks noGrp="1"/>
          </p:cNvSpPr>
          <p:nvPr>
            <p:ph type="title"/>
          </p:nvPr>
        </p:nvSpPr>
        <p:spPr/>
        <p:txBody>
          <a:bodyPr/>
          <a:lstStyle/>
          <a:p>
            <a:r>
              <a:rPr lang="en-US" dirty="0"/>
              <a:t>Specimen Labeling Instruction:</a:t>
            </a:r>
            <a:br>
              <a:rPr lang="en-US" dirty="0"/>
            </a:br>
            <a:r>
              <a:rPr lang="en-US" sz="3600" dirty="0"/>
              <a:t>Label Placement Details</a:t>
            </a:r>
            <a:endParaRPr lang="en-US" dirty="0"/>
          </a:p>
        </p:txBody>
      </p:sp>
      <p:sp>
        <p:nvSpPr>
          <p:cNvPr id="3" name="Content Placeholder 2">
            <a:extLst>
              <a:ext uri="{FF2B5EF4-FFF2-40B4-BE49-F238E27FC236}">
                <a16:creationId xmlns:a16="http://schemas.microsoft.com/office/drawing/2014/main" id="{B2152D48-3103-4366-950F-545D6C8622D3}"/>
              </a:ext>
            </a:extLst>
          </p:cNvPr>
          <p:cNvSpPr>
            <a:spLocks noGrp="1"/>
          </p:cNvSpPr>
          <p:nvPr>
            <p:ph idx="1"/>
          </p:nvPr>
        </p:nvSpPr>
        <p:spPr>
          <a:xfrm>
            <a:off x="1216471" y="1816448"/>
            <a:ext cx="4879529" cy="4374627"/>
          </a:xfrm>
          <a:ln>
            <a:solidFill>
              <a:schemeClr val="bg1"/>
            </a:solidFill>
          </a:ln>
        </p:spPr>
        <p:txBody>
          <a:bodyPr>
            <a:normAutofit fontScale="92500" lnSpcReduction="10000"/>
          </a:bodyPr>
          <a:lstStyle/>
          <a:p>
            <a:pPr>
              <a:lnSpc>
                <a:spcPct val="150000"/>
              </a:lnSpc>
              <a:buFont typeface="Wingdings" panose="05000000000000000000" pitchFamily="2" charset="2"/>
              <a:buChar char="v"/>
            </a:pPr>
            <a:r>
              <a:rPr lang="en-US" dirty="0"/>
              <a:t> Write site ID and participant ID with fine-point marker prior to label placement</a:t>
            </a:r>
          </a:p>
          <a:p>
            <a:pPr>
              <a:lnSpc>
                <a:spcPct val="150000"/>
              </a:lnSpc>
              <a:buFont typeface="Wingdings" panose="05000000000000000000" pitchFamily="2" charset="2"/>
              <a:buChar char="v"/>
            </a:pPr>
            <a:r>
              <a:rPr lang="en-US" dirty="0"/>
              <a:t> Place </a:t>
            </a:r>
            <a:r>
              <a:rPr lang="en-US" b="1" dirty="0"/>
              <a:t>all</a:t>
            </a:r>
            <a:r>
              <a:rPr lang="en-US" dirty="0"/>
              <a:t> labels on Whole-Blood EDTA 10 ml tube and Cryovial 2 ml </a:t>
            </a:r>
            <a:r>
              <a:rPr lang="en-US" b="1" dirty="0"/>
              <a:t>before </a:t>
            </a:r>
            <a:r>
              <a:rPr lang="en-US" dirty="0"/>
              <a:t>blood collection, processing, or freezing</a:t>
            </a:r>
          </a:p>
          <a:p>
            <a:pPr>
              <a:lnSpc>
                <a:spcPct val="150000"/>
              </a:lnSpc>
              <a:buFont typeface="Wingdings" panose="05000000000000000000" pitchFamily="2" charset="2"/>
              <a:buChar char="v"/>
            </a:pPr>
            <a:r>
              <a:rPr lang="en-US" dirty="0"/>
              <a:t>Label collection tubes and cryovials for </a:t>
            </a:r>
            <a:r>
              <a:rPr lang="en-US" b="1" dirty="0"/>
              <a:t>one participant at a time </a:t>
            </a:r>
            <a:r>
              <a:rPr lang="en-US" dirty="0"/>
              <a:t>to avoid mix ups.</a:t>
            </a:r>
          </a:p>
          <a:p>
            <a:pPr>
              <a:lnSpc>
                <a:spcPct val="150000"/>
              </a:lnSpc>
              <a:buFont typeface="Wingdings" panose="05000000000000000000" pitchFamily="2" charset="2"/>
              <a:buChar char="v"/>
            </a:pPr>
            <a:r>
              <a:rPr lang="en-US" dirty="0"/>
              <a:t> Wrap labels </a:t>
            </a:r>
            <a:r>
              <a:rPr lang="en-US" b="1" dirty="0"/>
              <a:t>horizontally</a:t>
            </a:r>
            <a:r>
              <a:rPr lang="en-US" dirty="0"/>
              <a:t> and adhere </a:t>
            </a:r>
            <a:r>
              <a:rPr lang="en-US" b="1" dirty="0"/>
              <a:t>completely</a:t>
            </a:r>
            <a:r>
              <a:rPr lang="en-US" dirty="0"/>
              <a:t> to all tubes</a:t>
            </a:r>
          </a:p>
          <a:p>
            <a:pPr marL="0" indent="0">
              <a:buNone/>
            </a:pPr>
            <a:endParaRPr lang="en-US" b="1" dirty="0"/>
          </a:p>
        </p:txBody>
      </p:sp>
      <p:sp>
        <p:nvSpPr>
          <p:cNvPr id="4" name="TextBox 9" descr="Text box captioning the photo of a improperly and properly labeled 10ml EDTA tubes">
            <a:extLst>
              <a:ext uri="{FF2B5EF4-FFF2-40B4-BE49-F238E27FC236}">
                <a16:creationId xmlns:a16="http://schemas.microsoft.com/office/drawing/2014/main" id="{DD430D3B-2AA5-8826-0948-61101360215B}"/>
              </a:ext>
            </a:extLst>
          </p:cNvPr>
          <p:cNvSpPr txBox="1"/>
          <p:nvPr/>
        </p:nvSpPr>
        <p:spPr>
          <a:xfrm>
            <a:off x="6989762" y="4577716"/>
            <a:ext cx="1925955" cy="621663"/>
          </a:xfrm>
          <a:prstGeom prst="rect">
            <a:avLst/>
          </a:prstGeom>
          <a:noFill/>
          <a:ln w="28575">
            <a:solidFill>
              <a:schemeClr val="accent1"/>
            </a:solidFill>
          </a:ln>
        </p:spPr>
        <p:txBody>
          <a:bodyPr wrap="square" rtlCol="0">
            <a:noAutofit/>
          </a:bodyPr>
          <a:lstStyle/>
          <a:p>
            <a:pPr marL="0" marR="0" algn="ctr">
              <a:spcBef>
                <a:spcPts val="0"/>
              </a:spcBef>
              <a:spcAft>
                <a:spcPts val="0"/>
              </a:spcAft>
            </a:pPr>
            <a:r>
              <a:rPr lang="en-US"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Collection Tube Label Diagram</a:t>
            </a:r>
            <a:endParaRPr lang="en-US" sz="1600" dirty="0">
              <a:effectLst/>
              <a:latin typeface="Segoe UI" panose="020B0502040204020203" pitchFamily="34" charset="0"/>
              <a:ea typeface="Calibri" panose="020F0502020204030204" pitchFamily="34" charset="0"/>
            </a:endParaRPr>
          </a:p>
        </p:txBody>
      </p:sp>
      <p:sp>
        <p:nvSpPr>
          <p:cNvPr id="6" name="TextBox 9" descr="Text box captioning the photo of a improperly and properly labeled cryovials">
            <a:extLst>
              <a:ext uri="{FF2B5EF4-FFF2-40B4-BE49-F238E27FC236}">
                <a16:creationId xmlns:a16="http://schemas.microsoft.com/office/drawing/2014/main" id="{DCADC0ED-DA84-705C-DB16-B200BFF62C42}"/>
              </a:ext>
            </a:extLst>
          </p:cNvPr>
          <p:cNvSpPr txBox="1"/>
          <p:nvPr/>
        </p:nvSpPr>
        <p:spPr>
          <a:xfrm>
            <a:off x="9429621" y="4577716"/>
            <a:ext cx="1704975" cy="621663"/>
          </a:xfrm>
          <a:prstGeom prst="rect">
            <a:avLst/>
          </a:prstGeom>
          <a:noFill/>
          <a:ln w="28575">
            <a:solidFill>
              <a:schemeClr val="accent1"/>
            </a:solidFill>
          </a:ln>
        </p:spPr>
        <p:txBody>
          <a:bodyPr wrap="square" rtlCol="0">
            <a:noAutofit/>
          </a:bodyPr>
          <a:lstStyle/>
          <a:p>
            <a:pPr marL="0" marR="0" algn="ctr">
              <a:spcBef>
                <a:spcPts val="0"/>
              </a:spcBef>
              <a:spcAft>
                <a:spcPts val="0"/>
              </a:spcAft>
            </a:pPr>
            <a:r>
              <a:rPr lang="en-US" sz="16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Aliquot</a:t>
            </a:r>
            <a:endParaRPr lang="en-US" sz="1600">
              <a:effectLst/>
              <a:latin typeface="Segoe UI" panose="020B0502040204020203" pitchFamily="34" charset="0"/>
              <a:ea typeface="Calibri" panose="020F0502020204030204" pitchFamily="34" charset="0"/>
            </a:endParaRPr>
          </a:p>
          <a:p>
            <a:pPr marL="0" marR="0" algn="ctr">
              <a:spcBef>
                <a:spcPts val="0"/>
              </a:spcBef>
              <a:spcAft>
                <a:spcPts val="0"/>
              </a:spcAft>
            </a:pPr>
            <a:r>
              <a:rPr lang="en-US" sz="16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Label Diagram</a:t>
            </a:r>
            <a:endParaRPr lang="en-US" sz="1600">
              <a:effectLst/>
              <a:latin typeface="Segoe UI" panose="020B0502040204020203" pitchFamily="34" charset="0"/>
              <a:ea typeface="Calibri" panose="020F0502020204030204" pitchFamily="34" charset="0"/>
            </a:endParaRPr>
          </a:p>
        </p:txBody>
      </p:sp>
      <p:pic>
        <p:nvPicPr>
          <p:cNvPr id="11" name="Picture 10" descr="Two cryovials are shown, each with an Aliquot Label. The tube on the left is labeled incorrectly with the study name oriented towards the cap. The tube on the right is labeled correctly with the QR code oriented towards the cap.">
            <a:extLst>
              <a:ext uri="{FF2B5EF4-FFF2-40B4-BE49-F238E27FC236}">
                <a16:creationId xmlns:a16="http://schemas.microsoft.com/office/drawing/2014/main" id="{6D08A56C-A0DE-867B-3F56-E498C11D8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409" y="2566671"/>
            <a:ext cx="2057400" cy="1714500"/>
          </a:xfrm>
          <a:prstGeom prst="rect">
            <a:avLst/>
          </a:prstGeom>
        </p:spPr>
      </p:pic>
      <p:pic>
        <p:nvPicPr>
          <p:cNvPr id="19" name="Audio 18">
            <a:hlinkClick r:id="" action="ppaction://media"/>
            <a:extLst>
              <a:ext uri="{FF2B5EF4-FFF2-40B4-BE49-F238E27FC236}">
                <a16:creationId xmlns:a16="http://schemas.microsoft.com/office/drawing/2014/main" id="{AC00BF5A-59FD-3B1C-CBD2-5FB5E4CE58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D28AACC0-04B6-6841-43BE-C38A2C186AB7}"/>
              </a:ext>
            </a:extLst>
          </p:cNvPr>
          <p:cNvPicPr>
            <a:picLocks noChangeAspect="1"/>
          </p:cNvPicPr>
          <p:nvPr/>
        </p:nvPicPr>
        <p:blipFill>
          <a:blip r:embed="rId6"/>
          <a:stretch>
            <a:fillRect/>
          </a:stretch>
        </p:blipFill>
        <p:spPr>
          <a:xfrm>
            <a:off x="6989762" y="1545029"/>
            <a:ext cx="1831630" cy="2911412"/>
          </a:xfrm>
          <a:prstGeom prst="rect">
            <a:avLst/>
          </a:prstGeom>
        </p:spPr>
      </p:pic>
    </p:spTree>
    <p:extLst>
      <p:ext uri="{BB962C8B-B14F-4D97-AF65-F5344CB8AC3E}">
        <p14:creationId xmlns:p14="http://schemas.microsoft.com/office/powerpoint/2010/main" val="2030957375"/>
      </p:ext>
    </p:extLst>
  </p:cSld>
  <p:clrMapOvr>
    <a:masterClrMapping/>
  </p:clrMapOvr>
  <mc:AlternateContent xmlns:mc="http://schemas.openxmlformats.org/markup-compatibility/2006" xmlns:p14="http://schemas.microsoft.com/office/powerpoint/2010/main">
    <mc:Choice Requires="p14">
      <p:transition spd="slow" p14:dur="2000" advTm="57641"/>
    </mc:Choice>
    <mc:Fallback xmlns="">
      <p:transition spd="slow" advTm="5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D523-D7A9-40BC-98E9-844B4E525E5F}"/>
              </a:ext>
            </a:extLst>
          </p:cNvPr>
          <p:cNvSpPr>
            <a:spLocks noGrp="1"/>
          </p:cNvSpPr>
          <p:nvPr>
            <p:ph type="title" idx="4294967295"/>
          </p:nvPr>
        </p:nvSpPr>
        <p:spPr>
          <a:xfrm>
            <a:off x="831850" y="2167836"/>
            <a:ext cx="10528300" cy="1261164"/>
          </a:xfrm>
        </p:spPr>
        <p:txBody>
          <a:bodyPr>
            <a:normAutofit fontScale="90000"/>
          </a:bodyPr>
          <a:lstStyle/>
          <a:p>
            <a:pPr algn="ctr"/>
            <a:r>
              <a:rPr lang="en-US" b="1" dirty="0"/>
              <a:t>Specimen Collection and Processing</a:t>
            </a:r>
          </a:p>
        </p:txBody>
      </p:sp>
      <p:pic>
        <p:nvPicPr>
          <p:cNvPr id="8" name="Audio 7">
            <a:hlinkClick r:id="" action="ppaction://media"/>
            <a:extLst>
              <a:ext uri="{FF2B5EF4-FFF2-40B4-BE49-F238E27FC236}">
                <a16:creationId xmlns:a16="http://schemas.microsoft.com/office/drawing/2014/main" id="{980D9C7E-A4A2-7CF9-CABF-D6BEF91FF1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9078178"/>
      </p:ext>
    </p:extLst>
  </p:cSld>
  <p:clrMapOvr>
    <a:masterClrMapping/>
  </p:clrMapOvr>
  <mc:AlternateContent xmlns:mc="http://schemas.openxmlformats.org/markup-compatibility/2006" xmlns:p14="http://schemas.microsoft.com/office/powerpoint/2010/main">
    <mc:Choice Requires="p14">
      <p:transition spd="slow" p14:dur="2000" advTm="5191"/>
    </mc:Choice>
    <mc:Fallback xmlns="">
      <p:transition spd="slow" advTm="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4340-7FC0-421B-B4B6-CD18F94E04C0}"/>
              </a:ext>
            </a:extLst>
          </p:cNvPr>
          <p:cNvSpPr>
            <a:spLocks noGrp="1"/>
          </p:cNvSpPr>
          <p:nvPr>
            <p:ph type="title"/>
          </p:nvPr>
        </p:nvSpPr>
        <p:spPr/>
        <p:txBody>
          <a:bodyPr/>
          <a:lstStyle/>
          <a:p>
            <a:r>
              <a:rPr lang="en-US" dirty="0"/>
              <a:t>Benfotiamine Biospecimen Samples</a:t>
            </a:r>
          </a:p>
        </p:txBody>
      </p:sp>
      <p:sp>
        <p:nvSpPr>
          <p:cNvPr id="3" name="Content Placeholder 2">
            <a:extLst>
              <a:ext uri="{FF2B5EF4-FFF2-40B4-BE49-F238E27FC236}">
                <a16:creationId xmlns:a16="http://schemas.microsoft.com/office/drawing/2014/main" id="{1F7F6E48-2FD2-9690-F5BB-A45004C1BB4C}"/>
              </a:ext>
            </a:extLst>
          </p:cNvPr>
          <p:cNvSpPr>
            <a:spLocks noGrp="1"/>
          </p:cNvSpPr>
          <p:nvPr>
            <p:ph idx="1"/>
          </p:nvPr>
        </p:nvSpPr>
        <p:spPr>
          <a:xfrm>
            <a:off x="1246324" y="1828800"/>
            <a:ext cx="9699351" cy="3187817"/>
          </a:xfrm>
        </p:spPr>
        <p:txBody>
          <a:bodyPr>
            <a:normAutofit/>
          </a:bodyPr>
          <a:lstStyle/>
          <a:p>
            <a:pPr marL="0" indent="0">
              <a:buNone/>
            </a:pPr>
            <a:r>
              <a:rPr lang="en-US" dirty="0"/>
              <a:t>NCRAD will provide training and materials for the following biospecimens collected:</a:t>
            </a:r>
          </a:p>
          <a:p>
            <a:pPr lvl="1" algn="just">
              <a:lnSpc>
                <a:spcPct val="160000"/>
              </a:lnSpc>
              <a:buFont typeface="Wingdings" panose="05000000000000000000" pitchFamily="2" charset="2"/>
              <a:buChar char="v"/>
            </a:pPr>
            <a:r>
              <a:rPr lang="en-US" sz="2000" dirty="0">
                <a:solidFill>
                  <a:schemeClr val="tx2"/>
                </a:solidFill>
              </a:rPr>
              <a:t>Whole Blood</a:t>
            </a:r>
          </a:p>
          <a:p>
            <a:pPr lvl="1" algn="just">
              <a:lnSpc>
                <a:spcPct val="160000"/>
              </a:lnSpc>
              <a:buFont typeface="Wingdings" panose="05000000000000000000" pitchFamily="2" charset="2"/>
              <a:buChar char="v"/>
            </a:pPr>
            <a:r>
              <a:rPr lang="en-US" sz="2000" dirty="0">
                <a:solidFill>
                  <a:schemeClr val="tx2"/>
                </a:solidFill>
              </a:rPr>
              <a:t>Plasma</a:t>
            </a:r>
          </a:p>
          <a:p>
            <a:pPr lvl="1" algn="just">
              <a:lnSpc>
                <a:spcPct val="160000"/>
              </a:lnSpc>
              <a:buFont typeface="Wingdings" panose="05000000000000000000" pitchFamily="2" charset="2"/>
              <a:buChar char="v"/>
            </a:pPr>
            <a:r>
              <a:rPr lang="en-US" sz="2000" dirty="0">
                <a:solidFill>
                  <a:schemeClr val="tx2"/>
                </a:solidFill>
              </a:rPr>
              <a:t>Buffy Coat</a:t>
            </a:r>
          </a:p>
          <a:p>
            <a:pPr lvl="1" algn="just">
              <a:lnSpc>
                <a:spcPct val="160000"/>
              </a:lnSpc>
              <a:buFont typeface="Wingdings" panose="05000000000000000000" pitchFamily="2" charset="2"/>
              <a:buChar char="v"/>
            </a:pPr>
            <a:r>
              <a:rPr lang="en-US" sz="2000" dirty="0">
                <a:solidFill>
                  <a:schemeClr val="tx2"/>
                </a:solidFill>
              </a:rPr>
              <a:t>Washed RBCs</a:t>
            </a:r>
          </a:p>
          <a:p>
            <a:pPr lvl="1" algn="just">
              <a:lnSpc>
                <a:spcPct val="160000"/>
              </a:lnSpc>
              <a:buFont typeface="Wingdings" panose="05000000000000000000" pitchFamily="2" charset="2"/>
              <a:buChar char="v"/>
            </a:pPr>
            <a:r>
              <a:rPr lang="en-US" sz="2000" dirty="0">
                <a:solidFill>
                  <a:schemeClr val="tx2"/>
                </a:solidFill>
              </a:rPr>
              <a:t>CSF (Optional)</a:t>
            </a:r>
          </a:p>
        </p:txBody>
      </p:sp>
      <p:pic>
        <p:nvPicPr>
          <p:cNvPr id="8" name="Audio 7">
            <a:hlinkClick r:id="" action="ppaction://media"/>
            <a:extLst>
              <a:ext uri="{FF2B5EF4-FFF2-40B4-BE49-F238E27FC236}">
                <a16:creationId xmlns:a16="http://schemas.microsoft.com/office/drawing/2014/main" id="{BB116810-4BD9-A5B5-D819-64770CC744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515577"/>
      </p:ext>
    </p:extLst>
  </p:cSld>
  <p:clrMapOvr>
    <a:masterClrMapping/>
  </p:clrMapOvr>
  <mc:AlternateContent xmlns:mc="http://schemas.openxmlformats.org/markup-compatibility/2006" xmlns:p14="http://schemas.microsoft.com/office/powerpoint/2010/main">
    <mc:Choice Requires="p14">
      <p:transition spd="slow" p14:dur="2000" advTm="16416"/>
    </mc:Choice>
    <mc:Fallback xmlns="">
      <p:transition spd="slow" advTm="1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47D9B92E-B3EA-17D0-969B-5D62C233171C}"/>
              </a:ext>
            </a:extLst>
          </p:cNvPr>
          <p:cNvGraphicFramePr>
            <a:graphicFrameLocks noGrp="1"/>
          </p:cNvGraphicFramePr>
          <p:nvPr>
            <p:extLst>
              <p:ext uri="{D42A27DB-BD31-4B8C-83A1-F6EECF244321}">
                <p14:modId xmlns:p14="http://schemas.microsoft.com/office/powerpoint/2010/main" val="1811066865"/>
              </p:ext>
            </p:extLst>
          </p:nvPr>
        </p:nvGraphicFramePr>
        <p:xfrm>
          <a:off x="2764667" y="223616"/>
          <a:ext cx="5958980" cy="6048472"/>
        </p:xfrm>
        <a:graphic>
          <a:graphicData uri="http://schemas.openxmlformats.org/drawingml/2006/table">
            <a:tbl>
              <a:tblPr firstRow="1" bandRow="1">
                <a:tableStyleId>{5C22544A-7EE6-4342-B048-85BDC9FD1C3A}</a:tableStyleId>
              </a:tblPr>
              <a:tblGrid>
                <a:gridCol w="2099092">
                  <a:extLst>
                    <a:ext uri="{9D8B030D-6E8A-4147-A177-3AD203B41FA5}">
                      <a16:colId xmlns:a16="http://schemas.microsoft.com/office/drawing/2014/main" val="327428053"/>
                    </a:ext>
                  </a:extLst>
                </a:gridCol>
                <a:gridCol w="2292704">
                  <a:extLst>
                    <a:ext uri="{9D8B030D-6E8A-4147-A177-3AD203B41FA5}">
                      <a16:colId xmlns:a16="http://schemas.microsoft.com/office/drawing/2014/main" val="1828734855"/>
                    </a:ext>
                  </a:extLst>
                </a:gridCol>
                <a:gridCol w="1567184">
                  <a:extLst>
                    <a:ext uri="{9D8B030D-6E8A-4147-A177-3AD203B41FA5}">
                      <a16:colId xmlns:a16="http://schemas.microsoft.com/office/drawing/2014/main" val="3976047721"/>
                    </a:ext>
                  </a:extLst>
                </a:gridCol>
              </a:tblGrid>
              <a:tr h="650319">
                <a:tc>
                  <a:txBody>
                    <a:bodyPr/>
                    <a:lstStyle/>
                    <a:p>
                      <a:pPr algn="ctr"/>
                      <a:r>
                        <a:rPr lang="en-US" sz="2000" dirty="0">
                          <a:solidFill>
                            <a:srgbClr val="FFFFFF"/>
                          </a:solidFill>
                        </a:rPr>
                        <a:t>Sample Type</a:t>
                      </a:r>
                    </a:p>
                  </a:txBody>
                  <a:tcPr/>
                </a:tc>
                <a:tc>
                  <a:txBody>
                    <a:bodyPr/>
                    <a:lstStyle/>
                    <a:p>
                      <a:pPr algn="ctr"/>
                      <a:r>
                        <a:rPr lang="en-US" sz="2000" dirty="0">
                          <a:solidFill>
                            <a:srgbClr val="FFFFFF"/>
                          </a:solidFill>
                        </a:rPr>
                        <a:t>Cryovial Cap Color</a:t>
                      </a:r>
                    </a:p>
                  </a:txBody>
                  <a:tcPr/>
                </a:tc>
                <a:tc>
                  <a:txBody>
                    <a:bodyPr/>
                    <a:lstStyle/>
                    <a:p>
                      <a:pPr algn="ctr"/>
                      <a:r>
                        <a:rPr lang="en-US" sz="2000" b="1" dirty="0">
                          <a:solidFill>
                            <a:srgbClr val="FFFFFF"/>
                          </a:solidFill>
                        </a:rPr>
                        <a:t>Example:</a:t>
                      </a:r>
                    </a:p>
                  </a:txBody>
                  <a:tcPr/>
                </a:tc>
                <a:extLst>
                  <a:ext uri="{0D108BD9-81ED-4DB2-BD59-A6C34878D82A}">
                    <a16:rowId xmlns:a16="http://schemas.microsoft.com/office/drawing/2014/main" val="2734700700"/>
                  </a:ext>
                </a:extLst>
              </a:tr>
              <a:tr h="650319">
                <a:tc>
                  <a:txBody>
                    <a:bodyPr/>
                    <a:lstStyle/>
                    <a:p>
                      <a:pPr algn="ctr"/>
                      <a:r>
                        <a:rPr lang="en-US" dirty="0">
                          <a:solidFill>
                            <a:schemeClr val="accent4">
                              <a:lumMod val="10000"/>
                            </a:schemeClr>
                          </a:solidFill>
                        </a:rPr>
                        <a:t>Whole Blood</a:t>
                      </a:r>
                    </a:p>
                  </a:txBody>
                  <a:tcPr anchor="ctr"/>
                </a:tc>
                <a:tc>
                  <a:txBody>
                    <a:bodyPr/>
                    <a:lstStyle/>
                    <a:p>
                      <a:pPr algn="ctr"/>
                      <a:r>
                        <a:rPr lang="en-US" dirty="0">
                          <a:solidFill>
                            <a:schemeClr val="accent4">
                              <a:lumMod val="10000"/>
                            </a:schemeClr>
                          </a:solidFill>
                        </a:rPr>
                        <a:t>Yellow</a:t>
                      </a:r>
                    </a:p>
                  </a:txBody>
                  <a:tcPr anchor="ctr"/>
                </a:tc>
                <a:tc>
                  <a:txBody>
                    <a:bodyPr/>
                    <a:lstStyle/>
                    <a:p>
                      <a:pPr algn="ctr"/>
                      <a:endParaRPr lang="en-US" dirty="0"/>
                    </a:p>
                  </a:txBody>
                  <a:tcPr anchor="ctr"/>
                </a:tc>
                <a:extLst>
                  <a:ext uri="{0D108BD9-81ED-4DB2-BD59-A6C34878D82A}">
                    <a16:rowId xmlns:a16="http://schemas.microsoft.com/office/drawing/2014/main" val="2876856245"/>
                  </a:ext>
                </a:extLst>
              </a:tr>
              <a:tr h="650319">
                <a:tc>
                  <a:txBody>
                    <a:bodyPr/>
                    <a:lstStyle/>
                    <a:p>
                      <a:pPr algn="ctr"/>
                      <a:r>
                        <a:rPr lang="en-US" dirty="0">
                          <a:solidFill>
                            <a:schemeClr val="accent4">
                              <a:lumMod val="10000"/>
                            </a:schemeClr>
                          </a:solidFill>
                        </a:rPr>
                        <a:t>Plasma</a:t>
                      </a:r>
                    </a:p>
                  </a:txBody>
                  <a:tcPr anchor="ctr"/>
                </a:tc>
                <a:tc>
                  <a:txBody>
                    <a:bodyPr/>
                    <a:lstStyle/>
                    <a:p>
                      <a:pPr algn="ctr"/>
                      <a:r>
                        <a:rPr lang="en-US" dirty="0">
                          <a:solidFill>
                            <a:schemeClr val="accent4">
                              <a:lumMod val="10000"/>
                            </a:schemeClr>
                          </a:solidFill>
                        </a:rPr>
                        <a:t>Purple</a:t>
                      </a:r>
                    </a:p>
                  </a:txBody>
                  <a:tcPr anchor="ctr"/>
                </a:tc>
                <a:tc>
                  <a:txBody>
                    <a:bodyPr/>
                    <a:lstStyle/>
                    <a:p>
                      <a:pPr algn="ctr"/>
                      <a:endParaRPr lang="en-US" dirty="0"/>
                    </a:p>
                  </a:txBody>
                  <a:tcPr anchor="ctr"/>
                </a:tc>
                <a:extLst>
                  <a:ext uri="{0D108BD9-81ED-4DB2-BD59-A6C34878D82A}">
                    <a16:rowId xmlns:a16="http://schemas.microsoft.com/office/drawing/2014/main" val="1518635910"/>
                  </a:ext>
                </a:extLst>
              </a:tr>
              <a:tr h="845920">
                <a:tc>
                  <a:txBody>
                    <a:bodyPr/>
                    <a:lstStyle/>
                    <a:p>
                      <a:pPr algn="ctr"/>
                      <a:r>
                        <a:rPr lang="en-US" dirty="0">
                          <a:solidFill>
                            <a:schemeClr val="accent4">
                              <a:lumMod val="10000"/>
                            </a:schemeClr>
                          </a:solidFill>
                        </a:rPr>
                        <a:t>Residual Plasma</a:t>
                      </a:r>
                    </a:p>
                  </a:txBody>
                  <a:tcPr anchor="ctr"/>
                </a:tc>
                <a:tc>
                  <a:txBody>
                    <a:bodyPr/>
                    <a:lstStyle/>
                    <a:p>
                      <a:pPr algn="ctr"/>
                      <a:r>
                        <a:rPr lang="en-US" dirty="0">
                          <a:solidFill>
                            <a:schemeClr val="accent4">
                              <a:lumMod val="10000"/>
                            </a:schemeClr>
                          </a:solidFill>
                        </a:rPr>
                        <a:t>Blue</a:t>
                      </a:r>
                    </a:p>
                  </a:txBody>
                  <a:tcPr anchor="ctr"/>
                </a:tc>
                <a:tc>
                  <a:txBody>
                    <a:bodyPr/>
                    <a:lstStyle/>
                    <a:p>
                      <a:pPr algn="ctr"/>
                      <a:endParaRPr lang="en-US" dirty="0"/>
                    </a:p>
                  </a:txBody>
                  <a:tcPr anchor="ctr"/>
                </a:tc>
                <a:extLst>
                  <a:ext uri="{0D108BD9-81ED-4DB2-BD59-A6C34878D82A}">
                    <a16:rowId xmlns:a16="http://schemas.microsoft.com/office/drawing/2014/main" val="4133009099"/>
                  </a:ext>
                </a:extLst>
              </a:tr>
              <a:tr h="650319">
                <a:tc>
                  <a:txBody>
                    <a:bodyPr/>
                    <a:lstStyle/>
                    <a:p>
                      <a:pPr algn="ctr"/>
                      <a:r>
                        <a:rPr lang="en-US" dirty="0">
                          <a:solidFill>
                            <a:schemeClr val="accent4">
                              <a:lumMod val="10000"/>
                            </a:schemeClr>
                          </a:solidFill>
                        </a:rPr>
                        <a:t>Buffy Coat</a:t>
                      </a:r>
                    </a:p>
                  </a:txBody>
                  <a:tcPr anchor="ctr"/>
                </a:tc>
                <a:tc>
                  <a:txBody>
                    <a:bodyPr/>
                    <a:lstStyle/>
                    <a:p>
                      <a:pPr algn="ctr"/>
                      <a:r>
                        <a:rPr lang="en-US" dirty="0">
                          <a:solidFill>
                            <a:schemeClr val="accent4">
                              <a:lumMod val="10000"/>
                            </a:schemeClr>
                          </a:solidFill>
                        </a:rPr>
                        <a:t>Clear</a:t>
                      </a:r>
                    </a:p>
                  </a:txBody>
                  <a:tcPr anchor="ctr"/>
                </a:tc>
                <a:tc>
                  <a:txBody>
                    <a:bodyPr/>
                    <a:lstStyle/>
                    <a:p>
                      <a:pPr algn="ctr"/>
                      <a:endParaRPr lang="en-US" dirty="0"/>
                    </a:p>
                  </a:txBody>
                  <a:tcPr anchor="ctr"/>
                </a:tc>
                <a:extLst>
                  <a:ext uri="{0D108BD9-81ED-4DB2-BD59-A6C34878D82A}">
                    <a16:rowId xmlns:a16="http://schemas.microsoft.com/office/drawing/2014/main" val="2245707878"/>
                  </a:ext>
                </a:extLst>
              </a:tr>
              <a:tr h="650319">
                <a:tc>
                  <a:txBody>
                    <a:bodyPr/>
                    <a:lstStyle/>
                    <a:p>
                      <a:pPr algn="ctr"/>
                      <a:r>
                        <a:rPr lang="en-US" dirty="0">
                          <a:solidFill>
                            <a:schemeClr val="accent4">
                              <a:lumMod val="10000"/>
                            </a:schemeClr>
                          </a:solidFill>
                        </a:rPr>
                        <a:t>Washed RBC</a:t>
                      </a:r>
                    </a:p>
                  </a:txBody>
                  <a:tcPr anchor="ctr"/>
                </a:tc>
                <a:tc>
                  <a:txBody>
                    <a:bodyPr/>
                    <a:lstStyle/>
                    <a:p>
                      <a:pPr algn="ctr"/>
                      <a:r>
                        <a:rPr lang="en-US" dirty="0">
                          <a:solidFill>
                            <a:schemeClr val="accent4">
                              <a:lumMod val="10000"/>
                            </a:schemeClr>
                          </a:solidFill>
                        </a:rPr>
                        <a:t>Red</a:t>
                      </a:r>
                    </a:p>
                  </a:txBody>
                  <a:tcPr anchor="ctr"/>
                </a:tc>
                <a:tc>
                  <a:txBody>
                    <a:bodyPr/>
                    <a:lstStyle/>
                    <a:p>
                      <a:pPr algn="ctr"/>
                      <a:endParaRPr lang="en-US" dirty="0"/>
                    </a:p>
                  </a:txBody>
                  <a:tcPr anchor="ctr"/>
                </a:tc>
                <a:extLst>
                  <a:ext uri="{0D108BD9-81ED-4DB2-BD59-A6C34878D82A}">
                    <a16:rowId xmlns:a16="http://schemas.microsoft.com/office/drawing/2014/main" val="1048133237"/>
                  </a:ext>
                </a:extLst>
              </a:tr>
              <a:tr h="650319">
                <a:tc>
                  <a:txBody>
                    <a:bodyPr/>
                    <a:lstStyle/>
                    <a:p>
                      <a:pPr algn="ctr"/>
                      <a:r>
                        <a:rPr lang="en-US" dirty="0">
                          <a:solidFill>
                            <a:schemeClr val="accent4">
                              <a:lumMod val="10000"/>
                            </a:schemeClr>
                          </a:solidFill>
                        </a:rPr>
                        <a:t>Local Lab CSF</a:t>
                      </a:r>
                    </a:p>
                  </a:txBody>
                  <a:tcPr anchor="ctr"/>
                </a:tc>
                <a:tc>
                  <a:txBody>
                    <a:bodyPr/>
                    <a:lstStyle/>
                    <a:p>
                      <a:pPr algn="ctr"/>
                      <a:r>
                        <a:rPr lang="en-US" dirty="0">
                          <a:solidFill>
                            <a:schemeClr val="accent4">
                              <a:lumMod val="10000"/>
                            </a:schemeClr>
                          </a:solidFill>
                        </a:rPr>
                        <a:t>Yellow</a:t>
                      </a:r>
                    </a:p>
                  </a:txBody>
                  <a:tcPr anchor="ctr"/>
                </a:tc>
                <a:tc>
                  <a:txBody>
                    <a:bodyPr/>
                    <a:lstStyle/>
                    <a:p>
                      <a:pPr algn="ctr"/>
                      <a:endParaRPr lang="en-US" dirty="0"/>
                    </a:p>
                  </a:txBody>
                  <a:tcPr anchor="ctr"/>
                </a:tc>
                <a:extLst>
                  <a:ext uri="{0D108BD9-81ED-4DB2-BD59-A6C34878D82A}">
                    <a16:rowId xmlns:a16="http://schemas.microsoft.com/office/drawing/2014/main" val="4138697906"/>
                  </a:ext>
                </a:extLst>
              </a:tr>
              <a:tr h="650319">
                <a:tc>
                  <a:txBody>
                    <a:bodyPr/>
                    <a:lstStyle/>
                    <a:p>
                      <a:pPr algn="ctr"/>
                      <a:r>
                        <a:rPr lang="en-US" dirty="0">
                          <a:solidFill>
                            <a:schemeClr val="accent4">
                              <a:lumMod val="10000"/>
                            </a:schemeClr>
                          </a:solidFill>
                        </a:rPr>
                        <a:t>Processed CSF</a:t>
                      </a:r>
                    </a:p>
                  </a:txBody>
                  <a:tcPr anchor="ctr"/>
                </a:tc>
                <a:tc>
                  <a:txBody>
                    <a:bodyPr/>
                    <a:lstStyle/>
                    <a:p>
                      <a:pPr algn="ctr"/>
                      <a:r>
                        <a:rPr lang="en-US" dirty="0">
                          <a:solidFill>
                            <a:schemeClr val="accent4">
                              <a:lumMod val="10000"/>
                            </a:schemeClr>
                          </a:solidFill>
                        </a:rPr>
                        <a:t>Clear</a:t>
                      </a:r>
                    </a:p>
                  </a:txBody>
                  <a:tcPr anchor="ctr"/>
                </a:tc>
                <a:tc>
                  <a:txBody>
                    <a:bodyPr/>
                    <a:lstStyle/>
                    <a:p>
                      <a:pPr algn="ctr"/>
                      <a:endParaRPr lang="en-US" dirty="0"/>
                    </a:p>
                  </a:txBody>
                  <a:tcPr anchor="ctr"/>
                </a:tc>
                <a:extLst>
                  <a:ext uri="{0D108BD9-81ED-4DB2-BD59-A6C34878D82A}">
                    <a16:rowId xmlns:a16="http://schemas.microsoft.com/office/drawing/2014/main" val="3865096575"/>
                  </a:ext>
                </a:extLst>
              </a:tr>
              <a:tr h="650319">
                <a:tc>
                  <a:txBody>
                    <a:bodyPr/>
                    <a:lstStyle/>
                    <a:p>
                      <a:pPr algn="ctr"/>
                      <a:r>
                        <a:rPr lang="en-US" dirty="0">
                          <a:solidFill>
                            <a:schemeClr val="accent4">
                              <a:lumMod val="10000"/>
                            </a:schemeClr>
                          </a:solidFill>
                        </a:rPr>
                        <a:t>Residual CSF</a:t>
                      </a:r>
                    </a:p>
                  </a:txBody>
                  <a:tcPr anchor="ctr"/>
                </a:tc>
                <a:tc>
                  <a:txBody>
                    <a:bodyPr/>
                    <a:lstStyle/>
                    <a:p>
                      <a:pPr algn="ctr"/>
                      <a:r>
                        <a:rPr lang="en-US" dirty="0">
                          <a:solidFill>
                            <a:schemeClr val="accent4">
                              <a:lumMod val="10000"/>
                            </a:schemeClr>
                          </a:solidFill>
                        </a:rPr>
                        <a:t>Blue</a:t>
                      </a:r>
                    </a:p>
                  </a:txBody>
                  <a:tcPr anchor="ctr"/>
                </a:tc>
                <a:tc>
                  <a:txBody>
                    <a:bodyPr/>
                    <a:lstStyle/>
                    <a:p>
                      <a:pPr algn="ctr"/>
                      <a:endParaRPr lang="en-US" dirty="0"/>
                    </a:p>
                  </a:txBody>
                  <a:tcPr anchor="ctr"/>
                </a:tc>
                <a:extLst>
                  <a:ext uri="{0D108BD9-81ED-4DB2-BD59-A6C34878D82A}">
                    <a16:rowId xmlns:a16="http://schemas.microsoft.com/office/drawing/2014/main" val="1921811076"/>
                  </a:ext>
                </a:extLst>
              </a:tr>
            </a:tbl>
          </a:graphicData>
        </a:graphic>
      </p:graphicFrame>
      <p:pic>
        <p:nvPicPr>
          <p:cNvPr id="3" name="Picture 2" descr="Red capped cryovial pictured from above">
            <a:extLst>
              <a:ext uri="{FF2B5EF4-FFF2-40B4-BE49-F238E27FC236}">
                <a16:creationId xmlns:a16="http://schemas.microsoft.com/office/drawing/2014/main" id="{BF84404C-D9A1-A86F-4AFF-813F11E3AF37}"/>
              </a:ext>
            </a:extLst>
          </p:cNvPr>
          <p:cNvPicPr>
            <a:picLocks noChangeAspect="1"/>
          </p:cNvPicPr>
          <p:nvPr/>
        </p:nvPicPr>
        <p:blipFill>
          <a:blip r:embed="rId4"/>
          <a:stretch>
            <a:fillRect/>
          </a:stretch>
        </p:blipFill>
        <p:spPr>
          <a:xfrm>
            <a:off x="7636784" y="3699567"/>
            <a:ext cx="634039" cy="579170"/>
          </a:xfrm>
          <a:prstGeom prst="rect">
            <a:avLst/>
          </a:prstGeom>
        </p:spPr>
      </p:pic>
      <p:pic>
        <p:nvPicPr>
          <p:cNvPr id="5" name="Picture 4" descr="Purple capped cryovial pictured from above">
            <a:extLst>
              <a:ext uri="{FF2B5EF4-FFF2-40B4-BE49-F238E27FC236}">
                <a16:creationId xmlns:a16="http://schemas.microsoft.com/office/drawing/2014/main" id="{45171F02-6479-0A42-C6D8-4E6636F9C2C9}"/>
              </a:ext>
            </a:extLst>
          </p:cNvPr>
          <p:cNvPicPr>
            <a:picLocks noChangeAspect="1"/>
          </p:cNvPicPr>
          <p:nvPr/>
        </p:nvPicPr>
        <p:blipFill>
          <a:blip r:embed="rId5"/>
          <a:stretch>
            <a:fillRect/>
          </a:stretch>
        </p:blipFill>
        <p:spPr>
          <a:xfrm>
            <a:off x="7697532" y="1532895"/>
            <a:ext cx="548618" cy="624290"/>
          </a:xfrm>
          <a:prstGeom prst="rect">
            <a:avLst/>
          </a:prstGeom>
        </p:spPr>
      </p:pic>
      <p:pic>
        <p:nvPicPr>
          <p:cNvPr id="7" name="Picture 6" descr="Blue capped cryovial pictured from above">
            <a:extLst>
              <a:ext uri="{FF2B5EF4-FFF2-40B4-BE49-F238E27FC236}">
                <a16:creationId xmlns:a16="http://schemas.microsoft.com/office/drawing/2014/main" id="{98B10A02-E7E2-D470-3838-3E4C13910022}"/>
              </a:ext>
            </a:extLst>
          </p:cNvPr>
          <p:cNvPicPr>
            <a:picLocks noChangeAspect="1"/>
          </p:cNvPicPr>
          <p:nvPr/>
        </p:nvPicPr>
        <p:blipFill>
          <a:blip r:embed="rId6"/>
          <a:stretch>
            <a:fillRect/>
          </a:stretch>
        </p:blipFill>
        <p:spPr>
          <a:xfrm>
            <a:off x="7664617" y="2241533"/>
            <a:ext cx="614448" cy="600159"/>
          </a:xfrm>
          <a:prstGeom prst="rect">
            <a:avLst/>
          </a:prstGeom>
        </p:spPr>
      </p:pic>
      <p:pic>
        <p:nvPicPr>
          <p:cNvPr id="8" name="Picture 7" descr="Blue capped cryovial pictured from above">
            <a:extLst>
              <a:ext uri="{FF2B5EF4-FFF2-40B4-BE49-F238E27FC236}">
                <a16:creationId xmlns:a16="http://schemas.microsoft.com/office/drawing/2014/main" id="{3CB5A9F0-CC0B-C097-4811-442DDA0638C0}"/>
              </a:ext>
            </a:extLst>
          </p:cNvPr>
          <p:cNvPicPr>
            <a:picLocks noChangeAspect="1"/>
          </p:cNvPicPr>
          <p:nvPr/>
        </p:nvPicPr>
        <p:blipFill>
          <a:blip r:embed="rId6"/>
          <a:stretch>
            <a:fillRect/>
          </a:stretch>
        </p:blipFill>
        <p:spPr>
          <a:xfrm>
            <a:off x="7685514" y="5674155"/>
            <a:ext cx="511360" cy="499468"/>
          </a:xfrm>
          <a:prstGeom prst="rect">
            <a:avLst/>
          </a:prstGeom>
        </p:spPr>
      </p:pic>
      <p:pic>
        <p:nvPicPr>
          <p:cNvPr id="10" name="Picture 9" descr="Clear capped cryovial pictured from above">
            <a:extLst>
              <a:ext uri="{FF2B5EF4-FFF2-40B4-BE49-F238E27FC236}">
                <a16:creationId xmlns:a16="http://schemas.microsoft.com/office/drawing/2014/main" id="{190B4A65-4CA9-8E89-45F3-5BEE5DA0C132}"/>
              </a:ext>
            </a:extLst>
          </p:cNvPr>
          <p:cNvPicPr>
            <a:picLocks noChangeAspect="1"/>
          </p:cNvPicPr>
          <p:nvPr/>
        </p:nvPicPr>
        <p:blipFill>
          <a:blip r:embed="rId7"/>
          <a:stretch>
            <a:fillRect/>
          </a:stretch>
        </p:blipFill>
        <p:spPr>
          <a:xfrm>
            <a:off x="7671224" y="3040174"/>
            <a:ext cx="565158" cy="579170"/>
          </a:xfrm>
          <a:prstGeom prst="rect">
            <a:avLst/>
          </a:prstGeom>
        </p:spPr>
      </p:pic>
      <p:pic>
        <p:nvPicPr>
          <p:cNvPr id="11" name="Picture 10" descr="Clear capped cryovial pictured from above">
            <a:extLst>
              <a:ext uri="{FF2B5EF4-FFF2-40B4-BE49-F238E27FC236}">
                <a16:creationId xmlns:a16="http://schemas.microsoft.com/office/drawing/2014/main" id="{8B2F817E-E646-4CC2-499B-C2BA9A0D8F93}"/>
              </a:ext>
            </a:extLst>
          </p:cNvPr>
          <p:cNvPicPr>
            <a:picLocks noChangeAspect="1"/>
          </p:cNvPicPr>
          <p:nvPr/>
        </p:nvPicPr>
        <p:blipFill>
          <a:blip r:embed="rId7"/>
          <a:stretch>
            <a:fillRect/>
          </a:stretch>
        </p:blipFill>
        <p:spPr>
          <a:xfrm>
            <a:off x="7662206" y="4996520"/>
            <a:ext cx="565158" cy="579170"/>
          </a:xfrm>
          <a:prstGeom prst="rect">
            <a:avLst/>
          </a:prstGeom>
        </p:spPr>
      </p:pic>
      <p:pic>
        <p:nvPicPr>
          <p:cNvPr id="13" name="Picture 12" descr="Yellow capped cryovial pictured from above">
            <a:extLst>
              <a:ext uri="{FF2B5EF4-FFF2-40B4-BE49-F238E27FC236}">
                <a16:creationId xmlns:a16="http://schemas.microsoft.com/office/drawing/2014/main" id="{7CEB0512-D1D7-2C01-325B-DBAFAE6ED39C}"/>
              </a:ext>
            </a:extLst>
          </p:cNvPr>
          <p:cNvPicPr>
            <a:picLocks noChangeAspect="1"/>
          </p:cNvPicPr>
          <p:nvPr/>
        </p:nvPicPr>
        <p:blipFill>
          <a:blip r:embed="rId8"/>
          <a:stretch>
            <a:fillRect/>
          </a:stretch>
        </p:blipFill>
        <p:spPr>
          <a:xfrm>
            <a:off x="7689262" y="913933"/>
            <a:ext cx="565158" cy="565158"/>
          </a:xfrm>
          <a:prstGeom prst="rect">
            <a:avLst/>
          </a:prstGeom>
        </p:spPr>
      </p:pic>
      <p:pic>
        <p:nvPicPr>
          <p:cNvPr id="15" name="Picture 14" descr="Yellow capped cryovial pictured from above">
            <a:extLst>
              <a:ext uri="{FF2B5EF4-FFF2-40B4-BE49-F238E27FC236}">
                <a16:creationId xmlns:a16="http://schemas.microsoft.com/office/drawing/2014/main" id="{BF0267B5-E5F1-DE78-7A60-9CC517960571}"/>
              </a:ext>
            </a:extLst>
          </p:cNvPr>
          <p:cNvPicPr>
            <a:picLocks noChangeAspect="1"/>
          </p:cNvPicPr>
          <p:nvPr/>
        </p:nvPicPr>
        <p:blipFill>
          <a:blip r:embed="rId8"/>
          <a:stretch>
            <a:fillRect/>
          </a:stretch>
        </p:blipFill>
        <p:spPr>
          <a:xfrm>
            <a:off x="7662206" y="4336628"/>
            <a:ext cx="574176" cy="574176"/>
          </a:xfrm>
          <a:prstGeom prst="rect">
            <a:avLst/>
          </a:prstGeom>
        </p:spPr>
      </p:pic>
      <p:pic>
        <p:nvPicPr>
          <p:cNvPr id="12" name="Audio 11">
            <a:hlinkClick r:id="" action="ppaction://media"/>
            <a:extLst>
              <a:ext uri="{FF2B5EF4-FFF2-40B4-BE49-F238E27FC236}">
                <a16:creationId xmlns:a16="http://schemas.microsoft.com/office/drawing/2014/main" id="{7EC7495F-3624-FE14-3FC3-D8F42E09A10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2355760"/>
      </p:ext>
    </p:extLst>
  </p:cSld>
  <p:clrMapOvr>
    <a:masterClrMapping/>
  </p:clrMapOvr>
  <mc:AlternateContent xmlns:mc="http://schemas.openxmlformats.org/markup-compatibility/2006" xmlns:p14="http://schemas.microsoft.com/office/powerpoint/2010/main">
    <mc:Choice Requires="p14">
      <p:transition spd="slow" p14:dur="2000" advTm="26461"/>
    </mc:Choice>
    <mc:Fallback xmlns="">
      <p:transition spd="slow" advTm="2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BA421C-671B-F3B2-4438-E9743F81A788}"/>
              </a:ext>
            </a:extLst>
          </p:cNvPr>
          <p:cNvSpPr txBox="1"/>
          <p:nvPr/>
        </p:nvSpPr>
        <p:spPr>
          <a:xfrm>
            <a:off x="1197031" y="206477"/>
            <a:ext cx="9596284" cy="400110"/>
          </a:xfrm>
          <a:prstGeom prst="rect">
            <a:avLst/>
          </a:prstGeom>
          <a:noFill/>
          <a:ln>
            <a:solidFill>
              <a:schemeClr val="tx1"/>
            </a:solidFill>
          </a:ln>
        </p:spPr>
        <p:txBody>
          <a:bodyPr wrap="square" rtlCol="0">
            <a:spAutoFit/>
          </a:bodyPr>
          <a:lstStyle/>
          <a:p>
            <a:pPr algn="ctr"/>
            <a:r>
              <a:rPr lang="en-US" sz="2000" b="1" dirty="0">
                <a:latin typeface="+mj-lt"/>
              </a:rPr>
              <a:t>SCREENING VISIT- </a:t>
            </a:r>
            <a:r>
              <a:rPr lang="en-US" sz="2000" dirty="0">
                <a:latin typeface="+mj-lt"/>
              </a:rPr>
              <a:t>PROCESSING PLASMA AND BUFFY COAT </a:t>
            </a:r>
            <a:r>
              <a:rPr lang="en-US" sz="2000" b="1" u="sng" dirty="0">
                <a:latin typeface="+mj-lt"/>
              </a:rPr>
              <a:t>ONLY</a:t>
            </a:r>
          </a:p>
        </p:txBody>
      </p:sp>
      <p:pic>
        <p:nvPicPr>
          <p:cNvPr id="2" name="Picture 1" descr="An eight step schematic depicts the blood processing steps for a screening visit.">
            <a:extLst>
              <a:ext uri="{FF2B5EF4-FFF2-40B4-BE49-F238E27FC236}">
                <a16:creationId xmlns:a16="http://schemas.microsoft.com/office/drawing/2014/main" id="{70276E41-A81D-34D9-6B4A-FE1B83A558E9}"/>
              </a:ext>
            </a:extLst>
          </p:cNvPr>
          <p:cNvPicPr>
            <a:picLocks noChangeAspect="1"/>
          </p:cNvPicPr>
          <p:nvPr/>
        </p:nvPicPr>
        <p:blipFill>
          <a:blip r:embed="rId5"/>
          <a:stretch>
            <a:fillRect/>
          </a:stretch>
        </p:blipFill>
        <p:spPr>
          <a:xfrm>
            <a:off x="404061" y="957790"/>
            <a:ext cx="11650288" cy="5900210"/>
          </a:xfrm>
          <a:prstGeom prst="rect">
            <a:avLst/>
          </a:prstGeom>
        </p:spPr>
      </p:pic>
      <p:pic>
        <p:nvPicPr>
          <p:cNvPr id="8" name="Audio 7">
            <a:hlinkClick r:id="" action="ppaction://media"/>
            <a:extLst>
              <a:ext uri="{FF2B5EF4-FFF2-40B4-BE49-F238E27FC236}">
                <a16:creationId xmlns:a16="http://schemas.microsoft.com/office/drawing/2014/main" id="{62C54CB9-A4E7-C704-5761-CA183D53E9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2713062"/>
      </p:ext>
    </p:extLst>
  </p:cSld>
  <p:clrMapOvr>
    <a:masterClrMapping/>
  </p:clrMapOvr>
  <mc:AlternateContent xmlns:mc="http://schemas.openxmlformats.org/markup-compatibility/2006" xmlns:p14="http://schemas.microsoft.com/office/powerpoint/2010/main">
    <mc:Choice Requires="p14">
      <p:transition spd="slow" p14:dur="2000" advTm="219232"/>
    </mc:Choice>
    <mc:Fallback xmlns="">
      <p:transition spd="slow" advTm="21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D6E2F-CB87-4CF8-9D35-0357CEE8D565}"/>
              </a:ext>
            </a:extLst>
          </p:cNvPr>
          <p:cNvSpPr>
            <a:spLocks noGrp="1"/>
          </p:cNvSpPr>
          <p:nvPr>
            <p:ph type="title"/>
          </p:nvPr>
        </p:nvSpPr>
        <p:spPr/>
        <p:txBody>
          <a:bodyPr/>
          <a:lstStyle/>
          <a:p>
            <a:r>
              <a:rPr lang="en-US" dirty="0"/>
              <a:t>Specimen Collection and Processing:</a:t>
            </a:r>
            <a:br>
              <a:rPr lang="en-US" dirty="0"/>
            </a:br>
            <a:r>
              <a:rPr lang="en-US" sz="3600" dirty="0"/>
              <a:t>Plasma and Buffy Coat Collection (Screening)</a:t>
            </a:r>
            <a:endParaRPr lang="en-US" dirty="0"/>
          </a:p>
        </p:txBody>
      </p:sp>
      <p:sp>
        <p:nvSpPr>
          <p:cNvPr id="6" name="TextBox 5" descr="Textbox captioning the photo above reading 50 ml Conical with 30 ml pooled plasma after inversion">
            <a:extLst>
              <a:ext uri="{FF2B5EF4-FFF2-40B4-BE49-F238E27FC236}">
                <a16:creationId xmlns:a16="http://schemas.microsoft.com/office/drawing/2014/main" id="{55DA35A0-E54B-B71B-21A1-5E7E1F113C90}"/>
              </a:ext>
            </a:extLst>
          </p:cNvPr>
          <p:cNvSpPr txBox="1"/>
          <p:nvPr/>
        </p:nvSpPr>
        <p:spPr>
          <a:xfrm>
            <a:off x="3276595" y="4352253"/>
            <a:ext cx="1713728" cy="738664"/>
          </a:xfrm>
          <a:prstGeom prst="rect">
            <a:avLst/>
          </a:prstGeom>
          <a:noFill/>
          <a:ln w="12700">
            <a:solidFill>
              <a:schemeClr val="accent1"/>
            </a:solidFill>
          </a:ln>
        </p:spPr>
        <p:txBody>
          <a:bodyPr wrap="square" rtlCol="0">
            <a:spAutoFit/>
          </a:bodyPr>
          <a:lstStyle/>
          <a:p>
            <a:pPr algn="ctr"/>
            <a:r>
              <a:rPr lang="en-US" sz="1400" dirty="0"/>
              <a:t>50 ml Conical with 30 ml pooled plasma after inversion</a:t>
            </a:r>
          </a:p>
        </p:txBody>
      </p:sp>
      <p:sp>
        <p:nvSpPr>
          <p:cNvPr id="8" name="TextBox 7" descr="Textbox captioning the photo above reading Retrieve buffy coat from each EDTA (expected to have reddish color from RBCs)">
            <a:extLst>
              <a:ext uri="{FF2B5EF4-FFF2-40B4-BE49-F238E27FC236}">
                <a16:creationId xmlns:a16="http://schemas.microsoft.com/office/drawing/2014/main" id="{8FF6D012-10D0-D77E-8DFA-00E3074A1152}"/>
              </a:ext>
            </a:extLst>
          </p:cNvPr>
          <p:cNvSpPr txBox="1"/>
          <p:nvPr/>
        </p:nvSpPr>
        <p:spPr>
          <a:xfrm>
            <a:off x="5656278" y="4325546"/>
            <a:ext cx="1713728" cy="861774"/>
          </a:xfrm>
          <a:prstGeom prst="rect">
            <a:avLst/>
          </a:prstGeom>
          <a:noFill/>
          <a:ln w="12700">
            <a:solidFill>
              <a:schemeClr val="accent1"/>
            </a:solidFill>
          </a:ln>
        </p:spPr>
        <p:txBody>
          <a:bodyPr wrap="square" rtlCol="0">
            <a:spAutoFit/>
          </a:bodyPr>
          <a:lstStyle/>
          <a:p>
            <a:pPr algn="ctr"/>
            <a:r>
              <a:rPr lang="en-US" sz="1400" dirty="0"/>
              <a:t>Retrieve buffy coat from each EDTA </a:t>
            </a:r>
            <a:r>
              <a:rPr lang="en-US" sz="1100" dirty="0"/>
              <a:t>(expected to have reddish color from RBCs)</a:t>
            </a:r>
          </a:p>
        </p:txBody>
      </p:sp>
      <p:sp>
        <p:nvSpPr>
          <p:cNvPr id="10" name="TextBox 9" descr="Textbox captioning the photo above reading Cryobox #1 20 purple-capped - 0.5 ml of plasma">
            <a:extLst>
              <a:ext uri="{FF2B5EF4-FFF2-40B4-BE49-F238E27FC236}">
                <a16:creationId xmlns:a16="http://schemas.microsoft.com/office/drawing/2014/main" id="{A37097DD-5940-4B35-D3AB-DB6279DC38BE}"/>
              </a:ext>
            </a:extLst>
          </p:cNvPr>
          <p:cNvSpPr txBox="1"/>
          <p:nvPr/>
        </p:nvSpPr>
        <p:spPr>
          <a:xfrm>
            <a:off x="7729585" y="4326614"/>
            <a:ext cx="1837155" cy="646331"/>
          </a:xfrm>
          <a:prstGeom prst="rect">
            <a:avLst/>
          </a:prstGeom>
          <a:noFill/>
          <a:ln w="12700">
            <a:solidFill>
              <a:schemeClr val="accent1"/>
            </a:solidFill>
          </a:ln>
        </p:spPr>
        <p:txBody>
          <a:bodyPr wrap="square" rtlCol="0">
            <a:spAutoFit/>
          </a:bodyPr>
          <a:lstStyle/>
          <a:p>
            <a:r>
              <a:rPr lang="en-US" sz="1200" dirty="0"/>
              <a:t>Cryobox #1</a:t>
            </a:r>
          </a:p>
          <a:p>
            <a:pPr marL="171450" indent="-171450">
              <a:buFont typeface="Arial" panose="020B0604020202020204" pitchFamily="34" charset="0"/>
              <a:buChar char="•"/>
            </a:pPr>
            <a:r>
              <a:rPr lang="en-US" sz="1200" dirty="0"/>
              <a:t>20 purple-capped - 0.5 ml of plasma</a:t>
            </a:r>
          </a:p>
        </p:txBody>
      </p:sp>
      <p:sp>
        <p:nvSpPr>
          <p:cNvPr id="11" name="TextBox 10" descr="Textbox captioning the photo above reading Cryobox #2 5 purple-capped – 1.0 ml of plasma, 1 blue-capped – &lt;0.5 ml residual plasma, 3 clear-capped – ~1.0 ml buffy coat">
            <a:extLst>
              <a:ext uri="{FF2B5EF4-FFF2-40B4-BE49-F238E27FC236}">
                <a16:creationId xmlns:a16="http://schemas.microsoft.com/office/drawing/2014/main" id="{305C6E73-8E54-4FB3-DA40-9321129BA4EB}"/>
              </a:ext>
            </a:extLst>
          </p:cNvPr>
          <p:cNvSpPr txBox="1"/>
          <p:nvPr/>
        </p:nvSpPr>
        <p:spPr>
          <a:xfrm>
            <a:off x="9926319" y="4325546"/>
            <a:ext cx="2060943" cy="1354217"/>
          </a:xfrm>
          <a:prstGeom prst="rect">
            <a:avLst/>
          </a:prstGeom>
          <a:noFill/>
          <a:ln w="12700">
            <a:solidFill>
              <a:schemeClr val="accent1"/>
            </a:solidFill>
          </a:ln>
        </p:spPr>
        <p:txBody>
          <a:bodyPr wrap="square" rtlCol="0">
            <a:spAutoFit/>
          </a:bodyPr>
          <a:lstStyle/>
          <a:p>
            <a:r>
              <a:rPr lang="en-US" sz="1200" dirty="0"/>
              <a:t>Cryobox #2</a:t>
            </a:r>
          </a:p>
          <a:p>
            <a:pPr marL="171450" indent="-171450">
              <a:buFont typeface="Arial" panose="020B0604020202020204" pitchFamily="34" charset="0"/>
              <a:buChar char="•"/>
            </a:pPr>
            <a:r>
              <a:rPr lang="en-US" sz="1200" dirty="0"/>
              <a:t>5 purple-capped – 1.0 ml of plasma </a:t>
            </a:r>
          </a:p>
          <a:p>
            <a:pPr marL="171450" indent="-171450">
              <a:buFont typeface="Arial" panose="020B0604020202020204" pitchFamily="34" charset="0"/>
              <a:buChar char="•"/>
            </a:pPr>
            <a:r>
              <a:rPr lang="en-US" sz="1200" dirty="0"/>
              <a:t>1 blue-capped – &lt;0.5 </a:t>
            </a:r>
            <a:r>
              <a:rPr lang="en-US" sz="1000" dirty="0"/>
              <a:t>ml residual plasma </a:t>
            </a:r>
            <a:endParaRPr lang="en-US" sz="900" dirty="0"/>
          </a:p>
          <a:p>
            <a:pPr marL="171450" indent="-171450">
              <a:buFont typeface="Arial" panose="020B0604020202020204" pitchFamily="34" charset="0"/>
              <a:buChar char="•"/>
            </a:pPr>
            <a:r>
              <a:rPr lang="en-US" sz="1200" dirty="0"/>
              <a:t>3 clear-capped – ~1.0 ml buffy coat </a:t>
            </a:r>
          </a:p>
        </p:txBody>
      </p:sp>
      <p:pic>
        <p:nvPicPr>
          <p:cNvPr id="12" name="Picture 11" descr="A photo of an EDTA tube post-centrifugation. The layers of the centrifuged blood are clear: yellow-tinted plasma is at the top, a thin, red layer of buffy coat is below, and a dark red layer of red blood cells is at the bottom.">
            <a:extLst>
              <a:ext uri="{FF2B5EF4-FFF2-40B4-BE49-F238E27FC236}">
                <a16:creationId xmlns:a16="http://schemas.microsoft.com/office/drawing/2014/main" id="{A5D9A003-3A38-0408-6CB0-C47DBBFA2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6"/>
          <a:stretch/>
        </p:blipFill>
        <p:spPr bwMode="auto">
          <a:xfrm>
            <a:off x="1792053" y="1829474"/>
            <a:ext cx="689481" cy="282030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3" name="Text Box 2" descr="Textbox highlighting the plasma layer of the centrifuged EDTA.">
            <a:extLst>
              <a:ext uri="{FF2B5EF4-FFF2-40B4-BE49-F238E27FC236}">
                <a16:creationId xmlns:a16="http://schemas.microsoft.com/office/drawing/2014/main" id="{BD8BBED3-68F1-6E43-7434-8365018AD3BC}"/>
              </a:ext>
            </a:extLst>
          </p:cNvPr>
          <p:cNvSpPr txBox="1">
            <a:spLocks noChangeArrowheads="1"/>
          </p:cNvSpPr>
          <p:nvPr/>
        </p:nvSpPr>
        <p:spPr bwMode="auto">
          <a:xfrm>
            <a:off x="389430" y="3097704"/>
            <a:ext cx="888366" cy="283845"/>
          </a:xfrm>
          <a:prstGeom prst="rect">
            <a:avLst/>
          </a:prstGeom>
          <a:solidFill>
            <a:srgbClr val="FFFFFF"/>
          </a:solidFill>
          <a:ln w="12700">
            <a:solidFill>
              <a:schemeClr val="accent1"/>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Plasma</a:t>
            </a:r>
          </a:p>
        </p:txBody>
      </p:sp>
      <p:sp>
        <p:nvSpPr>
          <p:cNvPr id="14" name="Right Arrow 249" descr="A green arrow points from the plasma text box to the corresponding plasma layer in the photo.">
            <a:extLst>
              <a:ext uri="{FF2B5EF4-FFF2-40B4-BE49-F238E27FC236}">
                <a16:creationId xmlns:a16="http://schemas.microsoft.com/office/drawing/2014/main" id="{8A39374A-1F9C-837B-A268-6E6F983ADF85}"/>
              </a:ext>
            </a:extLst>
          </p:cNvPr>
          <p:cNvSpPr/>
          <p:nvPr/>
        </p:nvSpPr>
        <p:spPr>
          <a:xfrm>
            <a:off x="1315896" y="3153026"/>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2" descr="Textbox highlighting the buffy coat layer of the centrifuged EDTA.">
            <a:extLst>
              <a:ext uri="{FF2B5EF4-FFF2-40B4-BE49-F238E27FC236}">
                <a16:creationId xmlns:a16="http://schemas.microsoft.com/office/drawing/2014/main" id="{C5AE0E69-0839-B5F9-1D6E-D825A446EAEA}"/>
              </a:ext>
            </a:extLst>
          </p:cNvPr>
          <p:cNvSpPr txBox="1">
            <a:spLocks noChangeArrowheads="1"/>
          </p:cNvSpPr>
          <p:nvPr/>
        </p:nvSpPr>
        <p:spPr bwMode="auto">
          <a:xfrm>
            <a:off x="164921" y="3586479"/>
            <a:ext cx="1115695" cy="366329"/>
          </a:xfrm>
          <a:prstGeom prst="rect">
            <a:avLst/>
          </a:prstGeom>
          <a:solidFill>
            <a:srgbClr val="FFFFFF"/>
          </a:solidFill>
          <a:ln w="12700">
            <a:solidFill>
              <a:schemeClr val="accent1"/>
            </a:solid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Buffy Coat</a:t>
            </a:r>
          </a:p>
        </p:txBody>
      </p:sp>
      <p:sp>
        <p:nvSpPr>
          <p:cNvPr id="16" name="Text Box 2" descr="Textbox highlighting the red blood cell layer of the centrifuged EDTA.">
            <a:extLst>
              <a:ext uri="{FF2B5EF4-FFF2-40B4-BE49-F238E27FC236}">
                <a16:creationId xmlns:a16="http://schemas.microsoft.com/office/drawing/2014/main" id="{CAD2A7D9-55D9-C98E-3DC2-BB8E382F23A7}"/>
              </a:ext>
            </a:extLst>
          </p:cNvPr>
          <p:cNvSpPr txBox="1">
            <a:spLocks noChangeArrowheads="1"/>
          </p:cNvSpPr>
          <p:nvPr/>
        </p:nvSpPr>
        <p:spPr bwMode="auto">
          <a:xfrm>
            <a:off x="78916" y="4054726"/>
            <a:ext cx="1198880" cy="595054"/>
          </a:xfrm>
          <a:prstGeom prst="rect">
            <a:avLst/>
          </a:prstGeom>
          <a:solidFill>
            <a:srgbClr val="FFFFFF"/>
          </a:solidFill>
          <a:ln w="12700">
            <a:solidFill>
              <a:schemeClr val="accent1"/>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Red Blood Cells</a:t>
            </a:r>
          </a:p>
        </p:txBody>
      </p:sp>
      <p:sp>
        <p:nvSpPr>
          <p:cNvPr id="17" name="Right Arrow 255" descr="A green arrow points from the plasma text box to the corresponding plasma layer in the photo.">
            <a:extLst>
              <a:ext uri="{FF2B5EF4-FFF2-40B4-BE49-F238E27FC236}">
                <a16:creationId xmlns:a16="http://schemas.microsoft.com/office/drawing/2014/main" id="{6630A959-26A3-7807-8CB3-4C141B388B69}"/>
              </a:ext>
            </a:extLst>
          </p:cNvPr>
          <p:cNvSpPr/>
          <p:nvPr/>
        </p:nvSpPr>
        <p:spPr>
          <a:xfrm>
            <a:off x="1322881" y="4258619"/>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ight Arrow 32" descr="A green arrow points from the buffy coat text box to the corresponding buffy coat layer in the photo.">
            <a:extLst>
              <a:ext uri="{FF2B5EF4-FFF2-40B4-BE49-F238E27FC236}">
                <a16:creationId xmlns:a16="http://schemas.microsoft.com/office/drawing/2014/main" id="{8EF8D997-1C9F-AF79-ED7A-5EFA60F34078}"/>
              </a:ext>
            </a:extLst>
          </p:cNvPr>
          <p:cNvSpPr/>
          <p:nvPr/>
        </p:nvSpPr>
        <p:spPr>
          <a:xfrm>
            <a:off x="1322881" y="3713096"/>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descr="A centrifuged EDTA is shown with the cap removed and a pipette inserted into the plasma layer. Plasma is being aliquoted from the EDTA tube into the cryovials using this pipette.">
            <a:extLst>
              <a:ext uri="{FF2B5EF4-FFF2-40B4-BE49-F238E27FC236}">
                <a16:creationId xmlns:a16="http://schemas.microsoft.com/office/drawing/2014/main" id="{E1B37A2B-506D-7420-02BE-0F2EC70DF0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35"/>
          <a:stretch/>
        </p:blipFill>
        <p:spPr bwMode="auto">
          <a:xfrm>
            <a:off x="2924419" y="2268076"/>
            <a:ext cx="2418080" cy="1943100"/>
          </a:xfrm>
          <a:prstGeom prst="rect">
            <a:avLst/>
          </a:prstGeom>
          <a:noFill/>
          <a:ln>
            <a:solidFill>
              <a:sysClr val="windowText" lastClr="000000"/>
            </a:solid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20" name="Picture 19" descr="A photo of a gloved hand using a pipette to aliquot the buffy coat layer of a centrifuged EDTA tube. The buffy coat is red in color.">
            <a:extLst>
              <a:ext uri="{FF2B5EF4-FFF2-40B4-BE49-F238E27FC236}">
                <a16:creationId xmlns:a16="http://schemas.microsoft.com/office/drawing/2014/main" id="{95282C44-13E6-9FB9-79FA-0598D53C05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5110" y="2268076"/>
            <a:ext cx="1536065" cy="1914525"/>
          </a:xfrm>
          <a:prstGeom prst="rect">
            <a:avLst/>
          </a:prstGeom>
          <a:noFill/>
          <a:ln>
            <a:noFill/>
          </a:ln>
        </p:spPr>
      </p:pic>
      <p:pic>
        <p:nvPicPr>
          <p:cNvPr id="21" name="Picture 20" descr="Two 25-slot cryoboxes are pictured side-by-side showing cryovials inserted into each one. There are twenty purple capped cryovials in the left cryobox and five purple capped, one blue capped, and three clear capped cryovials in the right cryobox.">
            <a:extLst>
              <a:ext uri="{FF2B5EF4-FFF2-40B4-BE49-F238E27FC236}">
                <a16:creationId xmlns:a16="http://schemas.microsoft.com/office/drawing/2014/main" id="{985A9A0A-5577-C877-CE90-964947E51B89}"/>
              </a:ext>
            </a:extLst>
          </p:cNvPr>
          <p:cNvPicPr>
            <a:picLocks noChangeAspect="1"/>
          </p:cNvPicPr>
          <p:nvPr/>
        </p:nvPicPr>
        <p:blipFill>
          <a:blip r:embed="rId7"/>
          <a:stretch>
            <a:fillRect/>
          </a:stretch>
        </p:blipFill>
        <p:spPr>
          <a:xfrm>
            <a:off x="7611644" y="1914088"/>
            <a:ext cx="4483100" cy="2247900"/>
          </a:xfrm>
          <a:prstGeom prst="rect">
            <a:avLst/>
          </a:prstGeom>
        </p:spPr>
      </p:pic>
      <p:pic>
        <p:nvPicPr>
          <p:cNvPr id="9" name="Audio 8">
            <a:hlinkClick r:id="" action="ppaction://media"/>
            <a:extLst>
              <a:ext uri="{FF2B5EF4-FFF2-40B4-BE49-F238E27FC236}">
                <a16:creationId xmlns:a16="http://schemas.microsoft.com/office/drawing/2014/main" id="{9DE30C26-064E-7BF2-4FBD-C3F375E91C1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8056393"/>
      </p:ext>
    </p:extLst>
  </p:cSld>
  <p:clrMapOvr>
    <a:masterClrMapping/>
  </p:clrMapOvr>
  <mc:AlternateContent xmlns:mc="http://schemas.openxmlformats.org/markup-compatibility/2006" xmlns:p14="http://schemas.microsoft.com/office/powerpoint/2010/main">
    <mc:Choice Requires="p14">
      <p:transition spd="slow" p14:dur="2000" advTm="90117"/>
    </mc:Choice>
    <mc:Fallback xmlns="">
      <p:transition spd="slow" advTm="9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FABB3-3D76-A3F2-66A8-78822F2C1F45}"/>
              </a:ext>
            </a:extLst>
          </p:cNvPr>
          <p:cNvSpPr txBox="1"/>
          <p:nvPr/>
        </p:nvSpPr>
        <p:spPr>
          <a:xfrm>
            <a:off x="931559" y="117987"/>
            <a:ext cx="10060905" cy="707886"/>
          </a:xfrm>
          <a:prstGeom prst="rect">
            <a:avLst/>
          </a:prstGeom>
          <a:noFill/>
          <a:ln>
            <a:solidFill>
              <a:schemeClr val="tx1"/>
            </a:solidFill>
          </a:ln>
        </p:spPr>
        <p:txBody>
          <a:bodyPr wrap="square" rtlCol="0">
            <a:spAutoFit/>
          </a:bodyPr>
          <a:lstStyle/>
          <a:p>
            <a:pPr algn="ctr"/>
            <a:r>
              <a:rPr lang="en-US" sz="2000" b="1" dirty="0">
                <a:latin typeface="+mj-lt"/>
              </a:rPr>
              <a:t>BASELINE, WEEK 8, WEEK 72</a:t>
            </a:r>
          </a:p>
          <a:p>
            <a:pPr algn="ctr"/>
            <a:r>
              <a:rPr lang="en-US" sz="2000" dirty="0">
                <a:latin typeface="+mj-lt"/>
              </a:rPr>
              <a:t>Processing Whole-Blood, Plasma, Buffy Coat, and Washed RBCs</a:t>
            </a:r>
            <a:endParaRPr lang="en-US" sz="2000" b="1" u="sng" dirty="0">
              <a:latin typeface="+mj-lt"/>
            </a:endParaRPr>
          </a:p>
        </p:txBody>
      </p:sp>
      <p:pic>
        <p:nvPicPr>
          <p:cNvPr id="2" name="Picture 1" descr="A thirteen step schematic depicts the blood processing steps for baseline, week 8, week 72, and early termination visit.">
            <a:extLst>
              <a:ext uri="{FF2B5EF4-FFF2-40B4-BE49-F238E27FC236}">
                <a16:creationId xmlns:a16="http://schemas.microsoft.com/office/drawing/2014/main" id="{76D37712-C236-0916-3FFF-6A619AE0BA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1559" y="914788"/>
            <a:ext cx="10060905" cy="5726903"/>
          </a:xfrm>
          <a:prstGeom prst="rect">
            <a:avLst/>
          </a:prstGeom>
          <a:noFill/>
          <a:ln>
            <a:noFill/>
          </a:ln>
        </p:spPr>
      </p:pic>
      <p:pic>
        <p:nvPicPr>
          <p:cNvPr id="13" name="Audio 12">
            <a:hlinkClick r:id="" action="ppaction://media"/>
            <a:extLst>
              <a:ext uri="{FF2B5EF4-FFF2-40B4-BE49-F238E27FC236}">
                <a16:creationId xmlns:a16="http://schemas.microsoft.com/office/drawing/2014/main" id="{D3C02CE3-5AD0-62F3-08A6-A3EE277A96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4361793"/>
      </p:ext>
    </p:extLst>
  </p:cSld>
  <p:clrMapOvr>
    <a:masterClrMapping/>
  </p:clrMapOvr>
  <mc:AlternateContent xmlns:mc="http://schemas.openxmlformats.org/markup-compatibility/2006" xmlns:p14="http://schemas.microsoft.com/office/powerpoint/2010/main">
    <mc:Choice Requires="p14">
      <p:transition spd="slow" p14:dur="2000" advTm="73227"/>
    </mc:Choice>
    <mc:Fallback xmlns="">
      <p:transition spd="slow" advTm="7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4C514D-75EE-5438-754B-31A2485147E8}"/>
              </a:ext>
            </a:extLst>
          </p:cNvPr>
          <p:cNvSpPr txBox="1"/>
          <p:nvPr/>
        </p:nvSpPr>
        <p:spPr>
          <a:xfrm>
            <a:off x="931559" y="43909"/>
            <a:ext cx="10060905" cy="707886"/>
          </a:xfrm>
          <a:prstGeom prst="rect">
            <a:avLst/>
          </a:prstGeom>
          <a:noFill/>
          <a:ln>
            <a:solidFill>
              <a:schemeClr val="tx1"/>
            </a:solidFill>
          </a:ln>
        </p:spPr>
        <p:txBody>
          <a:bodyPr wrap="square" rtlCol="0">
            <a:spAutoFit/>
          </a:bodyPr>
          <a:lstStyle/>
          <a:p>
            <a:pPr algn="ctr"/>
            <a:r>
              <a:rPr lang="en-US" sz="2000" b="1" dirty="0">
                <a:latin typeface="+mj-lt"/>
              </a:rPr>
              <a:t>BASELINE, WEEK 8, WEEK 72</a:t>
            </a:r>
          </a:p>
          <a:p>
            <a:pPr algn="ctr"/>
            <a:r>
              <a:rPr lang="en-US" sz="2000" dirty="0">
                <a:latin typeface="+mj-lt"/>
              </a:rPr>
              <a:t>Processing Whole-Blood, Plasma, Buffy Coat, and Washed RBCs</a:t>
            </a:r>
            <a:endParaRPr lang="en-US" sz="2000" b="1" u="sng" dirty="0">
              <a:latin typeface="+mj-lt"/>
            </a:endParaRPr>
          </a:p>
        </p:txBody>
      </p:sp>
      <p:pic>
        <p:nvPicPr>
          <p:cNvPr id="2" name="Picture 1" descr="A thirteen step schematic depicts the blood processing steps for baseline, week 8, week 72, and early termination visit.">
            <a:extLst>
              <a:ext uri="{FF2B5EF4-FFF2-40B4-BE49-F238E27FC236}">
                <a16:creationId xmlns:a16="http://schemas.microsoft.com/office/drawing/2014/main" id="{FD7D4AA7-75DF-713E-A298-7507CC21F8E6}"/>
              </a:ext>
            </a:extLst>
          </p:cNvPr>
          <p:cNvPicPr>
            <a:picLocks noChangeAspect="1"/>
          </p:cNvPicPr>
          <p:nvPr/>
        </p:nvPicPr>
        <p:blipFill>
          <a:blip r:embed="rId6"/>
          <a:stretch>
            <a:fillRect/>
          </a:stretch>
        </p:blipFill>
        <p:spPr>
          <a:xfrm>
            <a:off x="1065547" y="898279"/>
            <a:ext cx="10060905" cy="5915812"/>
          </a:xfrm>
          <a:prstGeom prst="rect">
            <a:avLst/>
          </a:prstGeom>
        </p:spPr>
      </p:pic>
      <p:pic>
        <p:nvPicPr>
          <p:cNvPr id="9" name="Audio 8">
            <a:hlinkClick r:id="" action="ppaction://media"/>
            <a:extLst>
              <a:ext uri="{FF2B5EF4-FFF2-40B4-BE49-F238E27FC236}">
                <a16:creationId xmlns:a16="http://schemas.microsoft.com/office/drawing/2014/main" id="{DCA9EA57-82FA-33C5-DF44-5ED333ADBA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7047698"/>
      </p:ext>
    </p:extLst>
  </p:cSld>
  <p:clrMapOvr>
    <a:masterClrMapping/>
  </p:clrMapOvr>
  <mc:AlternateContent xmlns:mc="http://schemas.openxmlformats.org/markup-compatibility/2006" xmlns:p14="http://schemas.microsoft.com/office/powerpoint/2010/main">
    <mc:Choice Requires="p14">
      <p:transition spd="slow" p14:dur="2000" advTm="199607"/>
    </mc:Choice>
    <mc:Fallback xmlns="">
      <p:transition spd="slow" advTm="19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2AF1012-A4AA-F1B3-3601-4A9462DD174B}"/>
              </a:ext>
            </a:extLst>
          </p:cNvPr>
          <p:cNvSpPr txBox="1">
            <a:spLocks/>
          </p:cNvSpPr>
          <p:nvPr/>
        </p:nvSpPr>
        <p:spPr>
          <a:xfrm>
            <a:off x="1097280" y="286603"/>
            <a:ext cx="7692759" cy="69662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dirty="0"/>
          </a:p>
        </p:txBody>
      </p:sp>
      <p:sp>
        <p:nvSpPr>
          <p:cNvPr id="8" name="TextBox 7" descr="Textbox captioning the photo above reading Cryobox #1 20 purple-capped - 0.5 ml of plasma">
            <a:extLst>
              <a:ext uri="{FF2B5EF4-FFF2-40B4-BE49-F238E27FC236}">
                <a16:creationId xmlns:a16="http://schemas.microsoft.com/office/drawing/2014/main" id="{5DBB1F3D-5EBC-DEC2-B98E-891C2845912A}"/>
              </a:ext>
            </a:extLst>
          </p:cNvPr>
          <p:cNvSpPr txBox="1"/>
          <p:nvPr/>
        </p:nvSpPr>
        <p:spPr>
          <a:xfrm>
            <a:off x="6361959" y="3914850"/>
            <a:ext cx="2428080" cy="461665"/>
          </a:xfrm>
          <a:prstGeom prst="rect">
            <a:avLst/>
          </a:prstGeom>
          <a:noFill/>
          <a:ln>
            <a:solidFill>
              <a:schemeClr val="accent1"/>
            </a:solidFill>
          </a:ln>
        </p:spPr>
        <p:txBody>
          <a:bodyPr wrap="square" rtlCol="0">
            <a:spAutoFit/>
          </a:bodyPr>
          <a:lstStyle/>
          <a:p>
            <a:r>
              <a:rPr lang="en-US" sz="1200" dirty="0"/>
              <a:t>Cryobox #1</a:t>
            </a:r>
          </a:p>
          <a:p>
            <a:r>
              <a:rPr lang="en-US" sz="1200" dirty="0"/>
              <a:t>20 purple-capped - 0.5 ml of plasma</a:t>
            </a:r>
          </a:p>
        </p:txBody>
      </p:sp>
      <p:sp>
        <p:nvSpPr>
          <p:cNvPr id="9" name="TextBox 8" descr="Textbox captioning the photo above reading Cryobox #2&#10;5 purple-capped – 1.0 ml of plasma, 1 blue-capped – &gt;1.0 ml residual plasma, 3 clear-capped – ~1.0 ml of buffy coat, 1 yellow capped – 1.0 ml of whole blood, 1 red capped – 1.5 ml of washed RBCs">
            <a:extLst>
              <a:ext uri="{FF2B5EF4-FFF2-40B4-BE49-F238E27FC236}">
                <a16:creationId xmlns:a16="http://schemas.microsoft.com/office/drawing/2014/main" id="{FF2BA011-A46E-0B1B-942D-39127B5A0334}"/>
              </a:ext>
            </a:extLst>
          </p:cNvPr>
          <p:cNvSpPr txBox="1"/>
          <p:nvPr/>
        </p:nvSpPr>
        <p:spPr>
          <a:xfrm>
            <a:off x="9077395" y="3914850"/>
            <a:ext cx="2759005" cy="1200329"/>
          </a:xfrm>
          <a:prstGeom prst="rect">
            <a:avLst/>
          </a:prstGeom>
          <a:noFill/>
          <a:ln>
            <a:solidFill>
              <a:schemeClr val="accent1"/>
            </a:solidFill>
          </a:ln>
        </p:spPr>
        <p:txBody>
          <a:bodyPr wrap="square" rtlCol="0">
            <a:spAutoFit/>
          </a:bodyPr>
          <a:lstStyle/>
          <a:p>
            <a:r>
              <a:rPr lang="en-US" sz="1200" dirty="0"/>
              <a:t>Cryobox #2</a:t>
            </a:r>
          </a:p>
          <a:p>
            <a:r>
              <a:rPr lang="en-US" sz="1200" dirty="0"/>
              <a:t>5 purple-capped – 1.0 ml of plasma </a:t>
            </a:r>
          </a:p>
          <a:p>
            <a:r>
              <a:rPr lang="en-US" sz="1200" dirty="0"/>
              <a:t>1 blue-capped – &gt;1.0 ml residual plasma</a:t>
            </a:r>
          </a:p>
          <a:p>
            <a:r>
              <a:rPr lang="en-US" sz="1200" dirty="0"/>
              <a:t>3 clear-capped – ~1.0 ml of buffy coat </a:t>
            </a:r>
          </a:p>
          <a:p>
            <a:r>
              <a:rPr lang="en-US" sz="1200" dirty="0"/>
              <a:t>1 yellow-capped – 1.0 ml of whole blood</a:t>
            </a:r>
          </a:p>
          <a:p>
            <a:r>
              <a:rPr lang="en-US" sz="1200" dirty="0"/>
              <a:t>1 red-capped – 1.5 ml of washed RBCs</a:t>
            </a:r>
          </a:p>
        </p:txBody>
      </p:sp>
      <p:graphicFrame>
        <p:nvGraphicFramePr>
          <p:cNvPr id="10" name="Table 10">
            <a:extLst>
              <a:ext uri="{FF2B5EF4-FFF2-40B4-BE49-F238E27FC236}">
                <a16:creationId xmlns:a16="http://schemas.microsoft.com/office/drawing/2014/main" id="{956C180B-A667-4181-6871-400EDE2D725E}"/>
              </a:ext>
            </a:extLst>
          </p:cNvPr>
          <p:cNvGraphicFramePr>
            <a:graphicFrameLocks noGrp="1"/>
          </p:cNvGraphicFramePr>
          <p:nvPr>
            <p:extLst>
              <p:ext uri="{D42A27DB-BD31-4B8C-83A1-F6EECF244321}">
                <p14:modId xmlns:p14="http://schemas.microsoft.com/office/powerpoint/2010/main" val="4002455431"/>
              </p:ext>
            </p:extLst>
          </p:nvPr>
        </p:nvGraphicFramePr>
        <p:xfrm>
          <a:off x="467943" y="1142510"/>
          <a:ext cx="4550637" cy="2406936"/>
        </p:xfrm>
        <a:graphic>
          <a:graphicData uri="http://schemas.openxmlformats.org/drawingml/2006/table">
            <a:tbl>
              <a:tblPr firstRow="1" bandRow="1">
                <a:tableStyleId>{5C22544A-7EE6-4342-B048-85BDC9FD1C3A}</a:tableStyleId>
              </a:tblPr>
              <a:tblGrid>
                <a:gridCol w="1516879">
                  <a:extLst>
                    <a:ext uri="{9D8B030D-6E8A-4147-A177-3AD203B41FA5}">
                      <a16:colId xmlns:a16="http://schemas.microsoft.com/office/drawing/2014/main" val="1048498488"/>
                    </a:ext>
                  </a:extLst>
                </a:gridCol>
                <a:gridCol w="1516879">
                  <a:extLst>
                    <a:ext uri="{9D8B030D-6E8A-4147-A177-3AD203B41FA5}">
                      <a16:colId xmlns:a16="http://schemas.microsoft.com/office/drawing/2014/main" val="3467909203"/>
                    </a:ext>
                  </a:extLst>
                </a:gridCol>
                <a:gridCol w="1516879">
                  <a:extLst>
                    <a:ext uri="{9D8B030D-6E8A-4147-A177-3AD203B41FA5}">
                      <a16:colId xmlns:a16="http://schemas.microsoft.com/office/drawing/2014/main" val="2019299186"/>
                    </a:ext>
                  </a:extLst>
                </a:gridCol>
              </a:tblGrid>
              <a:tr h="601734">
                <a:tc>
                  <a:txBody>
                    <a:bodyPr/>
                    <a:lstStyle/>
                    <a:p>
                      <a:pPr algn="ctr"/>
                      <a:r>
                        <a:rPr lang="en-US" dirty="0"/>
                        <a:t>Visit</a:t>
                      </a:r>
                    </a:p>
                  </a:txBody>
                  <a:tcPr anchor="ctr"/>
                </a:tc>
                <a:tc>
                  <a:txBody>
                    <a:bodyPr/>
                    <a:lstStyle/>
                    <a:p>
                      <a:pPr algn="ctr"/>
                      <a:r>
                        <a:rPr lang="en-US" dirty="0"/>
                        <a:t>Pre-Dose</a:t>
                      </a:r>
                    </a:p>
                  </a:txBody>
                  <a:tcPr anchor="ctr"/>
                </a:tc>
                <a:tc>
                  <a:txBody>
                    <a:bodyPr/>
                    <a:lstStyle/>
                    <a:p>
                      <a:pPr algn="ctr"/>
                      <a:r>
                        <a:rPr lang="en-US" dirty="0"/>
                        <a:t>Post-Dose</a:t>
                      </a:r>
                    </a:p>
                  </a:txBody>
                  <a:tcPr anchor="ctr"/>
                </a:tc>
                <a:extLst>
                  <a:ext uri="{0D108BD9-81ED-4DB2-BD59-A6C34878D82A}">
                    <a16:rowId xmlns:a16="http://schemas.microsoft.com/office/drawing/2014/main" val="2475733596"/>
                  </a:ext>
                </a:extLst>
              </a:tr>
              <a:tr h="601734">
                <a:tc>
                  <a:txBody>
                    <a:bodyPr/>
                    <a:lstStyle/>
                    <a:p>
                      <a:r>
                        <a:rPr lang="en-US" dirty="0">
                          <a:solidFill>
                            <a:schemeClr val="accent6"/>
                          </a:solidFill>
                        </a:rPr>
                        <a:t>Baseline</a:t>
                      </a:r>
                    </a:p>
                  </a:txBody>
                  <a:tcPr/>
                </a:tc>
                <a:tc>
                  <a:txBody>
                    <a:bodyPr/>
                    <a:lstStyle/>
                    <a:p>
                      <a:pPr algn="ctr"/>
                      <a:r>
                        <a:rPr lang="en-US" dirty="0">
                          <a:solidFill>
                            <a:schemeClr val="accent6"/>
                          </a:solidFill>
                        </a:rPr>
                        <a:t>X</a:t>
                      </a:r>
                    </a:p>
                  </a:txBody>
                  <a:tcPr/>
                </a:tc>
                <a:tc>
                  <a:txBody>
                    <a:bodyPr/>
                    <a:lstStyle/>
                    <a:p>
                      <a:pPr algn="ctr"/>
                      <a:r>
                        <a:rPr lang="en-US" dirty="0">
                          <a:solidFill>
                            <a:schemeClr val="accent6"/>
                          </a:solidFill>
                        </a:rPr>
                        <a:t>X</a:t>
                      </a:r>
                    </a:p>
                  </a:txBody>
                  <a:tcPr/>
                </a:tc>
                <a:extLst>
                  <a:ext uri="{0D108BD9-81ED-4DB2-BD59-A6C34878D82A}">
                    <a16:rowId xmlns:a16="http://schemas.microsoft.com/office/drawing/2014/main" val="1116378960"/>
                  </a:ext>
                </a:extLst>
              </a:tr>
              <a:tr h="601734">
                <a:tc>
                  <a:txBody>
                    <a:bodyPr/>
                    <a:lstStyle/>
                    <a:p>
                      <a:r>
                        <a:rPr lang="en-US" dirty="0">
                          <a:solidFill>
                            <a:schemeClr val="accent6"/>
                          </a:solidFill>
                        </a:rPr>
                        <a:t>Week 8</a:t>
                      </a:r>
                    </a:p>
                  </a:txBody>
                  <a:tcPr/>
                </a:tc>
                <a:tc>
                  <a:txBody>
                    <a:bodyPr/>
                    <a:lstStyle/>
                    <a:p>
                      <a:pPr algn="ctr"/>
                      <a:r>
                        <a:rPr lang="en-US" dirty="0">
                          <a:solidFill>
                            <a:schemeClr val="accent6"/>
                          </a:solidFill>
                        </a:rPr>
                        <a:t>X</a:t>
                      </a:r>
                    </a:p>
                  </a:txBody>
                  <a:tcPr/>
                </a:tc>
                <a:tc>
                  <a:txBody>
                    <a:bodyPr/>
                    <a:lstStyle/>
                    <a:p>
                      <a:pPr algn="ctr"/>
                      <a:r>
                        <a:rPr lang="en-US" dirty="0">
                          <a:solidFill>
                            <a:schemeClr val="accent6"/>
                          </a:solidFill>
                        </a:rPr>
                        <a:t>X</a:t>
                      </a:r>
                    </a:p>
                  </a:txBody>
                  <a:tcPr/>
                </a:tc>
                <a:extLst>
                  <a:ext uri="{0D108BD9-81ED-4DB2-BD59-A6C34878D82A}">
                    <a16:rowId xmlns:a16="http://schemas.microsoft.com/office/drawing/2014/main" val="1714712688"/>
                  </a:ext>
                </a:extLst>
              </a:tr>
              <a:tr h="601734">
                <a:tc>
                  <a:txBody>
                    <a:bodyPr/>
                    <a:lstStyle/>
                    <a:p>
                      <a:r>
                        <a:rPr lang="en-US" dirty="0">
                          <a:solidFill>
                            <a:schemeClr val="accent6"/>
                          </a:solidFill>
                        </a:rPr>
                        <a:t>Week 72</a:t>
                      </a:r>
                    </a:p>
                  </a:txBody>
                  <a:tcPr/>
                </a:tc>
                <a:tc>
                  <a:txBody>
                    <a:bodyPr/>
                    <a:lstStyle/>
                    <a:p>
                      <a:pPr algn="ctr"/>
                      <a:r>
                        <a:rPr lang="en-US" dirty="0">
                          <a:solidFill>
                            <a:schemeClr val="accent6"/>
                          </a:solidFill>
                        </a:rPr>
                        <a:t>X</a:t>
                      </a:r>
                    </a:p>
                  </a:txBody>
                  <a:tcPr/>
                </a:tc>
                <a:tc>
                  <a:txBody>
                    <a:bodyPr/>
                    <a:lstStyle/>
                    <a:p>
                      <a:pPr algn="ctr"/>
                      <a:endParaRPr lang="en-US" dirty="0">
                        <a:solidFill>
                          <a:schemeClr val="accent6"/>
                        </a:solidFill>
                      </a:endParaRPr>
                    </a:p>
                  </a:txBody>
                  <a:tcPr/>
                </a:tc>
                <a:extLst>
                  <a:ext uri="{0D108BD9-81ED-4DB2-BD59-A6C34878D82A}">
                    <a16:rowId xmlns:a16="http://schemas.microsoft.com/office/drawing/2014/main" val="739124827"/>
                  </a:ext>
                </a:extLst>
              </a:tr>
            </a:tbl>
          </a:graphicData>
        </a:graphic>
      </p:graphicFrame>
      <p:pic>
        <p:nvPicPr>
          <p:cNvPr id="3" name="Picture 2" descr="Two 25-slot cryoboxes are pictured side-by-side showing cryovials inserted into each one. There are twenty purple capped cryovials in the left cryobox and five purple capped, one blue capped, three clear capped, one yellow capped, and one red capped cryovials in the right cryobox.">
            <a:extLst>
              <a:ext uri="{FF2B5EF4-FFF2-40B4-BE49-F238E27FC236}">
                <a16:creationId xmlns:a16="http://schemas.microsoft.com/office/drawing/2014/main" id="{7B665C1E-165A-4E07-D568-647F1C04B7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286" y="898178"/>
            <a:ext cx="5943600" cy="2895600"/>
          </a:xfrm>
          <a:prstGeom prst="rect">
            <a:avLst/>
          </a:prstGeom>
        </p:spPr>
      </p:pic>
      <p:pic>
        <p:nvPicPr>
          <p:cNvPr id="11" name="Audio 10">
            <a:hlinkClick r:id="" action="ppaction://media"/>
            <a:extLst>
              <a:ext uri="{FF2B5EF4-FFF2-40B4-BE49-F238E27FC236}">
                <a16:creationId xmlns:a16="http://schemas.microsoft.com/office/drawing/2014/main" id="{13FA7EF5-3F59-0D4D-3614-2F886284E7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8708208"/>
      </p:ext>
    </p:extLst>
  </p:cSld>
  <p:clrMapOvr>
    <a:masterClrMapping/>
  </p:clrMapOvr>
  <mc:AlternateContent xmlns:mc="http://schemas.openxmlformats.org/markup-compatibility/2006" xmlns:p14="http://schemas.microsoft.com/office/powerpoint/2010/main">
    <mc:Choice Requires="p14">
      <p:transition spd="slow" p14:dur="2000" advTm="99984"/>
    </mc:Choice>
    <mc:Fallback xmlns="">
      <p:transition spd="slow" advTm="9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ED6A-1EDB-4226-F639-AAC7366CC3BD}"/>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F23F5D19-1C6F-FBE9-BBD5-C4B4F74CE80F}"/>
              </a:ext>
            </a:extLst>
          </p:cNvPr>
          <p:cNvSpPr>
            <a:spLocks noGrp="1"/>
          </p:cNvSpPr>
          <p:nvPr>
            <p:ph idx="1"/>
          </p:nvPr>
        </p:nvSpPr>
        <p:spPr>
          <a:xfrm>
            <a:off x="1097280" y="1807670"/>
            <a:ext cx="10515600" cy="4510863"/>
          </a:xfrm>
        </p:spPr>
        <p:txBody>
          <a:bodyPr/>
          <a:lstStyle/>
          <a:p>
            <a:pPr>
              <a:buFont typeface="Wingdings" panose="05000000000000000000" pitchFamily="2" charset="2"/>
              <a:buChar char="v"/>
            </a:pPr>
            <a:r>
              <a:rPr lang="en-US" dirty="0"/>
              <a:t>Biospecimen Collection Schedule</a:t>
            </a:r>
          </a:p>
          <a:p>
            <a:pPr>
              <a:buFont typeface="Wingdings" panose="05000000000000000000" pitchFamily="2" charset="2"/>
              <a:buChar char="v"/>
            </a:pPr>
            <a:r>
              <a:rPr lang="en-US" dirty="0"/>
              <a:t>Kit Request Module</a:t>
            </a:r>
          </a:p>
          <a:p>
            <a:pPr>
              <a:buFont typeface="Wingdings" panose="05000000000000000000" pitchFamily="2" charset="2"/>
              <a:buChar char="v"/>
            </a:pPr>
            <a:r>
              <a:rPr lang="en-US" dirty="0"/>
              <a:t>Specimen Labeling Instruction</a:t>
            </a:r>
          </a:p>
          <a:p>
            <a:pPr>
              <a:buFont typeface="Wingdings" panose="05000000000000000000" pitchFamily="2" charset="2"/>
              <a:buChar char="v"/>
            </a:pPr>
            <a:r>
              <a:rPr lang="en-US" dirty="0"/>
              <a:t>Specimen Collection and Processing</a:t>
            </a:r>
          </a:p>
          <a:p>
            <a:pPr>
              <a:buFont typeface="Wingdings" panose="05000000000000000000" pitchFamily="2" charset="2"/>
              <a:buChar char="v"/>
            </a:pPr>
            <a:r>
              <a:rPr lang="en-US" dirty="0"/>
              <a:t>Shipment Packaging and Forms</a:t>
            </a:r>
          </a:p>
          <a:p>
            <a:pPr>
              <a:buFont typeface="Wingdings" panose="05000000000000000000" pitchFamily="2" charset="2"/>
              <a:buChar char="v"/>
            </a:pPr>
            <a:r>
              <a:rPr lang="en-US" dirty="0"/>
              <a:t>Creating Airbills and Scheduling Pick Ups</a:t>
            </a:r>
          </a:p>
          <a:p>
            <a:pPr>
              <a:buFont typeface="Wingdings" panose="05000000000000000000" pitchFamily="2" charset="2"/>
              <a:buChar char="v"/>
            </a:pPr>
            <a:r>
              <a:rPr lang="en-US" dirty="0"/>
              <a:t>Other Requirements: MTAs, IATA Training</a:t>
            </a:r>
          </a:p>
          <a:p>
            <a:pPr>
              <a:buFont typeface="Wingdings" panose="05000000000000000000" pitchFamily="2" charset="2"/>
              <a:buChar char="v"/>
            </a:pPr>
            <a:r>
              <a:rPr lang="en-US" dirty="0"/>
              <a:t>Non-Conformance Issues</a:t>
            </a:r>
          </a:p>
          <a:p>
            <a:pPr>
              <a:buFont typeface="Wingdings" panose="05000000000000000000" pitchFamily="2" charset="2"/>
              <a:buChar char="v"/>
            </a:pPr>
            <a:r>
              <a:rPr lang="en-US" dirty="0"/>
              <a:t>NCRAD Resources and Contact</a:t>
            </a:r>
          </a:p>
          <a:p>
            <a:endParaRPr lang="en-US" dirty="0"/>
          </a:p>
        </p:txBody>
      </p:sp>
      <p:pic>
        <p:nvPicPr>
          <p:cNvPr id="12" name="Audio 11">
            <a:hlinkClick r:id="" action="ppaction://media"/>
            <a:extLst>
              <a:ext uri="{FF2B5EF4-FFF2-40B4-BE49-F238E27FC236}">
                <a16:creationId xmlns:a16="http://schemas.microsoft.com/office/drawing/2014/main" id="{85F00E87-3652-1DE8-53F6-D0A78F9209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0476086"/>
      </p:ext>
    </p:extLst>
  </p:cSld>
  <p:clrMapOvr>
    <a:masterClrMapping/>
  </p:clrMapOvr>
  <mc:AlternateContent xmlns:mc="http://schemas.openxmlformats.org/markup-compatibility/2006" xmlns:p14="http://schemas.microsoft.com/office/powerpoint/2010/main">
    <mc:Choice Requires="p14">
      <p:transition spd="slow" p14:dur="2000" advTm="32949"/>
    </mc:Choice>
    <mc:Fallback xmlns="">
      <p:transition spd="slow" advTm="3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5CB69F-DFA9-3D08-1078-F0E24917EFB8}"/>
              </a:ext>
            </a:extLst>
          </p:cNvPr>
          <p:cNvSpPr txBox="1"/>
          <p:nvPr/>
        </p:nvSpPr>
        <p:spPr>
          <a:xfrm>
            <a:off x="1065547" y="94542"/>
            <a:ext cx="10060905" cy="707886"/>
          </a:xfrm>
          <a:prstGeom prst="rect">
            <a:avLst/>
          </a:prstGeom>
          <a:noFill/>
          <a:ln>
            <a:solidFill>
              <a:schemeClr val="tx1"/>
            </a:solidFill>
          </a:ln>
        </p:spPr>
        <p:txBody>
          <a:bodyPr wrap="square" rtlCol="0">
            <a:spAutoFit/>
          </a:bodyPr>
          <a:lstStyle/>
          <a:p>
            <a:pPr algn="ctr"/>
            <a:r>
              <a:rPr lang="en-US" sz="2000" b="1" dirty="0">
                <a:latin typeface="+mj-lt"/>
              </a:rPr>
              <a:t>Optional Baseline and Week 72</a:t>
            </a:r>
          </a:p>
          <a:p>
            <a:pPr algn="ctr"/>
            <a:r>
              <a:rPr lang="en-US" sz="2000" dirty="0">
                <a:latin typeface="+mj-lt"/>
              </a:rPr>
              <a:t>CSF Preparation</a:t>
            </a:r>
            <a:endParaRPr lang="en-US" sz="2000" b="1" u="sng" dirty="0">
              <a:latin typeface="+mj-lt"/>
            </a:endParaRPr>
          </a:p>
        </p:txBody>
      </p:sp>
      <p:pic>
        <p:nvPicPr>
          <p:cNvPr id="2" name="Picture 1" descr="A six step schematic depicts the processing of CSF.">
            <a:extLst>
              <a:ext uri="{FF2B5EF4-FFF2-40B4-BE49-F238E27FC236}">
                <a16:creationId xmlns:a16="http://schemas.microsoft.com/office/drawing/2014/main" id="{31773A33-3212-6BF0-F05D-2B63E9946361}"/>
              </a:ext>
            </a:extLst>
          </p:cNvPr>
          <p:cNvPicPr>
            <a:picLocks noChangeAspect="1"/>
          </p:cNvPicPr>
          <p:nvPr/>
        </p:nvPicPr>
        <p:blipFill>
          <a:blip r:embed="rId5"/>
          <a:stretch>
            <a:fillRect/>
          </a:stretch>
        </p:blipFill>
        <p:spPr>
          <a:xfrm>
            <a:off x="1404956" y="1010947"/>
            <a:ext cx="9773746" cy="5517671"/>
          </a:xfrm>
          <a:prstGeom prst="rect">
            <a:avLst/>
          </a:prstGeom>
        </p:spPr>
      </p:pic>
      <p:pic>
        <p:nvPicPr>
          <p:cNvPr id="12" name="Audio 11">
            <a:hlinkClick r:id="" action="ppaction://media"/>
            <a:extLst>
              <a:ext uri="{FF2B5EF4-FFF2-40B4-BE49-F238E27FC236}">
                <a16:creationId xmlns:a16="http://schemas.microsoft.com/office/drawing/2014/main" id="{CE7F03F1-255C-9480-8BCA-5CF18456BC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9987382"/>
      </p:ext>
    </p:extLst>
  </p:cSld>
  <p:clrMapOvr>
    <a:masterClrMapping/>
  </p:clrMapOvr>
  <mc:AlternateContent xmlns:mc="http://schemas.openxmlformats.org/markup-compatibility/2006" xmlns:p14="http://schemas.microsoft.com/office/powerpoint/2010/main">
    <mc:Choice Requires="p14">
      <p:transition spd="slow" p14:dur="2000" advTm="128573"/>
    </mc:Choice>
    <mc:Fallback xmlns="">
      <p:transition spd="slow" advTm="12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7A360-47B0-45F2-9E78-68E79CF8DC56}"/>
              </a:ext>
            </a:extLst>
          </p:cNvPr>
          <p:cNvSpPr txBox="1">
            <a:spLocks/>
          </p:cNvSpPr>
          <p:nvPr/>
        </p:nvSpPr>
        <p:spPr>
          <a:xfrm>
            <a:off x="831850" y="2167836"/>
            <a:ext cx="105283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b="1" dirty="0"/>
          </a:p>
        </p:txBody>
      </p:sp>
      <p:sp>
        <p:nvSpPr>
          <p:cNvPr id="4" name="Title 1">
            <a:extLst>
              <a:ext uri="{FF2B5EF4-FFF2-40B4-BE49-F238E27FC236}">
                <a16:creationId xmlns:a16="http://schemas.microsoft.com/office/drawing/2014/main" id="{768C36E5-DB9E-45C9-A163-C669703066A8}"/>
              </a:ext>
            </a:extLst>
          </p:cNvPr>
          <p:cNvSpPr txBox="1">
            <a:spLocks/>
          </p:cNvSpPr>
          <p:nvPr/>
        </p:nvSpPr>
        <p:spPr>
          <a:xfrm>
            <a:off x="353961" y="2353792"/>
            <a:ext cx="11385093"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Shipment Packaging, Labeling, &amp; Forms</a:t>
            </a:r>
          </a:p>
        </p:txBody>
      </p:sp>
      <p:pic>
        <p:nvPicPr>
          <p:cNvPr id="7" name="Audio 6">
            <a:hlinkClick r:id="" action="ppaction://media"/>
            <a:extLst>
              <a:ext uri="{FF2B5EF4-FFF2-40B4-BE49-F238E27FC236}">
                <a16:creationId xmlns:a16="http://schemas.microsoft.com/office/drawing/2014/main" id="{1EA6231D-767B-BBBD-8607-591CD3DEC8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4890833"/>
      </p:ext>
    </p:extLst>
  </p:cSld>
  <p:clrMapOvr>
    <a:masterClrMapping/>
  </p:clrMapOvr>
  <mc:AlternateContent xmlns:mc="http://schemas.openxmlformats.org/markup-compatibility/2006" xmlns:p14="http://schemas.microsoft.com/office/powerpoint/2010/main">
    <mc:Choice Requires="p14">
      <p:transition spd="slow" p14:dur="2000" advTm="4752"/>
    </mc:Choice>
    <mc:Fallback xmlns="">
      <p:transition spd="slow" advTm="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9247B-DC01-D5B7-F22A-75CF3AAD78CE}"/>
              </a:ext>
            </a:extLst>
          </p:cNvPr>
          <p:cNvPicPr>
            <a:picLocks noChangeAspect="1"/>
          </p:cNvPicPr>
          <p:nvPr/>
        </p:nvPicPr>
        <p:blipFill>
          <a:blip r:embed="rId4"/>
          <a:stretch>
            <a:fillRect/>
          </a:stretch>
        </p:blipFill>
        <p:spPr>
          <a:xfrm>
            <a:off x="0" y="0"/>
            <a:ext cx="12192000" cy="6858000"/>
          </a:xfrm>
          <a:prstGeom prst="rect">
            <a:avLst/>
          </a:prstGeom>
        </p:spPr>
      </p:pic>
      <p:pic>
        <p:nvPicPr>
          <p:cNvPr id="4" name="Audio 6">
            <a:hlinkClick r:id="" action="ppaction://media"/>
            <a:extLst>
              <a:ext uri="{FF2B5EF4-FFF2-40B4-BE49-F238E27FC236}">
                <a16:creationId xmlns:a16="http://schemas.microsoft.com/office/drawing/2014/main" id="{A3458A08-6A2B-DC7B-5EA1-DFD21C44F4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17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3E1D9-F62F-4186-9E99-AAC43C1C3BA2}"/>
              </a:ext>
            </a:extLst>
          </p:cNvPr>
          <p:cNvSpPr>
            <a:spLocks noGrp="1"/>
          </p:cNvSpPr>
          <p:nvPr>
            <p:ph type="title"/>
          </p:nvPr>
        </p:nvSpPr>
        <p:spPr/>
        <p:txBody>
          <a:bodyPr>
            <a:normAutofit/>
          </a:bodyPr>
          <a:lstStyle/>
          <a:p>
            <a:r>
              <a:rPr lang="en-US" sz="6600" dirty="0"/>
              <a:t>Frozen Shipment Tutorial</a:t>
            </a:r>
          </a:p>
        </p:txBody>
      </p:sp>
      <p:sp>
        <p:nvSpPr>
          <p:cNvPr id="8" name="Text Placeholder 7">
            <a:extLst>
              <a:ext uri="{FF2B5EF4-FFF2-40B4-BE49-F238E27FC236}">
                <a16:creationId xmlns:a16="http://schemas.microsoft.com/office/drawing/2014/main" id="{89E9D101-3BCC-4930-A5E2-403741417A0E}"/>
              </a:ext>
            </a:extLst>
          </p:cNvPr>
          <p:cNvSpPr>
            <a:spLocks noGrp="1"/>
          </p:cNvSpPr>
          <p:nvPr>
            <p:ph type="body" idx="1"/>
          </p:nvPr>
        </p:nvSpPr>
        <p:spPr>
          <a:xfrm>
            <a:off x="1097280" y="4882336"/>
            <a:ext cx="10058400" cy="1143000"/>
          </a:xfrm>
        </p:spPr>
        <p:txBody>
          <a:bodyPr>
            <a:normAutofit fontScale="77500" lnSpcReduction="20000"/>
          </a:bodyPr>
          <a:lstStyle/>
          <a:p>
            <a:pPr algn="ctr"/>
            <a:r>
              <a:rPr lang="en-US" sz="3600" dirty="0">
                <a:hlinkClick r:id="rId4"/>
              </a:rPr>
              <a:t>https://ncrad.org/shipping_address.html</a:t>
            </a:r>
            <a:endParaRPr lang="en-US" sz="3600" dirty="0"/>
          </a:p>
          <a:p>
            <a:r>
              <a:rPr lang="en-US" dirty="0"/>
              <a:t> </a:t>
            </a:r>
          </a:p>
        </p:txBody>
      </p:sp>
      <p:pic>
        <p:nvPicPr>
          <p:cNvPr id="3" name="Audio 2">
            <a:hlinkClick r:id="" action="ppaction://media"/>
            <a:extLst>
              <a:ext uri="{FF2B5EF4-FFF2-40B4-BE49-F238E27FC236}">
                <a16:creationId xmlns:a16="http://schemas.microsoft.com/office/drawing/2014/main" id="{6438A2F0-E0A5-4746-186A-96141B7CC3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9731960"/>
      </p:ext>
    </p:extLst>
  </p:cSld>
  <p:clrMapOvr>
    <a:masterClrMapping/>
  </p:clrMapOvr>
  <mc:AlternateContent xmlns:mc="http://schemas.openxmlformats.org/markup-compatibility/2006" xmlns:p14="http://schemas.microsoft.com/office/powerpoint/2010/main">
    <mc:Choice Requires="p14">
      <p:transition spd="slow" p14:dur="2000" advTm="11711"/>
    </mc:Choice>
    <mc:Fallback xmlns="">
      <p:transition spd="slow" advTm="1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CE8-7FA3-48C6-A19E-25E41D4CC060}"/>
              </a:ext>
            </a:extLst>
          </p:cNvPr>
          <p:cNvSpPr>
            <a:spLocks noGrp="1"/>
          </p:cNvSpPr>
          <p:nvPr>
            <p:ph type="title"/>
          </p:nvPr>
        </p:nvSpPr>
        <p:spPr/>
        <p:txBody>
          <a:bodyPr>
            <a:normAutofit/>
          </a:bodyPr>
          <a:lstStyle/>
          <a:p>
            <a:r>
              <a:rPr lang="en-US" dirty="0"/>
              <a:t>Specimen Packaging and Shipment:</a:t>
            </a:r>
            <a:br>
              <a:rPr lang="en-US" dirty="0"/>
            </a:br>
            <a:r>
              <a:rPr lang="en-US" sz="3600" dirty="0"/>
              <a:t>Frozen Specimen Packaging </a:t>
            </a:r>
            <a:endParaRPr lang="en-US" dirty="0"/>
          </a:p>
        </p:txBody>
      </p:sp>
      <p:sp>
        <p:nvSpPr>
          <p:cNvPr id="3" name="Content Placeholder 2">
            <a:extLst>
              <a:ext uri="{FF2B5EF4-FFF2-40B4-BE49-F238E27FC236}">
                <a16:creationId xmlns:a16="http://schemas.microsoft.com/office/drawing/2014/main" id="{05901C15-E485-4B2A-9653-46D1E7ED2AE8}"/>
              </a:ext>
            </a:extLst>
          </p:cNvPr>
          <p:cNvSpPr>
            <a:spLocks noGrp="1"/>
          </p:cNvSpPr>
          <p:nvPr>
            <p:ph sz="half" idx="1"/>
          </p:nvPr>
        </p:nvSpPr>
        <p:spPr>
          <a:xfrm>
            <a:off x="1324947" y="1845734"/>
            <a:ext cx="4929987" cy="4023360"/>
          </a:xfrm>
          <a:solidFill>
            <a:schemeClr val="tx2"/>
          </a:solidFill>
        </p:spPr>
        <p:txBody>
          <a:bodyPr/>
          <a:lstStyle/>
          <a:p>
            <a:r>
              <a:rPr lang="en-US" sz="2800" dirty="0">
                <a:solidFill>
                  <a:schemeClr val="bg1"/>
                </a:solidFill>
              </a:rPr>
              <a:t>Step 1. </a:t>
            </a:r>
            <a:r>
              <a:rPr lang="en-US" sz="2400" b="1" dirty="0">
                <a:solidFill>
                  <a:schemeClr val="bg1"/>
                </a:solidFill>
              </a:rPr>
              <a:t>Place frozen cryobox in 	  	    biohazard bag with 		    absorbent sheet</a:t>
            </a:r>
            <a:endParaRPr lang="en-US" dirty="0"/>
          </a:p>
          <a:p>
            <a:pPr marL="0" indent="0">
              <a:buNone/>
            </a:pPr>
            <a:endParaRPr lang="en-US" dirty="0"/>
          </a:p>
          <a:p>
            <a:pPr>
              <a:buFont typeface="Wingdings" panose="05000000000000000000" pitchFamily="2" charset="2"/>
              <a:buChar char="v"/>
            </a:pPr>
            <a:r>
              <a:rPr lang="en-US" sz="1800" u="sng" dirty="0">
                <a:solidFill>
                  <a:schemeClr val="bg1"/>
                </a:solidFill>
              </a:rPr>
              <a:t>Important</a:t>
            </a:r>
            <a:r>
              <a:rPr lang="en-US" sz="1800" dirty="0">
                <a:solidFill>
                  <a:schemeClr val="bg1"/>
                </a:solidFill>
              </a:rPr>
              <a:t>: Confirm kit number label has been placed on the outside of cryobox </a:t>
            </a:r>
          </a:p>
          <a:p>
            <a:pPr marL="0" indent="0">
              <a:buNone/>
            </a:pPr>
            <a:endParaRPr lang="en-US" sz="1800" dirty="0">
              <a:solidFill>
                <a:schemeClr val="bg1"/>
              </a:solidFill>
            </a:endParaRPr>
          </a:p>
        </p:txBody>
      </p:sp>
      <p:pic>
        <p:nvPicPr>
          <p:cNvPr id="5" name="Content Placeholder 4" descr="A biohazard bag containing a cryobox of samples">
            <a:extLst>
              <a:ext uri="{FF2B5EF4-FFF2-40B4-BE49-F238E27FC236}">
                <a16:creationId xmlns:a16="http://schemas.microsoft.com/office/drawing/2014/main" id="{7501A8CE-52DF-43F5-B555-3F096D5A1589}"/>
              </a:ext>
            </a:extLst>
          </p:cNvPr>
          <p:cNvPicPr>
            <a:picLocks noGrp="1" noChangeAspect="1"/>
          </p:cNvPicPr>
          <p:nvPr>
            <p:ph sz="half" idx="2"/>
          </p:nvPr>
        </p:nvPicPr>
        <p:blipFill>
          <a:blip r:embed="rId4"/>
          <a:stretch>
            <a:fillRect/>
          </a:stretch>
        </p:blipFill>
        <p:spPr>
          <a:xfrm>
            <a:off x="7280946" y="1845734"/>
            <a:ext cx="2964065" cy="4291928"/>
          </a:xfrm>
          <a:prstGeom prst="rect">
            <a:avLst/>
          </a:prstGeom>
        </p:spPr>
      </p:pic>
      <p:pic>
        <p:nvPicPr>
          <p:cNvPr id="6" name="Audio 5">
            <a:hlinkClick r:id="" action="ppaction://media"/>
            <a:extLst>
              <a:ext uri="{FF2B5EF4-FFF2-40B4-BE49-F238E27FC236}">
                <a16:creationId xmlns:a16="http://schemas.microsoft.com/office/drawing/2014/main" id="{939FE097-94CB-0442-5BC5-D395CEE5AE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4789690"/>
      </p:ext>
    </p:extLst>
  </p:cSld>
  <p:clrMapOvr>
    <a:masterClrMapping/>
  </p:clrMapOvr>
  <mc:AlternateContent xmlns:mc="http://schemas.openxmlformats.org/markup-compatibility/2006" xmlns:p14="http://schemas.microsoft.com/office/powerpoint/2010/main">
    <mc:Choice Requires="p14">
      <p:transition spd="slow" p14:dur="2000" advTm="17038"/>
    </mc:Choice>
    <mc:Fallback xmlns="">
      <p:transition spd="slow" advTm="1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4FDD-C133-456F-A4D1-85E508A8E7C3}"/>
              </a:ext>
            </a:extLst>
          </p:cNvPr>
          <p:cNvSpPr>
            <a:spLocks noGrp="1"/>
          </p:cNvSpPr>
          <p:nvPr>
            <p:ph type="title"/>
          </p:nvPr>
        </p:nvSpPr>
        <p:spPr/>
        <p:txBody>
          <a:bodyPr/>
          <a:lstStyle/>
          <a:p>
            <a:r>
              <a:rPr lang="en-US" dirty="0"/>
              <a:t>Specimen Packaging and Shipment:</a:t>
            </a:r>
            <a:br>
              <a:rPr lang="en-US" dirty="0"/>
            </a:br>
            <a:r>
              <a:rPr lang="en-US" sz="3600" dirty="0"/>
              <a:t>Frozen Specimen Packaging</a:t>
            </a:r>
            <a:endParaRPr lang="en-US" dirty="0"/>
          </a:p>
        </p:txBody>
      </p:sp>
      <p:sp>
        <p:nvSpPr>
          <p:cNvPr id="3" name="Content Placeholder 2">
            <a:extLst>
              <a:ext uri="{FF2B5EF4-FFF2-40B4-BE49-F238E27FC236}">
                <a16:creationId xmlns:a16="http://schemas.microsoft.com/office/drawing/2014/main" id="{E146DAEB-87D3-4B28-95C0-B9023EE80E78}"/>
              </a:ext>
            </a:extLst>
          </p:cNvPr>
          <p:cNvSpPr>
            <a:spLocks noGrp="1"/>
          </p:cNvSpPr>
          <p:nvPr>
            <p:ph sz="half" idx="1"/>
          </p:nvPr>
        </p:nvSpPr>
        <p:spPr>
          <a:xfrm>
            <a:off x="1012722" y="1924173"/>
            <a:ext cx="5376278" cy="4023360"/>
          </a:xfrm>
          <a:solidFill>
            <a:schemeClr val="tx2"/>
          </a:solidFill>
        </p:spPr>
        <p:txBody>
          <a:bodyPr>
            <a:normAutofit/>
          </a:bodyPr>
          <a:lstStyle/>
          <a:p>
            <a:r>
              <a:rPr lang="en-US" sz="2800" dirty="0">
                <a:solidFill>
                  <a:schemeClr val="bg1"/>
                </a:solidFill>
              </a:rPr>
              <a:t>Step 2. </a:t>
            </a:r>
            <a:r>
              <a:rPr lang="en-US" b="1" dirty="0">
                <a:solidFill>
                  <a:schemeClr val="bg1"/>
                </a:solidFill>
              </a:rPr>
              <a:t>Place 2-3 inches of dry ice in the 	    bottom of the styrofoam shipping 	    container</a:t>
            </a:r>
          </a:p>
          <a:p>
            <a:r>
              <a:rPr lang="en-US" sz="2800" dirty="0">
                <a:solidFill>
                  <a:schemeClr val="bg1"/>
                </a:solidFill>
              </a:rPr>
              <a:t>Step 3. </a:t>
            </a:r>
            <a:r>
              <a:rPr lang="en-US" b="1" dirty="0">
                <a:solidFill>
                  <a:schemeClr val="bg1"/>
                </a:solidFill>
              </a:rPr>
              <a:t>Insert cryoboxes with tubes </a:t>
            </a:r>
            <a:r>
              <a:rPr lang="en-US" b="1" u="sng" dirty="0">
                <a:solidFill>
                  <a:schemeClr val="bg1"/>
                </a:solidFill>
              </a:rPr>
              <a:t>upright</a:t>
            </a:r>
          </a:p>
          <a:p>
            <a:r>
              <a:rPr lang="en-US" sz="2800" dirty="0">
                <a:solidFill>
                  <a:schemeClr val="bg1"/>
                </a:solidFill>
              </a:rPr>
              <a:t>Step 4. </a:t>
            </a:r>
            <a:r>
              <a:rPr lang="en-US" b="1" dirty="0">
                <a:solidFill>
                  <a:schemeClr val="bg1"/>
                </a:solidFill>
              </a:rPr>
              <a:t>Fully cover all cryoboxes with                   	    2 inches of dry ice</a:t>
            </a:r>
          </a:p>
          <a:p>
            <a:r>
              <a:rPr lang="en-US" b="1" dirty="0">
                <a:solidFill>
                  <a:schemeClr val="bg1"/>
                </a:solidFill>
              </a:rPr>
              <a:t>Reminder:</a:t>
            </a:r>
          </a:p>
          <a:p>
            <a:r>
              <a:rPr lang="en-US" sz="1800" dirty="0">
                <a:solidFill>
                  <a:schemeClr val="bg1"/>
                </a:solidFill>
              </a:rPr>
              <a:t>Screening Shipper holds 2 cryoboxes </a:t>
            </a:r>
          </a:p>
          <a:p>
            <a:r>
              <a:rPr lang="en-US" sz="1800" dirty="0">
                <a:solidFill>
                  <a:schemeClr val="bg1"/>
                </a:solidFill>
              </a:rPr>
              <a:t>Batch Shipper holds 8 cryoboxes</a:t>
            </a:r>
            <a:endParaRPr lang="en-US" b="1" dirty="0">
              <a:solidFill>
                <a:schemeClr val="bg1"/>
              </a:solidFill>
            </a:endParaRPr>
          </a:p>
        </p:txBody>
      </p:sp>
      <p:pic>
        <p:nvPicPr>
          <p:cNvPr id="5" name="Content Placeholder 4" descr="An overhead view of a shipper full of dry ice pellets">
            <a:extLst>
              <a:ext uri="{FF2B5EF4-FFF2-40B4-BE49-F238E27FC236}">
                <a16:creationId xmlns:a16="http://schemas.microsoft.com/office/drawing/2014/main" id="{37F3497B-F7D4-4B4C-A48C-20DB96688C4B}"/>
              </a:ext>
            </a:extLst>
          </p:cNvPr>
          <p:cNvPicPr>
            <a:picLocks noGrp="1" noChangeAspect="1"/>
          </p:cNvPicPr>
          <p:nvPr>
            <p:ph sz="half" idx="2"/>
          </p:nvPr>
        </p:nvPicPr>
        <p:blipFill>
          <a:blip r:embed="rId5"/>
          <a:stretch>
            <a:fillRect/>
          </a:stretch>
        </p:blipFill>
        <p:spPr>
          <a:xfrm>
            <a:off x="6508955" y="1924173"/>
            <a:ext cx="4316361" cy="3496984"/>
          </a:xfrm>
          <a:prstGeom prst="rect">
            <a:avLst/>
          </a:prstGeom>
        </p:spPr>
      </p:pic>
      <p:pic>
        <p:nvPicPr>
          <p:cNvPr id="6" name="Audio 5">
            <a:hlinkClick r:id="" action="ppaction://media"/>
            <a:extLst>
              <a:ext uri="{FF2B5EF4-FFF2-40B4-BE49-F238E27FC236}">
                <a16:creationId xmlns:a16="http://schemas.microsoft.com/office/drawing/2014/main" id="{33F95ACE-ABEF-9018-6CBB-940E707A3F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7731755"/>
      </p:ext>
    </p:extLst>
  </p:cSld>
  <p:clrMapOvr>
    <a:masterClrMapping/>
  </p:clrMapOvr>
  <mc:AlternateContent xmlns:mc="http://schemas.openxmlformats.org/markup-compatibility/2006" xmlns:p14="http://schemas.microsoft.com/office/powerpoint/2010/main">
    <mc:Choice Requires="p14">
      <p:transition spd="slow" p14:dur="2000" advTm="24827"/>
    </mc:Choice>
    <mc:Fallback xmlns="">
      <p:transition spd="slow" advTm="2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04EE-3013-4DE4-93C8-8510A714383E}"/>
              </a:ext>
            </a:extLst>
          </p:cNvPr>
          <p:cNvSpPr>
            <a:spLocks noGrp="1"/>
          </p:cNvSpPr>
          <p:nvPr>
            <p:ph type="title"/>
          </p:nvPr>
        </p:nvSpPr>
        <p:spPr>
          <a:xfrm>
            <a:off x="494950" y="239087"/>
            <a:ext cx="3200400" cy="2163100"/>
          </a:xfrm>
        </p:spPr>
        <p:txBody>
          <a:bodyPr>
            <a:normAutofit fontScale="90000"/>
          </a:bodyPr>
          <a:lstStyle/>
          <a:p>
            <a:pPr algn="ctr"/>
            <a:r>
              <a:rPr lang="en-US" b="1" dirty="0"/>
              <a:t>Blood Sample and Shipment Notification Form</a:t>
            </a:r>
          </a:p>
        </p:txBody>
      </p:sp>
      <p:sp>
        <p:nvSpPr>
          <p:cNvPr id="4" name="Text Placeholder 3">
            <a:extLst>
              <a:ext uri="{FF2B5EF4-FFF2-40B4-BE49-F238E27FC236}">
                <a16:creationId xmlns:a16="http://schemas.microsoft.com/office/drawing/2014/main" id="{FB8D7007-7318-435F-9E6F-4EE39AB1AD3A}"/>
              </a:ext>
            </a:extLst>
          </p:cNvPr>
          <p:cNvSpPr>
            <a:spLocks noGrp="1"/>
          </p:cNvSpPr>
          <p:nvPr>
            <p:ph type="body" sz="half" idx="2"/>
          </p:nvPr>
        </p:nvSpPr>
        <p:spPr>
          <a:xfrm>
            <a:off x="0" y="2534086"/>
            <a:ext cx="4051883" cy="4201011"/>
          </a:xfrm>
          <a:ln>
            <a:noFill/>
          </a:ln>
        </p:spPr>
        <p:txBody>
          <a:bodyPr>
            <a:normAutofit/>
          </a:bodyPr>
          <a:lstStyle/>
          <a:p>
            <a:r>
              <a:rPr lang="en-US" sz="3000" dirty="0"/>
              <a:t>Step 5.</a:t>
            </a:r>
            <a:r>
              <a:rPr lang="en-US" sz="2000" b="1" dirty="0"/>
              <a:t>Include Blood Sample &amp; 	Shipment Notification Form 	in Cardboard Shipper</a:t>
            </a:r>
            <a:endParaRPr lang="en-US" sz="2000" dirty="0"/>
          </a:p>
          <a:p>
            <a:pPr marL="285750" indent="-285750">
              <a:buFont typeface="Wingdings" panose="05000000000000000000" pitchFamily="2" charset="2"/>
              <a:buChar char="ü"/>
            </a:pPr>
            <a:r>
              <a:rPr lang="en-US" sz="2000" dirty="0"/>
              <a:t>Fill out completely during study visit</a:t>
            </a:r>
          </a:p>
          <a:p>
            <a:pPr marL="285750" indent="-285750">
              <a:buFont typeface="Wingdings" panose="05000000000000000000" pitchFamily="2" charset="2"/>
              <a:buChar char="ü"/>
            </a:pPr>
            <a:r>
              <a:rPr lang="en-US" sz="2000" dirty="0"/>
              <a:t>Include Kit Number Label on Form</a:t>
            </a:r>
          </a:p>
          <a:p>
            <a:pPr marL="342900" indent="-342900">
              <a:buFont typeface="Wingdings" panose="05000000000000000000" pitchFamily="2" charset="2"/>
              <a:buChar char="ü"/>
            </a:pPr>
            <a:r>
              <a:rPr lang="en-US" sz="2000" b="1" dirty="0"/>
              <a:t>Take a copy of each form prior to shipment. E-mail or fax NCRAD for notification</a:t>
            </a:r>
            <a:endParaRPr lang="en-US" dirty="0"/>
          </a:p>
          <a:p>
            <a:pPr marL="742950" lvl="1" indent="-285750">
              <a:buFont typeface="Arial" panose="020B0604020202020204" pitchFamily="34" charset="0"/>
              <a:buChar char="•"/>
            </a:pPr>
            <a:r>
              <a:rPr lang="en-US" sz="1600" dirty="0">
                <a:solidFill>
                  <a:schemeClr val="bg1"/>
                </a:solidFill>
              </a:rPr>
              <a:t>Email: </a:t>
            </a:r>
            <a:r>
              <a:rPr lang="en-US" sz="1600" dirty="0">
                <a:solidFill>
                  <a:schemeClr val="bg1"/>
                </a:solidFill>
                <a:hlinkClick r:id="rId5">
                  <a:extLst>
                    <a:ext uri="{A12FA001-AC4F-418D-AE19-62706E023703}">
                      <ahyp:hlinkClr xmlns:ahyp="http://schemas.microsoft.com/office/drawing/2018/hyperlinkcolor" val="tx"/>
                    </a:ext>
                  </a:extLst>
                </a:hlinkClick>
              </a:rPr>
              <a:t>alzstudy@iu.edu</a:t>
            </a:r>
            <a:endParaRPr lang="en-US" sz="1600" dirty="0">
              <a:solidFill>
                <a:schemeClr val="bg1"/>
              </a:solidFill>
            </a:endParaRPr>
          </a:p>
          <a:p>
            <a:pPr marL="742950" lvl="1" indent="-285750">
              <a:buFont typeface="Arial" panose="020B0604020202020204" pitchFamily="34" charset="0"/>
              <a:buChar char="•"/>
            </a:pPr>
            <a:r>
              <a:rPr lang="en-US" sz="1600" dirty="0">
                <a:solidFill>
                  <a:schemeClr val="bg1"/>
                </a:solidFill>
              </a:rPr>
              <a:t>Fax:</a:t>
            </a:r>
            <a:r>
              <a:rPr lang="en-US" sz="1600" dirty="0"/>
              <a:t> </a:t>
            </a:r>
            <a:r>
              <a:rPr lang="en-US" sz="1600" dirty="0">
                <a:solidFill>
                  <a:schemeClr val="bg1"/>
                </a:solidFill>
              </a:rPr>
              <a:t>317-321-2003</a:t>
            </a:r>
          </a:p>
        </p:txBody>
      </p:sp>
      <p:pic>
        <p:nvPicPr>
          <p:cNvPr id="5" name="Picture 4" descr="A picture of the NCRAD blood sample and shipment notification form">
            <a:extLst>
              <a:ext uri="{FF2B5EF4-FFF2-40B4-BE49-F238E27FC236}">
                <a16:creationId xmlns:a16="http://schemas.microsoft.com/office/drawing/2014/main" id="{145A02DC-4E07-BFC2-7E43-B288BFBDDAF5}"/>
              </a:ext>
            </a:extLst>
          </p:cNvPr>
          <p:cNvPicPr>
            <a:picLocks noChangeAspect="1"/>
          </p:cNvPicPr>
          <p:nvPr/>
        </p:nvPicPr>
        <p:blipFill>
          <a:blip r:embed="rId6"/>
          <a:stretch>
            <a:fillRect/>
          </a:stretch>
        </p:blipFill>
        <p:spPr>
          <a:xfrm>
            <a:off x="4650659" y="0"/>
            <a:ext cx="6000262" cy="6847356"/>
          </a:xfrm>
          <a:prstGeom prst="rect">
            <a:avLst/>
          </a:prstGeom>
        </p:spPr>
      </p:pic>
      <p:pic>
        <p:nvPicPr>
          <p:cNvPr id="6" name="Audio 5">
            <a:hlinkClick r:id="" action="ppaction://media"/>
            <a:extLst>
              <a:ext uri="{FF2B5EF4-FFF2-40B4-BE49-F238E27FC236}">
                <a16:creationId xmlns:a16="http://schemas.microsoft.com/office/drawing/2014/main" id="{26F50622-FA17-97CA-9C6F-7EF51FFC4B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2142086"/>
      </p:ext>
    </p:extLst>
  </p:cSld>
  <p:clrMapOvr>
    <a:masterClrMapping/>
  </p:clrMapOvr>
  <mc:AlternateContent xmlns:mc="http://schemas.openxmlformats.org/markup-compatibility/2006" xmlns:p14="http://schemas.microsoft.com/office/powerpoint/2010/main">
    <mc:Choice Requires="p14">
      <p:transition spd="slow" p14:dur="2000" advTm="66111"/>
    </mc:Choice>
    <mc:Fallback xmlns="">
      <p:transition spd="slow" advTm="6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B3C9-F0CA-41F2-89AD-8745C2F07882}"/>
              </a:ext>
            </a:extLst>
          </p:cNvPr>
          <p:cNvSpPr>
            <a:spLocks noGrp="1"/>
          </p:cNvSpPr>
          <p:nvPr>
            <p:ph type="title"/>
          </p:nvPr>
        </p:nvSpPr>
        <p:spPr/>
        <p:txBody>
          <a:bodyPr/>
          <a:lstStyle/>
          <a:p>
            <a:r>
              <a:rPr lang="en-US" dirty="0"/>
              <a:t>Specimen Packaging and Shipment:</a:t>
            </a:r>
            <a:br>
              <a:rPr lang="en-US" dirty="0"/>
            </a:br>
            <a:r>
              <a:rPr lang="en-US" sz="3600" dirty="0"/>
              <a:t>Cardboard Package Labeling</a:t>
            </a:r>
          </a:p>
        </p:txBody>
      </p:sp>
      <p:pic>
        <p:nvPicPr>
          <p:cNvPr id="5" name="Picture 4" descr="Blue UPS dry ice label">
            <a:extLst>
              <a:ext uri="{FF2B5EF4-FFF2-40B4-BE49-F238E27FC236}">
                <a16:creationId xmlns:a16="http://schemas.microsoft.com/office/drawing/2014/main" id="{9B2D305E-E103-4B05-95DB-6B36C461528C}"/>
              </a:ext>
            </a:extLst>
          </p:cNvPr>
          <p:cNvPicPr>
            <a:picLocks noChangeAspect="1"/>
          </p:cNvPicPr>
          <p:nvPr/>
        </p:nvPicPr>
        <p:blipFill>
          <a:blip r:embed="rId6"/>
          <a:stretch>
            <a:fillRect/>
          </a:stretch>
        </p:blipFill>
        <p:spPr>
          <a:xfrm>
            <a:off x="3140832" y="2708205"/>
            <a:ext cx="3188308" cy="1921256"/>
          </a:xfrm>
          <a:prstGeom prst="rect">
            <a:avLst/>
          </a:prstGeom>
        </p:spPr>
      </p:pic>
      <p:pic>
        <p:nvPicPr>
          <p:cNvPr id="8" name="Picture 7" descr="A UN3373 Category B Label">
            <a:extLst>
              <a:ext uri="{FF2B5EF4-FFF2-40B4-BE49-F238E27FC236}">
                <a16:creationId xmlns:a16="http://schemas.microsoft.com/office/drawing/2014/main" id="{9E6B1DE6-2115-466F-ACE3-D18A27661CE4}"/>
              </a:ext>
            </a:extLst>
          </p:cNvPr>
          <p:cNvPicPr>
            <a:picLocks noChangeAspect="1"/>
          </p:cNvPicPr>
          <p:nvPr/>
        </p:nvPicPr>
        <p:blipFill>
          <a:blip r:embed="rId7"/>
          <a:stretch>
            <a:fillRect/>
          </a:stretch>
        </p:blipFill>
        <p:spPr>
          <a:xfrm>
            <a:off x="6986889" y="2357910"/>
            <a:ext cx="2178742" cy="2178742"/>
          </a:xfrm>
          <a:prstGeom prst="rect">
            <a:avLst/>
          </a:prstGeom>
        </p:spPr>
      </p:pic>
      <p:sp>
        <p:nvSpPr>
          <p:cNvPr id="18" name="TextBox 17" descr="Text box captioning the dry ice label above reading Net weight of dry ice in kg">
            <a:extLst>
              <a:ext uri="{FF2B5EF4-FFF2-40B4-BE49-F238E27FC236}">
                <a16:creationId xmlns:a16="http://schemas.microsoft.com/office/drawing/2014/main" id="{4573C885-C8E8-4A90-B0C7-AB3DB30C9318}"/>
              </a:ext>
            </a:extLst>
          </p:cNvPr>
          <p:cNvSpPr txBox="1"/>
          <p:nvPr/>
        </p:nvSpPr>
        <p:spPr>
          <a:xfrm>
            <a:off x="3589408" y="4719867"/>
            <a:ext cx="1604423" cy="461665"/>
          </a:xfrm>
          <a:prstGeom prst="rect">
            <a:avLst/>
          </a:prstGeom>
          <a:noFill/>
          <a:ln>
            <a:solidFill>
              <a:schemeClr val="accent1"/>
            </a:solidFill>
          </a:ln>
        </p:spPr>
        <p:txBody>
          <a:bodyPr wrap="square" rtlCol="0">
            <a:spAutoFit/>
          </a:bodyPr>
          <a:lstStyle/>
          <a:p>
            <a:pPr algn="ctr" fontAlgn="base">
              <a:spcBef>
                <a:spcPct val="0"/>
              </a:spcBef>
              <a:spcAft>
                <a:spcPct val="0"/>
              </a:spcAft>
            </a:pPr>
            <a:r>
              <a:rPr lang="en-US" sz="1200" dirty="0">
                <a:latin typeface="Verdana" pitchFamily="34" charset="0"/>
                <a:ea typeface="Verdana" pitchFamily="34" charset="0"/>
                <a:cs typeface="Verdana" pitchFamily="34" charset="0"/>
              </a:rPr>
              <a:t>Net weight of dry ice in </a:t>
            </a:r>
            <a:r>
              <a:rPr lang="en-US" sz="1200" b="1" dirty="0">
                <a:latin typeface="Verdana" pitchFamily="34" charset="0"/>
                <a:ea typeface="Verdana" pitchFamily="34" charset="0"/>
                <a:cs typeface="Verdana" pitchFamily="34" charset="0"/>
              </a:rPr>
              <a:t>kg</a:t>
            </a:r>
          </a:p>
        </p:txBody>
      </p:sp>
      <p:sp>
        <p:nvSpPr>
          <p:cNvPr id="19" name="Right Arrow 14" descr="Green arrow pointing from the caption to the field for the weight of the dry ice to be entered">
            <a:extLst>
              <a:ext uri="{FF2B5EF4-FFF2-40B4-BE49-F238E27FC236}">
                <a16:creationId xmlns:a16="http://schemas.microsoft.com/office/drawing/2014/main" id="{EB950750-2267-471B-A731-BFB7479A3267}"/>
              </a:ext>
            </a:extLst>
          </p:cNvPr>
          <p:cNvSpPr/>
          <p:nvPr/>
        </p:nvSpPr>
        <p:spPr>
          <a:xfrm rot="16200000">
            <a:off x="4002796" y="4422676"/>
            <a:ext cx="356700" cy="244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descr="Text box captioning photo above reading Dangerous Goods Label&#10; Additional Training Required">
            <a:extLst>
              <a:ext uri="{FF2B5EF4-FFF2-40B4-BE49-F238E27FC236}">
                <a16:creationId xmlns:a16="http://schemas.microsoft.com/office/drawing/2014/main" id="{2356DADE-C20D-4283-BE9A-6D6F382B627B}"/>
              </a:ext>
            </a:extLst>
          </p:cNvPr>
          <p:cNvSpPr txBox="1"/>
          <p:nvPr/>
        </p:nvSpPr>
        <p:spPr>
          <a:xfrm>
            <a:off x="6841087" y="4576372"/>
            <a:ext cx="2576674" cy="461665"/>
          </a:xfrm>
          <a:prstGeom prst="rect">
            <a:avLst/>
          </a:prstGeom>
          <a:noFill/>
          <a:ln>
            <a:solidFill>
              <a:schemeClr val="accent1"/>
            </a:solidFill>
          </a:ln>
        </p:spPr>
        <p:txBody>
          <a:bodyPr wrap="square" rtlCol="0">
            <a:spAutoFit/>
          </a:bodyPr>
          <a:lstStyle/>
          <a:p>
            <a:pPr algn="ctr" fontAlgn="base">
              <a:spcBef>
                <a:spcPct val="0"/>
              </a:spcBef>
              <a:spcAft>
                <a:spcPct val="0"/>
              </a:spcAft>
            </a:pPr>
            <a:r>
              <a:rPr lang="en-US" sz="1200" dirty="0">
                <a:latin typeface="Verdana" pitchFamily="34" charset="0"/>
                <a:ea typeface="Verdana" pitchFamily="34" charset="0"/>
                <a:cs typeface="Verdana" pitchFamily="34" charset="0"/>
              </a:rPr>
              <a:t>Dangerous Goods Label</a:t>
            </a:r>
          </a:p>
          <a:p>
            <a:pPr algn="ctr" fontAlgn="base">
              <a:spcBef>
                <a:spcPct val="0"/>
              </a:spcBef>
              <a:spcAft>
                <a:spcPct val="0"/>
              </a:spcAft>
            </a:pPr>
            <a:r>
              <a:rPr lang="en-US" sz="1200" dirty="0">
                <a:latin typeface="Verdana" pitchFamily="34" charset="0"/>
                <a:ea typeface="Verdana" pitchFamily="34" charset="0"/>
                <a:cs typeface="Verdana" pitchFamily="34" charset="0"/>
              </a:rPr>
              <a:t> Additional Training Required</a:t>
            </a:r>
          </a:p>
        </p:txBody>
      </p:sp>
      <p:sp>
        <p:nvSpPr>
          <p:cNvPr id="21" name="TextBox 20">
            <a:extLst>
              <a:ext uri="{FF2B5EF4-FFF2-40B4-BE49-F238E27FC236}">
                <a16:creationId xmlns:a16="http://schemas.microsoft.com/office/drawing/2014/main" id="{DEC1C7B1-5318-4C3E-8487-7583F573212C}"/>
              </a:ext>
            </a:extLst>
          </p:cNvPr>
          <p:cNvSpPr txBox="1"/>
          <p:nvPr/>
        </p:nvSpPr>
        <p:spPr>
          <a:xfrm>
            <a:off x="3970672" y="4074715"/>
            <a:ext cx="420948" cy="338554"/>
          </a:xfrm>
          <a:prstGeom prst="rect">
            <a:avLst/>
          </a:prstGeom>
          <a:noFill/>
        </p:spPr>
        <p:txBody>
          <a:bodyPr wrap="square" rtlCol="0">
            <a:spAutoFit/>
          </a:bodyPr>
          <a:lstStyle/>
          <a:p>
            <a:r>
              <a:rPr lang="en-US" sz="1600" dirty="0"/>
              <a:t>20</a:t>
            </a:r>
          </a:p>
        </p:txBody>
      </p:sp>
      <p:sp>
        <p:nvSpPr>
          <p:cNvPr id="6" name="TextBox 5">
            <a:extLst>
              <a:ext uri="{FF2B5EF4-FFF2-40B4-BE49-F238E27FC236}">
                <a16:creationId xmlns:a16="http://schemas.microsoft.com/office/drawing/2014/main" id="{548BEC2B-762C-4946-A168-4111C41C9E91}"/>
              </a:ext>
            </a:extLst>
          </p:cNvPr>
          <p:cNvSpPr txBox="1"/>
          <p:nvPr/>
        </p:nvSpPr>
        <p:spPr>
          <a:xfrm>
            <a:off x="1218950" y="1834690"/>
            <a:ext cx="1213878" cy="523220"/>
          </a:xfrm>
          <a:prstGeom prst="rect">
            <a:avLst/>
          </a:prstGeom>
          <a:solidFill>
            <a:schemeClr val="accent5">
              <a:lumMod val="75000"/>
            </a:schemeClr>
          </a:solidFill>
        </p:spPr>
        <p:txBody>
          <a:bodyPr wrap="square" rtlCol="0">
            <a:spAutoFit/>
          </a:bodyPr>
          <a:lstStyle/>
          <a:p>
            <a:r>
              <a:rPr lang="en-US" sz="2800" dirty="0">
                <a:solidFill>
                  <a:schemeClr val="bg1"/>
                </a:solidFill>
              </a:rPr>
              <a:t>Step 6. </a:t>
            </a:r>
          </a:p>
        </p:txBody>
      </p:sp>
      <p:pic>
        <p:nvPicPr>
          <p:cNvPr id="4" name="Audio 3">
            <a:hlinkClick r:id="" action="ppaction://media"/>
            <a:extLst>
              <a:ext uri="{FF2B5EF4-FFF2-40B4-BE49-F238E27FC236}">
                <a16:creationId xmlns:a16="http://schemas.microsoft.com/office/drawing/2014/main" id="{C87F7D96-884B-7F15-7DC2-81311FE872D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77365025"/>
      </p:ext>
    </p:extLst>
  </p:cSld>
  <p:clrMapOvr>
    <a:masterClrMapping/>
  </p:clrMapOvr>
  <mc:AlternateContent xmlns:mc="http://schemas.openxmlformats.org/markup-compatibility/2006" xmlns:p14="http://schemas.microsoft.com/office/powerpoint/2010/main">
    <mc:Choice Requires="p14">
      <p:transition spd="slow" p14:dur="2000" advTm="22979"/>
    </mc:Choice>
    <mc:Fallback xmlns="">
      <p:transition spd="slow" advTm="2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56E7-58E1-4B12-888C-460432827489}"/>
              </a:ext>
            </a:extLst>
          </p:cNvPr>
          <p:cNvSpPr txBox="1">
            <a:spLocks/>
          </p:cNvSpPr>
          <p:nvPr/>
        </p:nvSpPr>
        <p:spPr>
          <a:xfrm>
            <a:off x="645954" y="2353792"/>
            <a:ext cx="110931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Creating Airbills &amp; Scheduling Pickups</a:t>
            </a:r>
          </a:p>
        </p:txBody>
      </p:sp>
      <p:pic>
        <p:nvPicPr>
          <p:cNvPr id="4" name="Audio 3">
            <a:hlinkClick r:id="" action="ppaction://media"/>
            <a:extLst>
              <a:ext uri="{FF2B5EF4-FFF2-40B4-BE49-F238E27FC236}">
                <a16:creationId xmlns:a16="http://schemas.microsoft.com/office/drawing/2014/main" id="{936D2040-7E7F-B85D-F622-8CFBAEE30C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1358325"/>
      </p:ext>
    </p:extLst>
  </p:cSld>
  <p:clrMapOvr>
    <a:masterClrMapping/>
  </p:clrMapOvr>
  <mc:AlternateContent xmlns:mc="http://schemas.openxmlformats.org/markup-compatibility/2006" xmlns:p14="http://schemas.microsoft.com/office/powerpoint/2010/main">
    <mc:Choice Requires="p14">
      <p:transition spd="slow" p14:dur="2000" advTm="10074"/>
    </mc:Choice>
    <mc:Fallback xmlns="">
      <p:transition spd="slow" advTm="1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916065-2406-A6CA-77ED-F8A6943F6F3E}"/>
              </a:ext>
            </a:extLst>
          </p:cNvPr>
          <p:cNvSpPr>
            <a:spLocks noGrp="1"/>
          </p:cNvSpPr>
          <p:nvPr>
            <p:ph type="title"/>
          </p:nvPr>
        </p:nvSpPr>
        <p:spPr/>
        <p:txBody>
          <a:bodyPr/>
          <a:lstStyle/>
          <a:p>
            <a:r>
              <a:rPr lang="en-US" dirty="0"/>
              <a:t>Shipping Accounts</a:t>
            </a:r>
          </a:p>
        </p:txBody>
      </p:sp>
      <p:sp>
        <p:nvSpPr>
          <p:cNvPr id="4" name="Content Placeholder 3">
            <a:extLst>
              <a:ext uri="{FF2B5EF4-FFF2-40B4-BE49-F238E27FC236}">
                <a16:creationId xmlns:a16="http://schemas.microsoft.com/office/drawing/2014/main" id="{C0F52C13-E7F3-6408-E3C3-5AE25A880E6C}"/>
              </a:ext>
            </a:extLst>
          </p:cNvPr>
          <p:cNvSpPr>
            <a:spLocks noGrp="1"/>
          </p:cNvSpPr>
          <p:nvPr>
            <p:ph idx="1"/>
          </p:nvPr>
        </p:nvSpPr>
        <p:spPr>
          <a:xfrm>
            <a:off x="1097280" y="1737360"/>
            <a:ext cx="10058400" cy="4525788"/>
          </a:xfrm>
        </p:spPr>
        <p:txBody>
          <a:bodyPr>
            <a:normAutofit/>
          </a:bodyPr>
          <a:lstStyle/>
          <a:p>
            <a:pPr algn="ctr"/>
            <a:endParaRPr lang="en-US" sz="3200" b="1" dirty="0">
              <a:solidFill>
                <a:srgbClr val="FF0000"/>
              </a:solidFill>
              <a:hlinkClick r:id="rId4"/>
            </a:endParaRPr>
          </a:p>
          <a:p>
            <a:pPr algn="ctr"/>
            <a:endParaRPr lang="en-US" sz="3200" b="1" dirty="0">
              <a:solidFill>
                <a:srgbClr val="FF0000"/>
              </a:solidFill>
              <a:hlinkClick r:id="rId4"/>
            </a:endParaRPr>
          </a:p>
          <a:p>
            <a:pPr algn="ctr"/>
            <a:r>
              <a:rPr lang="en-US" sz="3200" b="1" dirty="0">
                <a:solidFill>
                  <a:srgbClr val="FF0000"/>
                </a:solidFill>
                <a:hlinkClick r:id="rId4"/>
              </a:rPr>
              <a:t>https://redcap.link/BENFOaccountsurvey</a:t>
            </a:r>
            <a:r>
              <a:rPr lang="en-US" sz="3200" b="1" dirty="0">
                <a:solidFill>
                  <a:srgbClr val="FF0000"/>
                </a:solidFill>
              </a:rPr>
              <a:t> </a:t>
            </a:r>
          </a:p>
          <a:p>
            <a:pPr algn="ctr"/>
            <a:endParaRPr lang="en-US" b="1" dirty="0">
              <a:solidFill>
                <a:srgbClr val="FF0000"/>
              </a:solidFill>
              <a:effectLst/>
              <a:latin typeface="Calibri" panose="020F0502020204030204" pitchFamily="34" charset="0"/>
              <a:ea typeface="Calibri" panose="020F0502020204030204" pitchFamily="34" charset="0"/>
            </a:endParaRPr>
          </a:p>
          <a:p>
            <a:pPr algn="ctr"/>
            <a:r>
              <a:rPr lang="en-US" b="1" dirty="0">
                <a:solidFill>
                  <a:srgbClr val="FF0000"/>
                </a:solidFill>
                <a:effectLst/>
                <a:latin typeface="Calibri" panose="020F0502020204030204" pitchFamily="34" charset="0"/>
                <a:ea typeface="Calibri" panose="020F0502020204030204" pitchFamily="34" charset="0"/>
              </a:rPr>
              <a:t>One person from each site must fill out this survey </a:t>
            </a:r>
            <a:r>
              <a:rPr lang="en-US" b="1" dirty="0">
                <a:solidFill>
                  <a:srgbClr val="FF0000"/>
                </a:solidFill>
                <a:latin typeface="Calibri" panose="020F0502020204030204" pitchFamily="34" charset="0"/>
                <a:ea typeface="Calibri" panose="020F0502020204030204" pitchFamily="34" charset="0"/>
              </a:rPr>
              <a:t>in order to set up accounts with NCRAD.</a:t>
            </a:r>
          </a:p>
          <a:p>
            <a:pPr algn="ctr"/>
            <a:endParaRPr lang="en-US" b="1" dirty="0">
              <a:solidFill>
                <a:srgbClr val="FF0000"/>
              </a:solidFill>
              <a:latin typeface="Calibri" panose="020F0502020204030204" pitchFamily="34" charset="0"/>
              <a:ea typeface="Calibri" panose="020F0502020204030204" pitchFamily="34" charset="0"/>
            </a:endParaRPr>
          </a:p>
          <a:p>
            <a:pPr algn="ctr"/>
            <a:endParaRPr lang="en-US" dirty="0">
              <a:solidFill>
                <a:schemeClr val="tx1"/>
              </a:solidFill>
            </a:endParaRPr>
          </a:p>
          <a:p>
            <a:pPr marL="0" indent="0">
              <a:buNone/>
            </a:pPr>
            <a:endParaRPr lang="en-US" dirty="0">
              <a:solidFill>
                <a:schemeClr val="tx1"/>
              </a:solidFill>
            </a:endParaRPr>
          </a:p>
          <a:p>
            <a:pPr marL="0" indent="0">
              <a:buNone/>
            </a:pPr>
            <a:endParaRPr lang="en-US" b="1" dirty="0">
              <a:solidFill>
                <a:srgbClr val="FF0000"/>
              </a:solidFill>
            </a:endParaRPr>
          </a:p>
        </p:txBody>
      </p:sp>
      <p:pic>
        <p:nvPicPr>
          <p:cNvPr id="9" name="Audio 8">
            <a:hlinkClick r:id="" action="ppaction://media"/>
            <a:extLst>
              <a:ext uri="{FF2B5EF4-FFF2-40B4-BE49-F238E27FC236}">
                <a16:creationId xmlns:a16="http://schemas.microsoft.com/office/drawing/2014/main" id="{A448BD78-CA8F-C20E-8748-0460B0D151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0203230"/>
      </p:ext>
    </p:extLst>
  </p:cSld>
  <p:clrMapOvr>
    <a:masterClrMapping/>
  </p:clrMapOvr>
  <mc:AlternateContent xmlns:mc="http://schemas.openxmlformats.org/markup-compatibility/2006" xmlns:p14="http://schemas.microsoft.com/office/powerpoint/2010/main">
    <mc:Choice Requires="p14">
      <p:transition spd="slow" p14:dur="2000" advTm="30063"/>
    </mc:Choice>
    <mc:Fallback xmlns="">
      <p:transition spd="slow" advTm="3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8FB6-9CC7-E994-9604-1EA8057978B0}"/>
              </a:ext>
            </a:extLst>
          </p:cNvPr>
          <p:cNvSpPr>
            <a:spLocks noGrp="1"/>
          </p:cNvSpPr>
          <p:nvPr>
            <p:ph type="title"/>
          </p:nvPr>
        </p:nvSpPr>
        <p:spPr>
          <a:xfrm>
            <a:off x="1154045" y="570271"/>
            <a:ext cx="9883910" cy="811660"/>
          </a:xfrm>
        </p:spPr>
        <p:txBody>
          <a:bodyPr>
            <a:normAutofit/>
          </a:bodyPr>
          <a:lstStyle/>
          <a:p>
            <a:r>
              <a:rPr lang="en-US" sz="3600" dirty="0"/>
              <a:t>Benfotiamine Biospecimen Collection Schedule</a:t>
            </a:r>
          </a:p>
        </p:txBody>
      </p:sp>
      <p:graphicFrame>
        <p:nvGraphicFramePr>
          <p:cNvPr id="8" name="Table 7">
            <a:extLst>
              <a:ext uri="{FF2B5EF4-FFF2-40B4-BE49-F238E27FC236}">
                <a16:creationId xmlns:a16="http://schemas.microsoft.com/office/drawing/2014/main" id="{006F411E-38B0-784D-97D4-B5E40F8111B4}"/>
              </a:ext>
            </a:extLst>
          </p:cNvPr>
          <p:cNvGraphicFramePr>
            <a:graphicFrameLocks noGrp="1"/>
          </p:cNvGraphicFramePr>
          <p:nvPr>
            <p:extLst>
              <p:ext uri="{D42A27DB-BD31-4B8C-83A1-F6EECF244321}">
                <p14:modId xmlns:p14="http://schemas.microsoft.com/office/powerpoint/2010/main" val="3999418517"/>
              </p:ext>
            </p:extLst>
          </p:nvPr>
        </p:nvGraphicFramePr>
        <p:xfrm>
          <a:off x="0" y="1707861"/>
          <a:ext cx="12192000" cy="4722436"/>
        </p:xfrm>
        <a:graphic>
          <a:graphicData uri="http://schemas.openxmlformats.org/drawingml/2006/table">
            <a:tbl>
              <a:tblPr firstRow="1" firstCol="1" bandRow="1"/>
              <a:tblGrid>
                <a:gridCol w="1408828">
                  <a:extLst>
                    <a:ext uri="{9D8B030D-6E8A-4147-A177-3AD203B41FA5}">
                      <a16:colId xmlns:a16="http://schemas.microsoft.com/office/drawing/2014/main" val="3654455841"/>
                    </a:ext>
                  </a:extLst>
                </a:gridCol>
                <a:gridCol w="844503">
                  <a:extLst>
                    <a:ext uri="{9D8B030D-6E8A-4147-A177-3AD203B41FA5}">
                      <a16:colId xmlns:a16="http://schemas.microsoft.com/office/drawing/2014/main" val="2988262254"/>
                    </a:ext>
                  </a:extLst>
                </a:gridCol>
                <a:gridCol w="965195">
                  <a:extLst>
                    <a:ext uri="{9D8B030D-6E8A-4147-A177-3AD203B41FA5}">
                      <a16:colId xmlns:a16="http://schemas.microsoft.com/office/drawing/2014/main" val="1386200415"/>
                    </a:ext>
                  </a:extLst>
                </a:gridCol>
                <a:gridCol w="1311896">
                  <a:extLst>
                    <a:ext uri="{9D8B030D-6E8A-4147-A177-3AD203B41FA5}">
                      <a16:colId xmlns:a16="http://schemas.microsoft.com/office/drawing/2014/main" val="396453943"/>
                    </a:ext>
                  </a:extLst>
                </a:gridCol>
                <a:gridCol w="1432587">
                  <a:extLst>
                    <a:ext uri="{9D8B030D-6E8A-4147-A177-3AD203B41FA5}">
                      <a16:colId xmlns:a16="http://schemas.microsoft.com/office/drawing/2014/main" val="480311757"/>
                    </a:ext>
                  </a:extLst>
                </a:gridCol>
                <a:gridCol w="966279">
                  <a:extLst>
                    <a:ext uri="{9D8B030D-6E8A-4147-A177-3AD203B41FA5}">
                      <a16:colId xmlns:a16="http://schemas.microsoft.com/office/drawing/2014/main" val="3688269286"/>
                    </a:ext>
                  </a:extLst>
                </a:gridCol>
                <a:gridCol w="1028607">
                  <a:extLst>
                    <a:ext uri="{9D8B030D-6E8A-4147-A177-3AD203B41FA5}">
                      <a16:colId xmlns:a16="http://schemas.microsoft.com/office/drawing/2014/main" val="528872184"/>
                    </a:ext>
                  </a:extLst>
                </a:gridCol>
                <a:gridCol w="1099980">
                  <a:extLst>
                    <a:ext uri="{9D8B030D-6E8A-4147-A177-3AD203B41FA5}">
                      <a16:colId xmlns:a16="http://schemas.microsoft.com/office/drawing/2014/main" val="1960611299"/>
                    </a:ext>
                  </a:extLst>
                </a:gridCol>
                <a:gridCol w="1673168">
                  <a:extLst>
                    <a:ext uri="{9D8B030D-6E8A-4147-A177-3AD203B41FA5}">
                      <a16:colId xmlns:a16="http://schemas.microsoft.com/office/drawing/2014/main" val="3875414820"/>
                    </a:ext>
                  </a:extLst>
                </a:gridCol>
                <a:gridCol w="1460957">
                  <a:extLst>
                    <a:ext uri="{9D8B030D-6E8A-4147-A177-3AD203B41FA5}">
                      <a16:colId xmlns:a16="http://schemas.microsoft.com/office/drawing/2014/main" val="978227032"/>
                    </a:ext>
                  </a:extLst>
                </a:gridCol>
              </a:tblGrid>
              <a:tr h="627597">
                <a:tc rowSpan="2">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Pre-Dose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Post Dose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Optional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2214428991"/>
                  </a:ext>
                </a:extLst>
              </a:tr>
              <a:tr h="1114415">
                <a:tc vMerge="1">
                  <a:txBody>
                    <a:bodyPr/>
                    <a:lstStyle/>
                    <a:p>
                      <a:endParaRPr lang="en-US"/>
                    </a:p>
                  </a:txBody>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Whole Blood</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Plasma</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Coat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Washed Erythrocyte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Whole Blood</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Plasma</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Coat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Washed Erythrocyte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CSF</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065504255"/>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Screening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30386910"/>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Baseline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664291"/>
                  </a:ext>
                </a:extLst>
              </a:tr>
              <a:tr h="745106">
                <a:tc>
                  <a:txBody>
                    <a:bodyPr/>
                    <a:lstStyle/>
                    <a:p>
                      <a:pPr marL="0" marR="0" algn="ctr">
                        <a:lnSpc>
                          <a:spcPct val="107000"/>
                        </a:lnSpc>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Week 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4235018"/>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Week 72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54343952"/>
                  </a:ext>
                </a:extLst>
              </a:tr>
            </a:tbl>
          </a:graphicData>
        </a:graphic>
      </p:graphicFrame>
      <p:pic>
        <p:nvPicPr>
          <p:cNvPr id="10" name="Audio 9">
            <a:hlinkClick r:id="" action="ppaction://media"/>
            <a:extLst>
              <a:ext uri="{FF2B5EF4-FFF2-40B4-BE49-F238E27FC236}">
                <a16:creationId xmlns:a16="http://schemas.microsoft.com/office/drawing/2014/main" id="{E15AE183-D9BA-83BE-16BE-39D94007EC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9048184"/>
      </p:ext>
    </p:extLst>
  </p:cSld>
  <p:clrMapOvr>
    <a:masterClrMapping/>
  </p:clrMapOvr>
  <mc:AlternateContent xmlns:mc="http://schemas.openxmlformats.org/markup-compatibility/2006" xmlns:p14="http://schemas.microsoft.com/office/powerpoint/2010/main">
    <mc:Choice Requires="p14">
      <p:transition spd="slow" p14:dur="2000" advTm="44180"/>
    </mc:Choice>
    <mc:Fallback xmlns="">
      <p:transition spd="slow" advTm="4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D526-DC3E-4BB3-BC12-83220F73D996}"/>
              </a:ext>
            </a:extLst>
          </p:cNvPr>
          <p:cNvSpPr>
            <a:spLocks noGrp="1"/>
          </p:cNvSpPr>
          <p:nvPr>
            <p:ph type="title"/>
          </p:nvPr>
        </p:nvSpPr>
        <p:spPr>
          <a:xfrm>
            <a:off x="631685" y="704256"/>
            <a:ext cx="10768953" cy="3566160"/>
          </a:xfrm>
        </p:spPr>
        <p:txBody>
          <a:bodyPr>
            <a:normAutofit/>
          </a:bodyPr>
          <a:lstStyle/>
          <a:p>
            <a:r>
              <a:rPr lang="en-US" sz="5600" dirty="0"/>
              <a:t>Navigating UPS ShipExec Tutorial </a:t>
            </a:r>
          </a:p>
        </p:txBody>
      </p:sp>
      <p:sp>
        <p:nvSpPr>
          <p:cNvPr id="4" name="Text Placeholder 3">
            <a:extLst>
              <a:ext uri="{FF2B5EF4-FFF2-40B4-BE49-F238E27FC236}">
                <a16:creationId xmlns:a16="http://schemas.microsoft.com/office/drawing/2014/main" id="{7983DB8B-D2C0-4040-9650-8F094C95FB29}"/>
              </a:ext>
            </a:extLst>
          </p:cNvPr>
          <p:cNvSpPr>
            <a:spLocks noGrp="1"/>
          </p:cNvSpPr>
          <p:nvPr>
            <p:ph type="body" idx="1"/>
          </p:nvPr>
        </p:nvSpPr>
        <p:spPr>
          <a:xfrm>
            <a:off x="1208015" y="4412609"/>
            <a:ext cx="9882231" cy="822791"/>
          </a:xfrm>
        </p:spPr>
        <p:txBody>
          <a:bodyPr>
            <a:normAutofit fontScale="85000" lnSpcReduction="20000"/>
          </a:bodyPr>
          <a:lstStyle/>
          <a:p>
            <a:endParaRPr lang="en-US" dirty="0"/>
          </a:p>
          <a:p>
            <a:r>
              <a:rPr lang="en-US" sz="3300" dirty="0">
                <a:hlinkClick r:id="rId4"/>
              </a:rPr>
              <a:t>https://ncrad.org/shipping_address.html</a:t>
            </a:r>
            <a:r>
              <a:rPr lang="en-US" sz="3300" dirty="0"/>
              <a:t> </a:t>
            </a:r>
          </a:p>
        </p:txBody>
      </p:sp>
      <p:pic>
        <p:nvPicPr>
          <p:cNvPr id="6" name="Audio 5">
            <a:hlinkClick r:id="" action="ppaction://media"/>
            <a:extLst>
              <a:ext uri="{FF2B5EF4-FFF2-40B4-BE49-F238E27FC236}">
                <a16:creationId xmlns:a16="http://schemas.microsoft.com/office/drawing/2014/main" id="{E6D6F59A-FA20-4206-BA98-788E74A4A3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4476150"/>
      </p:ext>
    </p:extLst>
  </p:cSld>
  <p:clrMapOvr>
    <a:masterClrMapping/>
  </p:clrMapOvr>
  <mc:AlternateContent xmlns:mc="http://schemas.openxmlformats.org/markup-compatibility/2006" xmlns:p14="http://schemas.microsoft.com/office/powerpoint/2010/main">
    <mc:Choice Requires="p14">
      <p:transition spd="slow" p14:dur="2000" advTm="11901"/>
    </mc:Choice>
    <mc:Fallback xmlns="">
      <p:transition spd="slow" advTm="1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D3CB-7A43-44B6-908A-8E2471DAA8EA}"/>
              </a:ext>
            </a:extLst>
          </p:cNvPr>
          <p:cNvSpPr>
            <a:spLocks noGrp="1"/>
          </p:cNvSpPr>
          <p:nvPr>
            <p:ph type="title"/>
          </p:nvPr>
        </p:nvSpPr>
        <p:spPr>
          <a:xfrm>
            <a:off x="469907" y="2286000"/>
            <a:ext cx="3200400" cy="2286000"/>
          </a:xfrm>
        </p:spPr>
        <p:txBody>
          <a:bodyPr anchor="ctr">
            <a:normAutofit/>
          </a:bodyPr>
          <a:lstStyle/>
          <a:p>
            <a:pPr algn="ctr"/>
            <a:r>
              <a:rPr lang="en-US" dirty="0"/>
              <a:t>UPS ShipExec</a:t>
            </a:r>
            <a:r>
              <a:rPr lang="en-US" baseline="30000" dirty="0"/>
              <a:t>TM</a:t>
            </a:r>
            <a:r>
              <a:rPr lang="en-US" dirty="0"/>
              <a:t> Thin Client Website</a:t>
            </a:r>
          </a:p>
        </p:txBody>
      </p:sp>
      <p:graphicFrame>
        <p:nvGraphicFramePr>
          <p:cNvPr id="6" name="Text Placeholder 3">
            <a:extLst>
              <a:ext uri="{FF2B5EF4-FFF2-40B4-BE49-F238E27FC236}">
                <a16:creationId xmlns:a16="http://schemas.microsoft.com/office/drawing/2014/main" id="{19A43AD7-BF43-41B2-9059-C7D17FBF16CF}"/>
              </a:ext>
            </a:extLst>
          </p:cNvPr>
          <p:cNvGraphicFramePr/>
          <p:nvPr>
            <p:extLst>
              <p:ext uri="{D42A27DB-BD31-4B8C-83A1-F6EECF244321}">
                <p14:modId xmlns:p14="http://schemas.microsoft.com/office/powerpoint/2010/main" val="1270331978"/>
              </p:ext>
            </p:extLst>
          </p:nvPr>
        </p:nvGraphicFramePr>
        <p:xfrm>
          <a:off x="4995153" y="0"/>
          <a:ext cx="649224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hoto of the header of the ShipExec website showing Shipping, History, and End of Day buttons.">
            <a:extLst>
              <a:ext uri="{FF2B5EF4-FFF2-40B4-BE49-F238E27FC236}">
                <a16:creationId xmlns:a16="http://schemas.microsoft.com/office/drawing/2014/main" id="{1CA33936-E41E-45DE-96FC-2C739626E3CC}"/>
              </a:ext>
            </a:extLst>
          </p:cNvPr>
          <p:cNvPicPr>
            <a:picLocks noChangeAspect="1"/>
          </p:cNvPicPr>
          <p:nvPr/>
        </p:nvPicPr>
        <p:blipFill>
          <a:blip r:embed="rId9"/>
          <a:stretch>
            <a:fillRect/>
          </a:stretch>
        </p:blipFill>
        <p:spPr>
          <a:xfrm>
            <a:off x="6294485" y="4772025"/>
            <a:ext cx="4238625" cy="485775"/>
          </a:xfrm>
          <a:prstGeom prst="rect">
            <a:avLst/>
          </a:prstGeom>
        </p:spPr>
      </p:pic>
      <p:sp>
        <p:nvSpPr>
          <p:cNvPr id="8" name="Down Arrow 5" descr="Green arrow highlighting the Shipping button">
            <a:extLst>
              <a:ext uri="{FF2B5EF4-FFF2-40B4-BE49-F238E27FC236}">
                <a16:creationId xmlns:a16="http://schemas.microsoft.com/office/drawing/2014/main" id="{B2A5BF2A-B3B6-4017-BE74-FB863ADF54AC}"/>
              </a:ext>
            </a:extLst>
          </p:cNvPr>
          <p:cNvSpPr/>
          <p:nvPr/>
        </p:nvSpPr>
        <p:spPr>
          <a:xfrm rot="10800000">
            <a:off x="7821133" y="5132000"/>
            <a:ext cx="820730" cy="1150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5AABB495-3354-F897-52B5-910204E98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1381711"/>
      </p:ext>
    </p:extLst>
  </p:cSld>
  <p:clrMapOvr>
    <a:masterClrMapping/>
  </p:clrMapOvr>
  <mc:AlternateContent xmlns:mc="http://schemas.openxmlformats.org/markup-compatibility/2006" xmlns:p14="http://schemas.microsoft.com/office/powerpoint/2010/main">
    <mc:Choice Requires="p14">
      <p:transition spd="slow" p14:dur="2000" advTm="13399"/>
    </mc:Choice>
    <mc:Fallback xmlns="">
      <p:transition spd="slow" advTm="1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AC5D96A-8C6C-469B-8973-FDB9887132E0}"/>
              </a:ext>
            </a:extLst>
          </p:cNvPr>
          <p:cNvSpPr>
            <a:spLocks noGrp="1"/>
          </p:cNvSpPr>
          <p:nvPr>
            <p:ph sz="half" idx="1"/>
          </p:nvPr>
        </p:nvSpPr>
        <p:spPr>
          <a:xfrm>
            <a:off x="1097279" y="1845734"/>
            <a:ext cx="4937760" cy="4023360"/>
          </a:xfrm>
        </p:spPr>
        <p:txBody>
          <a:bodyPr/>
          <a:lstStyle/>
          <a:p>
            <a:pPr>
              <a:buFont typeface="Wingdings" panose="05000000000000000000" pitchFamily="2" charset="2"/>
              <a:buChar char="v"/>
            </a:pPr>
            <a:r>
              <a:rPr lang="en-US" dirty="0"/>
              <a:t>On the right side of the screen, choose the name of your study from the “Study Group” drop down menu</a:t>
            </a:r>
          </a:p>
          <a:p>
            <a:pPr marL="800100" lvl="1" indent="-342900">
              <a:buFont typeface="Wingdings" panose="05000000000000000000" pitchFamily="2" charset="2"/>
              <a:buChar char="v"/>
            </a:pPr>
            <a:r>
              <a:rPr lang="en-US" sz="2000" i="1" dirty="0"/>
              <a:t>This step </a:t>
            </a:r>
            <a:r>
              <a:rPr lang="en-US" sz="2000" i="1" u="sng" dirty="0"/>
              <a:t>must</a:t>
            </a:r>
            <a:r>
              <a:rPr lang="en-US" sz="2000" i="1" dirty="0"/>
              <a:t> be done 1</a:t>
            </a:r>
            <a:r>
              <a:rPr lang="en-US" sz="2000" i="1" baseline="30000" dirty="0"/>
              <a:t>st</a:t>
            </a:r>
            <a:endParaRPr lang="en-US" sz="2000" i="1" dirty="0"/>
          </a:p>
          <a:p>
            <a:endParaRPr lang="en-US" dirty="0"/>
          </a:p>
        </p:txBody>
      </p:sp>
      <p:sp>
        <p:nvSpPr>
          <p:cNvPr id="13" name="Content Placeholder 3">
            <a:extLst>
              <a:ext uri="{FF2B5EF4-FFF2-40B4-BE49-F238E27FC236}">
                <a16:creationId xmlns:a16="http://schemas.microsoft.com/office/drawing/2014/main" id="{A4C81A08-8B54-45CF-BCB6-1B2AEAE87075}"/>
              </a:ext>
            </a:extLst>
          </p:cNvPr>
          <p:cNvSpPr>
            <a:spLocks noGrp="1"/>
          </p:cNvSpPr>
          <p:nvPr>
            <p:ph sz="half" idx="2"/>
          </p:nvPr>
        </p:nvSpPr>
        <p:spPr>
          <a:xfrm>
            <a:off x="6217920" y="1845735"/>
            <a:ext cx="4937760" cy="4023360"/>
          </a:xfrm>
        </p:spPr>
        <p:txBody>
          <a:bodyPr/>
          <a:lstStyle/>
          <a:p>
            <a:pPr>
              <a:buFont typeface="Wingdings" panose="05000000000000000000" pitchFamily="2" charset="2"/>
              <a:buChar char="v"/>
            </a:pPr>
            <a:r>
              <a:rPr lang="en-US" dirty="0"/>
              <a:t>On the left side of the screen, Click on the magnifying glass icon</a:t>
            </a:r>
          </a:p>
        </p:txBody>
      </p:sp>
      <p:pic>
        <p:nvPicPr>
          <p:cNvPr id="8" name="Picture 7" descr="Shipment information box from the ShipExec website. Study Group, Weight, Dry Ice Weight, and Description of Return fields are visible">
            <a:extLst>
              <a:ext uri="{FF2B5EF4-FFF2-40B4-BE49-F238E27FC236}">
                <a16:creationId xmlns:a16="http://schemas.microsoft.com/office/drawing/2014/main" id="{C674995D-1F05-489A-8BA5-E3DE81427B6C}"/>
              </a:ext>
            </a:extLst>
          </p:cNvPr>
          <p:cNvPicPr>
            <a:picLocks noChangeAspect="1"/>
          </p:cNvPicPr>
          <p:nvPr/>
        </p:nvPicPr>
        <p:blipFill rotWithShape="1">
          <a:blip r:embed="rId4"/>
          <a:srcRect t="1492" r="1043" b="1"/>
          <a:stretch/>
        </p:blipFill>
        <p:spPr>
          <a:xfrm>
            <a:off x="755143" y="4021738"/>
            <a:ext cx="4992114" cy="1450757"/>
          </a:xfrm>
          <a:prstGeom prst="rect">
            <a:avLst/>
          </a:prstGeom>
        </p:spPr>
      </p:pic>
      <p:sp>
        <p:nvSpPr>
          <p:cNvPr id="10" name="Down Arrow 5" descr="Green arrow pointing to the dropdown menu for Study Group">
            <a:extLst>
              <a:ext uri="{FF2B5EF4-FFF2-40B4-BE49-F238E27FC236}">
                <a16:creationId xmlns:a16="http://schemas.microsoft.com/office/drawing/2014/main" id="{153388B2-E4B6-480F-B4F3-54A9C874B5D8}"/>
              </a:ext>
            </a:extLst>
          </p:cNvPr>
          <p:cNvSpPr/>
          <p:nvPr/>
        </p:nvSpPr>
        <p:spPr>
          <a:xfrm>
            <a:off x="4661706" y="2725714"/>
            <a:ext cx="298933" cy="16558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screenshot of the Ship From section of the ShipExec website showing blanks for Company, Contact, Address 1, Address 2, Address 3, City, State/Province, Postal Code, County/Territory, and Phone fields. A magnifying glass icon is at the top.">
            <a:extLst>
              <a:ext uri="{FF2B5EF4-FFF2-40B4-BE49-F238E27FC236}">
                <a16:creationId xmlns:a16="http://schemas.microsoft.com/office/drawing/2014/main" id="{64478C06-7024-447D-B3F2-4A1C8C0DB69F}"/>
              </a:ext>
            </a:extLst>
          </p:cNvPr>
          <p:cNvPicPr>
            <a:picLocks noChangeAspect="1"/>
          </p:cNvPicPr>
          <p:nvPr/>
        </p:nvPicPr>
        <p:blipFill>
          <a:blip r:embed="rId5"/>
          <a:stretch>
            <a:fillRect/>
          </a:stretch>
        </p:blipFill>
        <p:spPr>
          <a:xfrm>
            <a:off x="6439720" y="3023981"/>
            <a:ext cx="5743928" cy="3299229"/>
          </a:xfrm>
          <a:prstGeom prst="rect">
            <a:avLst/>
          </a:prstGeom>
        </p:spPr>
      </p:pic>
      <p:sp>
        <p:nvSpPr>
          <p:cNvPr id="14" name="Down Arrow 5" descr="Green arrow highlighting the magnifying glass icon">
            <a:extLst>
              <a:ext uri="{FF2B5EF4-FFF2-40B4-BE49-F238E27FC236}">
                <a16:creationId xmlns:a16="http://schemas.microsoft.com/office/drawing/2014/main" id="{4C4769E4-7A18-4616-851E-633E1C13CC5A}"/>
              </a:ext>
            </a:extLst>
          </p:cNvPr>
          <p:cNvSpPr/>
          <p:nvPr/>
        </p:nvSpPr>
        <p:spPr>
          <a:xfrm>
            <a:off x="6542964" y="2536277"/>
            <a:ext cx="298933" cy="975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F2F68B6A-D8DF-4215-8BB6-7754270EA73F}"/>
              </a:ext>
            </a:extLst>
          </p:cNvPr>
          <p:cNvSpPr>
            <a:spLocks noGrp="1"/>
          </p:cNvSpPr>
          <p:nvPr>
            <p:ph type="title"/>
          </p:nvPr>
        </p:nvSpPr>
        <p:spPr>
          <a:xfrm>
            <a:off x="1096963" y="287338"/>
            <a:ext cx="10058400" cy="1449387"/>
          </a:xfrm>
        </p:spPr>
        <p:txBody>
          <a:bodyPr>
            <a:normAutofit fontScale="90000"/>
          </a:bodyPr>
          <a:lstStyle/>
          <a:p>
            <a:r>
              <a:rPr lang="en-US" dirty="0"/>
              <a:t>Creating Airbills &amp; Scheduling Pick Ups:</a:t>
            </a:r>
            <a:br>
              <a:rPr lang="en-US" dirty="0"/>
            </a:br>
            <a:r>
              <a:rPr lang="en-US" sz="3600" dirty="0"/>
              <a:t>Finding your Contact Information</a:t>
            </a:r>
            <a:endParaRPr lang="en-US" dirty="0"/>
          </a:p>
        </p:txBody>
      </p:sp>
      <p:pic>
        <p:nvPicPr>
          <p:cNvPr id="6" name="Audio 5">
            <a:hlinkClick r:id="" action="ppaction://media"/>
            <a:extLst>
              <a:ext uri="{FF2B5EF4-FFF2-40B4-BE49-F238E27FC236}">
                <a16:creationId xmlns:a16="http://schemas.microsoft.com/office/drawing/2014/main" id="{729BA39A-2910-2B7B-5218-CC1B0582C0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5480433"/>
      </p:ext>
    </p:extLst>
  </p:cSld>
  <p:clrMapOvr>
    <a:masterClrMapping/>
  </p:clrMapOvr>
  <mc:AlternateContent xmlns:mc="http://schemas.openxmlformats.org/markup-compatibility/2006" xmlns:p14="http://schemas.microsoft.com/office/powerpoint/2010/main">
    <mc:Choice Requires="p14">
      <p:transition spd="slow" p14:dur="2000" advTm="16956"/>
    </mc:Choice>
    <mc:Fallback xmlns="">
      <p:transition spd="slow" advTm="1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48F0A4-6A45-42AF-AC41-1DCA832FFE25}"/>
              </a:ext>
            </a:extLst>
          </p:cNvPr>
          <p:cNvSpPr>
            <a:spLocks noGrp="1"/>
          </p:cNvSpPr>
          <p:nvPr>
            <p:ph sz="half" idx="1"/>
          </p:nvPr>
        </p:nvSpPr>
        <p:spPr>
          <a:xfrm>
            <a:off x="403795" y="1862356"/>
            <a:ext cx="5807412" cy="4181705"/>
          </a:xfrm>
        </p:spPr>
        <p:txBody>
          <a:bodyPr>
            <a:normAutofit/>
          </a:bodyPr>
          <a:lstStyle/>
          <a:p>
            <a:pPr>
              <a:lnSpc>
                <a:spcPct val="100000"/>
              </a:lnSpc>
              <a:spcAft>
                <a:spcPts val="600"/>
              </a:spcAft>
              <a:buFont typeface="Wingdings" panose="05000000000000000000" pitchFamily="2" charset="2"/>
              <a:buChar char="v"/>
            </a:pPr>
            <a:r>
              <a:rPr lang="en-US" dirty="0"/>
              <a:t>On the right side of the screen, a list of all the site addresses within the study you selected should populate</a:t>
            </a:r>
          </a:p>
          <a:p>
            <a:pPr>
              <a:lnSpc>
                <a:spcPct val="100000"/>
              </a:lnSpc>
              <a:spcAft>
                <a:spcPts val="600"/>
              </a:spcAft>
              <a:buFont typeface="Wingdings" panose="05000000000000000000" pitchFamily="2" charset="2"/>
              <a:buChar char="v"/>
            </a:pPr>
            <a:r>
              <a:rPr lang="en-US" dirty="0"/>
              <a:t>User can filter the search for their address further by filling in the “Company”, “Contact”, or “Address 1” fields</a:t>
            </a:r>
          </a:p>
          <a:p>
            <a:pPr>
              <a:lnSpc>
                <a:spcPct val="110000"/>
              </a:lnSpc>
              <a:spcAft>
                <a:spcPts val="600"/>
              </a:spcAft>
              <a:buFont typeface="Wingdings" panose="05000000000000000000" pitchFamily="2" charset="2"/>
              <a:buChar char="v"/>
            </a:pPr>
            <a:r>
              <a:rPr lang="en-US" dirty="0"/>
              <a:t>Please verify that both the shipping information AND study reference are correct for this shipment</a:t>
            </a:r>
          </a:p>
          <a:p>
            <a:pPr>
              <a:lnSpc>
                <a:spcPct val="100000"/>
              </a:lnSpc>
              <a:spcAft>
                <a:spcPts val="600"/>
              </a:spcAft>
              <a:buFont typeface="Wingdings" panose="05000000000000000000" pitchFamily="2" charset="2"/>
              <a:buChar char="v"/>
            </a:pPr>
            <a:r>
              <a:rPr lang="en-US" dirty="0"/>
              <a:t>If any information needs to be updated, please reach out to the NCRAD Coordinator of your study</a:t>
            </a:r>
          </a:p>
        </p:txBody>
      </p:sp>
      <p:pic>
        <p:nvPicPr>
          <p:cNvPr id="8" name="Content Placeholder 7" descr="Picture of the ShipExec Address Book with contacts listed by study group">
            <a:extLst>
              <a:ext uri="{FF2B5EF4-FFF2-40B4-BE49-F238E27FC236}">
                <a16:creationId xmlns:a16="http://schemas.microsoft.com/office/drawing/2014/main" id="{BF95275A-C3DC-4BA7-A7A9-1976B596AB78}"/>
              </a:ext>
            </a:extLst>
          </p:cNvPr>
          <p:cNvPicPr>
            <a:picLocks noGrp="1" noChangeAspect="1"/>
          </p:cNvPicPr>
          <p:nvPr>
            <p:ph sz="half" idx="2"/>
          </p:nvPr>
        </p:nvPicPr>
        <p:blipFill rotWithShape="1">
          <a:blip r:embed="rId4"/>
          <a:srcRect t="8807"/>
          <a:stretch/>
        </p:blipFill>
        <p:spPr>
          <a:xfrm>
            <a:off x="6384588" y="1790694"/>
            <a:ext cx="5807412" cy="4503038"/>
          </a:xfrm>
          <a:prstGeom prst="rect">
            <a:avLst/>
          </a:prstGeom>
          <a:noFill/>
        </p:spPr>
      </p:pic>
      <p:sp>
        <p:nvSpPr>
          <p:cNvPr id="7" name="Title 1">
            <a:extLst>
              <a:ext uri="{FF2B5EF4-FFF2-40B4-BE49-F238E27FC236}">
                <a16:creationId xmlns:a16="http://schemas.microsoft.com/office/drawing/2014/main" id="{96C448FA-3C28-485F-9670-5D66D4899B12}"/>
              </a:ext>
            </a:extLst>
          </p:cNvPr>
          <p:cNvSpPr txBox="1">
            <a:spLocks/>
          </p:cNvSpPr>
          <p:nvPr/>
        </p:nvSpPr>
        <p:spPr>
          <a:xfrm>
            <a:off x="1005839" y="153114"/>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rPr>
              <a:t>Creating Airbills &amp; Scheduling Pick Ups:</a:t>
            </a:r>
            <a:br>
              <a:rPr lang="en-US" dirty="0">
                <a:solidFill>
                  <a:schemeClr val="tx1"/>
                </a:solidFill>
              </a:rPr>
            </a:br>
            <a:r>
              <a:rPr lang="en-US" sz="3600" dirty="0">
                <a:solidFill>
                  <a:schemeClr val="tx1"/>
                </a:solidFill>
              </a:rPr>
              <a:t>Finding your Contact Information</a:t>
            </a:r>
            <a:endParaRPr lang="en-US" dirty="0">
              <a:solidFill>
                <a:schemeClr val="tx1"/>
              </a:solidFill>
            </a:endParaRPr>
          </a:p>
        </p:txBody>
      </p:sp>
      <p:pic>
        <p:nvPicPr>
          <p:cNvPr id="11" name="Audio 10">
            <a:hlinkClick r:id="" action="ppaction://media"/>
            <a:extLst>
              <a:ext uri="{FF2B5EF4-FFF2-40B4-BE49-F238E27FC236}">
                <a16:creationId xmlns:a16="http://schemas.microsoft.com/office/drawing/2014/main" id="{F4C1DEB6-E512-BA16-C469-BD01BACDA4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2525934"/>
      </p:ext>
    </p:extLst>
  </p:cSld>
  <p:clrMapOvr>
    <a:masterClrMapping/>
  </p:clrMapOvr>
  <mc:AlternateContent xmlns:mc="http://schemas.openxmlformats.org/markup-compatibility/2006" xmlns:p14="http://schemas.microsoft.com/office/powerpoint/2010/main">
    <mc:Choice Requires="p14">
      <p:transition spd="slow" p14:dur="2000" advTm="25693"/>
    </mc:Choice>
    <mc:Fallback xmlns="">
      <p:transition spd="slow" advTm="2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3D600-255F-4EBC-B238-5BB17D81F9DA}"/>
              </a:ext>
            </a:extLst>
          </p:cNvPr>
          <p:cNvSpPr>
            <a:spLocks noGrp="1"/>
          </p:cNvSpPr>
          <p:nvPr>
            <p:ph sz="half" idx="1"/>
          </p:nvPr>
        </p:nvSpPr>
        <p:spPr>
          <a:xfrm>
            <a:off x="1538244" y="2127903"/>
            <a:ext cx="3775248" cy="2915682"/>
          </a:xfrm>
        </p:spPr>
        <p:txBody>
          <a:bodyPr>
            <a:normAutofit lnSpcReduction="10000"/>
          </a:bodyPr>
          <a:lstStyle/>
          <a:p>
            <a:pPr marL="0" lvl="1" indent="0">
              <a:buNone/>
            </a:pPr>
            <a:endParaRPr lang="en-US" sz="2200" dirty="0"/>
          </a:p>
          <a:p>
            <a:pPr marL="571500" lvl="2" indent="-285750">
              <a:buFont typeface="Wingdings" panose="05000000000000000000" pitchFamily="2" charset="2"/>
              <a:buChar char="v"/>
            </a:pPr>
            <a:r>
              <a:rPr lang="en-US" sz="1800" dirty="0"/>
              <a:t>Enter the total weight of your package in the “Weight” field</a:t>
            </a:r>
          </a:p>
          <a:p>
            <a:pPr marL="285750" lvl="2" indent="0">
              <a:buNone/>
            </a:pPr>
            <a:endParaRPr lang="en-US" sz="1800" dirty="0"/>
          </a:p>
          <a:p>
            <a:pPr marL="571500" lvl="2" indent="-285750">
              <a:buFont typeface="Wingdings" panose="05000000000000000000" pitchFamily="2" charset="2"/>
              <a:buChar char="v"/>
            </a:pPr>
            <a:r>
              <a:rPr lang="en-US" sz="1800" dirty="0"/>
              <a:t>Enter the dry ice weight in the “Dry Ice Weight” field</a:t>
            </a:r>
          </a:p>
          <a:p>
            <a:pPr marL="754380" lvl="3" indent="-285750">
              <a:buFont typeface="Courier New" panose="02070309020205020404" pitchFamily="49" charset="0"/>
              <a:buChar char="o"/>
            </a:pPr>
            <a:r>
              <a:rPr lang="en-US" sz="1800" dirty="0"/>
              <a:t>The “Dry Ice Weight” field cannot be higher than the “Weight” field (will receive an error message)</a:t>
            </a:r>
          </a:p>
        </p:txBody>
      </p:sp>
      <p:pic>
        <p:nvPicPr>
          <p:cNvPr id="5" name="Content Placeholder 4" descr="Shipment information box from the ShipExec website. Study Group, Weight, Dry Ice Weight, and Description of Return fields are visible">
            <a:extLst>
              <a:ext uri="{FF2B5EF4-FFF2-40B4-BE49-F238E27FC236}">
                <a16:creationId xmlns:a16="http://schemas.microsoft.com/office/drawing/2014/main" id="{3EE80976-4B8F-412F-A9D3-57C713544445}"/>
              </a:ext>
            </a:extLst>
          </p:cNvPr>
          <p:cNvPicPr>
            <a:picLocks noGrp="1" noChangeAspect="1"/>
          </p:cNvPicPr>
          <p:nvPr>
            <p:ph sz="half" idx="2"/>
          </p:nvPr>
        </p:nvPicPr>
        <p:blipFill rotWithShape="1">
          <a:blip r:embed="rId4"/>
          <a:srcRect t="1492" r="1043" b="1"/>
          <a:stretch/>
        </p:blipFill>
        <p:spPr>
          <a:xfrm>
            <a:off x="6126480" y="2576936"/>
            <a:ext cx="5864051" cy="1704127"/>
          </a:xfrm>
          <a:prstGeom prst="rect">
            <a:avLst/>
          </a:prstGeom>
        </p:spPr>
      </p:pic>
      <p:sp>
        <p:nvSpPr>
          <p:cNvPr id="7" name="Title 1">
            <a:extLst>
              <a:ext uri="{FF2B5EF4-FFF2-40B4-BE49-F238E27FC236}">
                <a16:creationId xmlns:a16="http://schemas.microsoft.com/office/drawing/2014/main" id="{F26F000D-ADD5-484F-A10F-36291989F6C8}"/>
              </a:ext>
            </a:extLst>
          </p:cNvPr>
          <p:cNvSpPr txBox="1">
            <a:spLocks/>
          </p:cNvSpPr>
          <p:nvPr/>
        </p:nvSpPr>
        <p:spPr>
          <a:xfrm>
            <a:off x="1097280" y="302315"/>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rPr>
              <a:t>Creating Airbills &amp; Scheduling Pick Ups:</a:t>
            </a:r>
            <a:br>
              <a:rPr lang="en-US" dirty="0">
                <a:solidFill>
                  <a:schemeClr val="tx1"/>
                </a:solidFill>
              </a:rPr>
            </a:br>
            <a:r>
              <a:rPr lang="en-US" sz="3600" dirty="0">
                <a:solidFill>
                  <a:schemeClr val="tx1"/>
                </a:solidFill>
              </a:rPr>
              <a:t>Entering Shipment Information</a:t>
            </a:r>
            <a:endParaRPr lang="en-US" dirty="0">
              <a:solidFill>
                <a:schemeClr val="tx1"/>
              </a:solidFill>
            </a:endParaRPr>
          </a:p>
        </p:txBody>
      </p:sp>
      <p:pic>
        <p:nvPicPr>
          <p:cNvPr id="6" name="Audio 5">
            <a:hlinkClick r:id="" action="ppaction://media"/>
            <a:extLst>
              <a:ext uri="{FF2B5EF4-FFF2-40B4-BE49-F238E27FC236}">
                <a16:creationId xmlns:a16="http://schemas.microsoft.com/office/drawing/2014/main" id="{8CCF9A14-0AC0-B181-223F-B717E421AB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288614"/>
      </p:ext>
    </p:extLst>
  </p:cSld>
  <p:clrMapOvr>
    <a:masterClrMapping/>
  </p:clrMapOvr>
  <mc:AlternateContent xmlns:mc="http://schemas.openxmlformats.org/markup-compatibility/2006" xmlns:p14="http://schemas.microsoft.com/office/powerpoint/2010/main">
    <mc:Choice Requires="p14">
      <p:transition spd="slow" p14:dur="2000" advTm="8537"/>
    </mc:Choice>
    <mc:Fallback xmlns="">
      <p:transition spd="slow" advTm="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70A56-E78E-4259-B72C-1625DF8C6735}"/>
              </a:ext>
            </a:extLst>
          </p:cNvPr>
          <p:cNvSpPr>
            <a:spLocks noGrp="1"/>
          </p:cNvSpPr>
          <p:nvPr>
            <p:ph sz="half" idx="1"/>
          </p:nvPr>
        </p:nvSpPr>
        <p:spPr>
          <a:xfrm>
            <a:off x="1096963" y="1845734"/>
            <a:ext cx="4938076" cy="4471176"/>
          </a:xfrm>
        </p:spPr>
        <p:txBody>
          <a:bodyPr>
            <a:normAutofit fontScale="77500" lnSpcReduction="20000"/>
          </a:bodyPr>
          <a:lstStyle/>
          <a:p>
            <a:pPr>
              <a:lnSpc>
                <a:spcPct val="150000"/>
              </a:lnSpc>
              <a:buFont typeface="Wingdings" panose="05000000000000000000" pitchFamily="2" charset="2"/>
              <a:buChar char="v"/>
            </a:pPr>
            <a:r>
              <a:rPr lang="en-US" sz="2200" dirty="0"/>
              <a:t>Click on the “Pickup Request” button</a:t>
            </a:r>
          </a:p>
          <a:p>
            <a:pPr>
              <a:lnSpc>
                <a:spcPct val="150000"/>
              </a:lnSpc>
              <a:buFont typeface="Wingdings" panose="05000000000000000000" pitchFamily="2" charset="2"/>
              <a:buChar char="v"/>
            </a:pPr>
            <a:r>
              <a:rPr lang="en-US" sz="2200" dirty="0"/>
              <a:t>Fill out all fields for the pickup request</a:t>
            </a:r>
          </a:p>
          <a:p>
            <a:pPr>
              <a:lnSpc>
                <a:spcPct val="150000"/>
              </a:lnSpc>
              <a:buFont typeface="Wingdings" panose="05000000000000000000" pitchFamily="2" charset="2"/>
              <a:buChar char="v"/>
            </a:pPr>
            <a:r>
              <a:rPr lang="en-US" sz="2200" dirty="0"/>
              <a:t>Enter in the “Earliest Time Ready” and “Latest Time Ready” in 24-hour format separated by colon.</a:t>
            </a:r>
          </a:p>
          <a:p>
            <a:pPr>
              <a:lnSpc>
                <a:spcPct val="150000"/>
              </a:lnSpc>
              <a:buFont typeface="Wingdings" panose="05000000000000000000" pitchFamily="2" charset="2"/>
              <a:buChar char="v"/>
            </a:pPr>
            <a:r>
              <a:rPr lang="en-US" sz="2200" dirty="0"/>
              <a:t>Choose a name and number that is the best to contact if the UPS driver has questions related to picking up your package</a:t>
            </a:r>
          </a:p>
          <a:p>
            <a:pPr>
              <a:lnSpc>
                <a:spcPct val="150000"/>
              </a:lnSpc>
              <a:buFont typeface="Wingdings" panose="05000000000000000000" pitchFamily="2" charset="2"/>
              <a:buChar char="v"/>
            </a:pPr>
            <a:r>
              <a:rPr lang="en-US" sz="2200" dirty="0"/>
              <a:t>Entering the Room Number and Floor will help the UPS driver locate your package</a:t>
            </a:r>
          </a:p>
          <a:p>
            <a:pPr>
              <a:lnSpc>
                <a:spcPct val="150000"/>
              </a:lnSpc>
              <a:buFont typeface="Wingdings" panose="05000000000000000000" pitchFamily="2" charset="2"/>
              <a:buChar char="v"/>
            </a:pPr>
            <a:r>
              <a:rPr lang="en-US" sz="2200" dirty="0"/>
              <a:t>Hit “Save” when done</a:t>
            </a:r>
          </a:p>
        </p:txBody>
      </p:sp>
      <p:pic>
        <p:nvPicPr>
          <p:cNvPr id="5" name="Picture 4" descr="Shipment information box from the ShipExec website. Study Group, Weight, Dry Ice Weight, and Description of Return fields are visible">
            <a:extLst>
              <a:ext uri="{FF2B5EF4-FFF2-40B4-BE49-F238E27FC236}">
                <a16:creationId xmlns:a16="http://schemas.microsoft.com/office/drawing/2014/main" id="{5EBD8723-AF2E-433F-BFC5-664F2F019500}"/>
              </a:ext>
            </a:extLst>
          </p:cNvPr>
          <p:cNvPicPr>
            <a:picLocks noChangeAspect="1"/>
          </p:cNvPicPr>
          <p:nvPr/>
        </p:nvPicPr>
        <p:blipFill rotWithShape="1">
          <a:blip r:embed="rId4"/>
          <a:srcRect t="1492" r="1043" b="1"/>
          <a:stretch/>
        </p:blipFill>
        <p:spPr>
          <a:xfrm>
            <a:off x="6009489" y="1791547"/>
            <a:ext cx="5365033" cy="1559131"/>
          </a:xfrm>
          <a:prstGeom prst="rect">
            <a:avLst/>
          </a:prstGeom>
        </p:spPr>
      </p:pic>
      <p:pic>
        <p:nvPicPr>
          <p:cNvPr id="6" name="Picture 5" descr="Screenshot of the Pickup Request form with Pickup Date, Earliest Time Ready, Latest Time Ready, Contact Name, Contact Phone, Payment Method, Room Number, and Floor fields visible">
            <a:extLst>
              <a:ext uri="{FF2B5EF4-FFF2-40B4-BE49-F238E27FC236}">
                <a16:creationId xmlns:a16="http://schemas.microsoft.com/office/drawing/2014/main" id="{2A560215-FC83-48E0-9EE3-D7AB424F1F8A}"/>
              </a:ext>
            </a:extLst>
          </p:cNvPr>
          <p:cNvPicPr>
            <a:picLocks noChangeAspect="1"/>
          </p:cNvPicPr>
          <p:nvPr/>
        </p:nvPicPr>
        <p:blipFill>
          <a:blip r:embed="rId5"/>
          <a:stretch>
            <a:fillRect/>
          </a:stretch>
        </p:blipFill>
        <p:spPr>
          <a:xfrm>
            <a:off x="6780179" y="3404865"/>
            <a:ext cx="3823655" cy="2680433"/>
          </a:xfrm>
          <a:prstGeom prst="rect">
            <a:avLst/>
          </a:prstGeom>
        </p:spPr>
      </p:pic>
      <p:sp>
        <p:nvSpPr>
          <p:cNvPr id="8" name="Title 1">
            <a:extLst>
              <a:ext uri="{FF2B5EF4-FFF2-40B4-BE49-F238E27FC236}">
                <a16:creationId xmlns:a16="http://schemas.microsoft.com/office/drawing/2014/main" id="{03292F67-6AFF-4E49-B48A-3F27521AA866}"/>
              </a:ext>
            </a:extLst>
          </p:cNvPr>
          <p:cNvSpPr>
            <a:spLocks noGrp="1"/>
          </p:cNvSpPr>
          <p:nvPr>
            <p:ph type="title"/>
          </p:nvPr>
        </p:nvSpPr>
        <p:spPr>
          <a:xfrm>
            <a:off x="1096963" y="287338"/>
            <a:ext cx="10058400" cy="1449387"/>
          </a:xfrm>
        </p:spPr>
        <p:txBody>
          <a:bodyPr>
            <a:normAutofit fontScale="90000"/>
          </a:bodyPr>
          <a:lstStyle/>
          <a:p>
            <a:r>
              <a:rPr lang="en-US" dirty="0"/>
              <a:t>Creating Airbills &amp; Scheduling Pick Ups:</a:t>
            </a:r>
            <a:br>
              <a:rPr lang="en-US" dirty="0"/>
            </a:br>
            <a:r>
              <a:rPr lang="en-US" sz="3600" dirty="0"/>
              <a:t>Scheduling Pickup Request</a:t>
            </a:r>
            <a:endParaRPr lang="en-US" dirty="0"/>
          </a:p>
        </p:txBody>
      </p:sp>
      <p:pic>
        <p:nvPicPr>
          <p:cNvPr id="4" name="Audio 3">
            <a:hlinkClick r:id="" action="ppaction://media"/>
            <a:extLst>
              <a:ext uri="{FF2B5EF4-FFF2-40B4-BE49-F238E27FC236}">
                <a16:creationId xmlns:a16="http://schemas.microsoft.com/office/drawing/2014/main" id="{265B2BBE-CEF2-F771-736E-763F7419A79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1567833"/>
      </p:ext>
    </p:extLst>
  </p:cSld>
  <p:clrMapOvr>
    <a:masterClrMapping/>
  </p:clrMapOvr>
  <mc:AlternateContent xmlns:mc="http://schemas.openxmlformats.org/markup-compatibility/2006" xmlns:p14="http://schemas.microsoft.com/office/powerpoint/2010/main">
    <mc:Choice Requires="p14">
      <p:transition spd="slow" p14:dur="2000" advTm="30567"/>
    </mc:Choice>
    <mc:Fallback xmlns="">
      <p:transition spd="slow" advTm="3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6062E-3DC5-4679-8A41-6E55B6F0E19F}"/>
              </a:ext>
            </a:extLst>
          </p:cNvPr>
          <p:cNvSpPr>
            <a:spLocks noGrp="1"/>
          </p:cNvSpPr>
          <p:nvPr>
            <p:ph sz="half" idx="1"/>
          </p:nvPr>
        </p:nvSpPr>
        <p:spPr>
          <a:xfrm>
            <a:off x="1426526" y="2701319"/>
            <a:ext cx="4881996" cy="2088795"/>
          </a:xfrm>
        </p:spPr>
        <p:txBody>
          <a:bodyPr>
            <a:normAutofit/>
          </a:bodyPr>
          <a:lstStyle/>
          <a:p>
            <a:pPr>
              <a:lnSpc>
                <a:spcPct val="150000"/>
              </a:lnSpc>
              <a:buFont typeface="Wingdings" panose="05000000000000000000" pitchFamily="2" charset="2"/>
              <a:buChar char="v"/>
            </a:pPr>
            <a:r>
              <a:rPr lang="en-US" dirty="0"/>
              <a:t>If all fields in “Ship From” and “Shipment Information” fields are completed, and pickup request is completed (if necessary) then click “Ship” in the bottom right corner of the page</a:t>
            </a:r>
          </a:p>
        </p:txBody>
      </p:sp>
      <p:pic>
        <p:nvPicPr>
          <p:cNvPr id="5" name="Picture 4" descr="Screenshot of the Reset and Ship buttons from the ShipExec website">
            <a:extLst>
              <a:ext uri="{FF2B5EF4-FFF2-40B4-BE49-F238E27FC236}">
                <a16:creationId xmlns:a16="http://schemas.microsoft.com/office/drawing/2014/main" id="{45022BE2-28DA-4F4B-962A-C91FD9667BC2}"/>
              </a:ext>
            </a:extLst>
          </p:cNvPr>
          <p:cNvPicPr>
            <a:picLocks noChangeAspect="1"/>
          </p:cNvPicPr>
          <p:nvPr/>
        </p:nvPicPr>
        <p:blipFill rotWithShape="1">
          <a:blip r:embed="rId4"/>
          <a:srcRect l="91308" t="87731"/>
          <a:stretch/>
        </p:blipFill>
        <p:spPr>
          <a:xfrm>
            <a:off x="7120788" y="2829332"/>
            <a:ext cx="2444415" cy="1462651"/>
          </a:xfrm>
          <a:prstGeom prst="rect">
            <a:avLst/>
          </a:prstGeom>
        </p:spPr>
      </p:pic>
      <p:sp>
        <p:nvSpPr>
          <p:cNvPr id="6" name="Down Arrow 5" descr="A green arrow highlighting the Ship button">
            <a:extLst>
              <a:ext uri="{FF2B5EF4-FFF2-40B4-BE49-F238E27FC236}">
                <a16:creationId xmlns:a16="http://schemas.microsoft.com/office/drawing/2014/main" id="{C5837230-1B96-45A6-B918-0355BB037573}"/>
              </a:ext>
            </a:extLst>
          </p:cNvPr>
          <p:cNvSpPr/>
          <p:nvPr/>
        </p:nvSpPr>
        <p:spPr>
          <a:xfrm rot="5400000">
            <a:off x="9623988" y="3162612"/>
            <a:ext cx="820730" cy="1462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36BBD31-EED0-4B29-8FFC-39EDCD836AE5}"/>
              </a:ext>
            </a:extLst>
          </p:cNvPr>
          <p:cNvSpPr txBox="1">
            <a:spLocks/>
          </p:cNvSpPr>
          <p:nvPr/>
        </p:nvSpPr>
        <p:spPr>
          <a:xfrm>
            <a:off x="1005839" y="264212"/>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2"/>
                </a:solidFill>
              </a:rPr>
              <a:t>Creating Airbills &amp; Scheduling Pick Ups:</a:t>
            </a:r>
            <a:br>
              <a:rPr lang="en-US" dirty="0">
                <a:solidFill>
                  <a:schemeClr val="tx2"/>
                </a:solidFill>
              </a:rPr>
            </a:br>
            <a:r>
              <a:rPr lang="en-US" sz="3600" dirty="0">
                <a:solidFill>
                  <a:schemeClr val="tx2"/>
                </a:solidFill>
              </a:rPr>
              <a:t>Shipping Packages</a:t>
            </a:r>
            <a:endParaRPr lang="en-US" dirty="0">
              <a:solidFill>
                <a:schemeClr val="tx2"/>
              </a:solidFill>
            </a:endParaRPr>
          </a:p>
        </p:txBody>
      </p:sp>
      <p:pic>
        <p:nvPicPr>
          <p:cNvPr id="4" name="Audio 3">
            <a:hlinkClick r:id="" action="ppaction://media"/>
            <a:extLst>
              <a:ext uri="{FF2B5EF4-FFF2-40B4-BE49-F238E27FC236}">
                <a16:creationId xmlns:a16="http://schemas.microsoft.com/office/drawing/2014/main" id="{9658D74A-0ABA-1F75-3E1F-CBC1A64D90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846814"/>
      </p:ext>
    </p:extLst>
  </p:cSld>
  <p:clrMapOvr>
    <a:masterClrMapping/>
  </p:clrMapOvr>
  <mc:AlternateContent xmlns:mc="http://schemas.openxmlformats.org/markup-compatibility/2006" xmlns:p14="http://schemas.microsoft.com/office/powerpoint/2010/main">
    <mc:Choice Requires="p14">
      <p:transition spd="slow" p14:dur="2000" advTm="3605"/>
    </mc:Choice>
    <mc:Fallback xmlns="">
      <p:transition spd="slow" advTm="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Screenshot of example shipment receipt">
            <a:extLst>
              <a:ext uri="{FF2B5EF4-FFF2-40B4-BE49-F238E27FC236}">
                <a16:creationId xmlns:a16="http://schemas.microsoft.com/office/drawing/2014/main" id="{1AF52C22-129E-4992-B57D-D8ED5F7FE022}"/>
              </a:ext>
            </a:extLst>
          </p:cNvPr>
          <p:cNvPicPr>
            <a:picLocks noChangeAspect="1"/>
          </p:cNvPicPr>
          <p:nvPr/>
        </p:nvPicPr>
        <p:blipFill>
          <a:blip r:embed="rId4"/>
          <a:stretch>
            <a:fillRect/>
          </a:stretch>
        </p:blipFill>
        <p:spPr>
          <a:xfrm>
            <a:off x="567105" y="1180475"/>
            <a:ext cx="5747622" cy="3029475"/>
          </a:xfrm>
          <a:prstGeom prst="rect">
            <a:avLst/>
          </a:prstGeom>
          <a:effectLst>
            <a:outerShdw blurRad="50800" dist="38100" dir="2700000" algn="tl" rotWithShape="0">
              <a:prstClr val="black">
                <a:alpha val="40000"/>
              </a:prstClr>
            </a:outerShdw>
          </a:effectLst>
        </p:spPr>
      </p:pic>
      <p:pic>
        <p:nvPicPr>
          <p:cNvPr id="7" name="Content Placeholder 13" descr="Photo of example airbill">
            <a:extLst>
              <a:ext uri="{FF2B5EF4-FFF2-40B4-BE49-F238E27FC236}">
                <a16:creationId xmlns:a16="http://schemas.microsoft.com/office/drawing/2014/main" id="{9E041923-FF7F-4033-88B9-B2C5AA90AC66}"/>
              </a:ext>
            </a:extLst>
          </p:cNvPr>
          <p:cNvPicPr>
            <a:picLocks noChangeAspect="1"/>
          </p:cNvPicPr>
          <p:nvPr/>
        </p:nvPicPr>
        <p:blipFill>
          <a:blip r:embed="rId5"/>
          <a:stretch>
            <a:fillRect/>
          </a:stretch>
        </p:blipFill>
        <p:spPr>
          <a:xfrm>
            <a:off x="7366213" y="1180475"/>
            <a:ext cx="3387631" cy="453304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EB8B07D-1A6E-4336-8817-210A968647DC}"/>
              </a:ext>
            </a:extLst>
          </p:cNvPr>
          <p:cNvSpPr/>
          <p:nvPr/>
        </p:nvSpPr>
        <p:spPr>
          <a:xfrm>
            <a:off x="567105" y="4637567"/>
            <a:ext cx="5254854" cy="954107"/>
          </a:xfrm>
          <a:prstGeom prst="rect">
            <a:avLst/>
          </a:prstGeom>
        </p:spPr>
        <p:txBody>
          <a:bodyPr wrap="square">
            <a:spAutoFit/>
          </a:bodyPr>
          <a:lstStyle/>
          <a:p>
            <a:pPr marL="285750" indent="-285750">
              <a:buClr>
                <a:schemeClr val="accent1"/>
              </a:buClr>
              <a:buFont typeface="Wingdings" panose="05000000000000000000" pitchFamily="2" charset="2"/>
              <a:buChar char="v"/>
            </a:pPr>
            <a:r>
              <a:rPr lang="en-US" sz="1400" dirty="0"/>
              <a:t>Check Pickup Status by going to UPS.com, click on the Shipping, select Schedule a Pickup, and look on the right side of screen to click on “Pickup Request Status”. Enter in the Pickup No. listed on receipt into PRN field and submit</a:t>
            </a:r>
          </a:p>
        </p:txBody>
      </p:sp>
      <p:sp>
        <p:nvSpPr>
          <p:cNvPr id="2" name="Rectangle 1">
            <a:extLst>
              <a:ext uri="{FF2B5EF4-FFF2-40B4-BE49-F238E27FC236}">
                <a16:creationId xmlns:a16="http://schemas.microsoft.com/office/drawing/2014/main" id="{D0EC2F9E-45DA-150C-9910-E3408D2FFD0D}"/>
              </a:ext>
            </a:extLst>
          </p:cNvPr>
          <p:cNvSpPr/>
          <p:nvPr/>
        </p:nvSpPr>
        <p:spPr>
          <a:xfrm>
            <a:off x="813489" y="287464"/>
            <a:ext cx="5254854" cy="707886"/>
          </a:xfrm>
          <a:prstGeom prst="rect">
            <a:avLst/>
          </a:prstGeom>
        </p:spPr>
        <p:txBody>
          <a:bodyPr wrap="square">
            <a:spAutoFit/>
          </a:bodyPr>
          <a:lstStyle/>
          <a:p>
            <a:pPr algn="ctr">
              <a:buClr>
                <a:schemeClr val="accent1"/>
              </a:buClr>
            </a:pPr>
            <a:r>
              <a:rPr lang="en-US" sz="4000" dirty="0"/>
              <a:t>Shipment Receipt</a:t>
            </a:r>
          </a:p>
        </p:txBody>
      </p:sp>
      <p:sp>
        <p:nvSpPr>
          <p:cNvPr id="5" name="Rectangle 4">
            <a:extLst>
              <a:ext uri="{FF2B5EF4-FFF2-40B4-BE49-F238E27FC236}">
                <a16:creationId xmlns:a16="http://schemas.microsoft.com/office/drawing/2014/main" id="{16918397-7409-6CD5-847A-EB7857032589}"/>
              </a:ext>
            </a:extLst>
          </p:cNvPr>
          <p:cNvSpPr/>
          <p:nvPr/>
        </p:nvSpPr>
        <p:spPr>
          <a:xfrm>
            <a:off x="6314727" y="287464"/>
            <a:ext cx="5254854" cy="707886"/>
          </a:xfrm>
          <a:prstGeom prst="rect">
            <a:avLst/>
          </a:prstGeom>
        </p:spPr>
        <p:txBody>
          <a:bodyPr wrap="square">
            <a:spAutoFit/>
          </a:bodyPr>
          <a:lstStyle/>
          <a:p>
            <a:pPr algn="ctr">
              <a:buClr>
                <a:schemeClr val="accent1"/>
              </a:buClr>
            </a:pPr>
            <a:r>
              <a:rPr lang="en-US" sz="4000" dirty="0"/>
              <a:t>Airbill</a:t>
            </a:r>
          </a:p>
        </p:txBody>
      </p:sp>
      <p:pic>
        <p:nvPicPr>
          <p:cNvPr id="6" name="Audio 5">
            <a:hlinkClick r:id="" action="ppaction://media"/>
            <a:extLst>
              <a:ext uri="{FF2B5EF4-FFF2-40B4-BE49-F238E27FC236}">
                <a16:creationId xmlns:a16="http://schemas.microsoft.com/office/drawing/2014/main" id="{5A6BD4F1-0096-AA92-1E29-AA82F02CD4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829673"/>
      </p:ext>
    </p:extLst>
  </p:cSld>
  <p:clrMapOvr>
    <a:masterClrMapping/>
  </p:clrMapOvr>
  <mc:AlternateContent xmlns:mc="http://schemas.openxmlformats.org/markup-compatibility/2006" xmlns:p14="http://schemas.microsoft.com/office/powerpoint/2010/main">
    <mc:Choice Requires="p14">
      <p:transition spd="slow" p14:dur="2000" advTm="15300"/>
    </mc:Choice>
    <mc:Fallback xmlns="">
      <p:transition spd="slow" advTm="1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EA9178-784D-4987-A3C8-6BA2D2A85DB7}"/>
              </a:ext>
            </a:extLst>
          </p:cNvPr>
          <p:cNvSpPr>
            <a:spLocks noGrp="1"/>
          </p:cNvSpPr>
          <p:nvPr>
            <p:ph sz="half" idx="1"/>
          </p:nvPr>
        </p:nvSpPr>
        <p:spPr>
          <a:xfrm>
            <a:off x="1342797" y="5079965"/>
            <a:ext cx="9506406" cy="1103924"/>
          </a:xfrm>
        </p:spPr>
        <p:txBody>
          <a:bodyPr>
            <a:normAutofit fontScale="92500"/>
          </a:bodyPr>
          <a:lstStyle/>
          <a:p>
            <a:pPr>
              <a:buFont typeface="Arial" panose="020B0604020202020204" pitchFamily="34" charset="0"/>
              <a:buChar char="•"/>
            </a:pPr>
            <a:r>
              <a:rPr lang="en-US" dirty="0"/>
              <a:t>To reprint airbill or void a shipment, click “History” at the top of the ShipExec Thin Client portal</a:t>
            </a:r>
          </a:p>
          <a:p>
            <a:pPr>
              <a:buFont typeface="Arial" panose="020B0604020202020204" pitchFamily="34" charset="0"/>
              <a:buChar char="•"/>
            </a:pPr>
            <a:r>
              <a:rPr lang="en-US" dirty="0"/>
              <a:t>If your shipment doesn’t automatically pop up, enter in the date of shipment and then click “Search”</a:t>
            </a:r>
          </a:p>
          <a:p>
            <a:endParaRPr lang="en-US" dirty="0"/>
          </a:p>
        </p:txBody>
      </p:sp>
      <p:pic>
        <p:nvPicPr>
          <p:cNvPr id="5" name="Picture 4" descr="A photo of the header of the ShipExec website showing Shipping, History, and End of Day buttons.">
            <a:extLst>
              <a:ext uri="{FF2B5EF4-FFF2-40B4-BE49-F238E27FC236}">
                <a16:creationId xmlns:a16="http://schemas.microsoft.com/office/drawing/2014/main" id="{E8686ABE-385A-4056-896A-41F40AFFB680}"/>
              </a:ext>
            </a:extLst>
          </p:cNvPr>
          <p:cNvPicPr>
            <a:picLocks noChangeAspect="1"/>
          </p:cNvPicPr>
          <p:nvPr/>
        </p:nvPicPr>
        <p:blipFill>
          <a:blip r:embed="rId4"/>
          <a:stretch>
            <a:fillRect/>
          </a:stretch>
        </p:blipFill>
        <p:spPr>
          <a:xfrm>
            <a:off x="1236532" y="1839287"/>
            <a:ext cx="2990952" cy="350709"/>
          </a:xfrm>
          <a:prstGeom prst="rect">
            <a:avLst/>
          </a:prstGeom>
        </p:spPr>
      </p:pic>
      <p:pic>
        <p:nvPicPr>
          <p:cNvPr id="6" name="Picture 5" descr="Screenshot of the History tab showing Start Ship Date, End Ship Date, Site, Shipper, Carrier, Service, Global MSN, Global Bundle ID, Ship Id, Tracking Number, Batch Reference, Batch Item Reference, Shipper Reference, Consignee Reference fields visible">
            <a:extLst>
              <a:ext uri="{FF2B5EF4-FFF2-40B4-BE49-F238E27FC236}">
                <a16:creationId xmlns:a16="http://schemas.microsoft.com/office/drawing/2014/main" id="{B649C026-D2E4-4D5B-8229-DDFF6A6DF691}"/>
              </a:ext>
            </a:extLst>
          </p:cNvPr>
          <p:cNvPicPr>
            <a:picLocks noChangeAspect="1"/>
          </p:cNvPicPr>
          <p:nvPr/>
        </p:nvPicPr>
        <p:blipFill>
          <a:blip r:embed="rId5"/>
          <a:stretch>
            <a:fillRect/>
          </a:stretch>
        </p:blipFill>
        <p:spPr>
          <a:xfrm>
            <a:off x="1479813" y="2340148"/>
            <a:ext cx="2206277" cy="2656725"/>
          </a:xfrm>
          <a:prstGeom prst="rect">
            <a:avLst/>
          </a:prstGeom>
        </p:spPr>
      </p:pic>
      <p:sp>
        <p:nvSpPr>
          <p:cNvPr id="7" name="Down Arrow 5" descr="Green arrow highlighting the Start Ship Date field">
            <a:extLst>
              <a:ext uri="{FF2B5EF4-FFF2-40B4-BE49-F238E27FC236}">
                <a16:creationId xmlns:a16="http://schemas.microsoft.com/office/drawing/2014/main" id="{642ECCA7-A427-4A4F-A2CD-8E82EB9F0ACB}"/>
              </a:ext>
            </a:extLst>
          </p:cNvPr>
          <p:cNvSpPr/>
          <p:nvPr/>
        </p:nvSpPr>
        <p:spPr>
          <a:xfrm rot="16200000">
            <a:off x="803506" y="1896639"/>
            <a:ext cx="266735" cy="1085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6" descr="Green arrow highlighting the History button">
            <a:extLst>
              <a:ext uri="{FF2B5EF4-FFF2-40B4-BE49-F238E27FC236}">
                <a16:creationId xmlns:a16="http://schemas.microsoft.com/office/drawing/2014/main" id="{A67B4B95-F4BD-4859-A8CE-C0BEEE691691}"/>
              </a:ext>
            </a:extLst>
          </p:cNvPr>
          <p:cNvSpPr/>
          <p:nvPr/>
        </p:nvSpPr>
        <p:spPr>
          <a:xfrm rot="6947622">
            <a:off x="3589273" y="1783145"/>
            <a:ext cx="346905" cy="1062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example tracking number from history tab. A magnifying glass, X, and printer icons are listed to the left of the tracking number line">
            <a:extLst>
              <a:ext uri="{FF2B5EF4-FFF2-40B4-BE49-F238E27FC236}">
                <a16:creationId xmlns:a16="http://schemas.microsoft.com/office/drawing/2014/main" id="{8DC3E602-35F0-4E08-89AB-E29FC447ECEF}"/>
              </a:ext>
            </a:extLst>
          </p:cNvPr>
          <p:cNvPicPr>
            <a:picLocks noChangeAspect="1"/>
          </p:cNvPicPr>
          <p:nvPr/>
        </p:nvPicPr>
        <p:blipFill>
          <a:blip r:embed="rId6"/>
          <a:stretch>
            <a:fillRect/>
          </a:stretch>
        </p:blipFill>
        <p:spPr>
          <a:xfrm>
            <a:off x="6096000" y="2941265"/>
            <a:ext cx="5427153" cy="727245"/>
          </a:xfrm>
          <a:prstGeom prst="rect">
            <a:avLst/>
          </a:prstGeom>
        </p:spPr>
      </p:pic>
      <p:sp>
        <p:nvSpPr>
          <p:cNvPr id="10" name="Down Arrow 4" descr="Green arrow pointing to printer icon">
            <a:extLst>
              <a:ext uri="{FF2B5EF4-FFF2-40B4-BE49-F238E27FC236}">
                <a16:creationId xmlns:a16="http://schemas.microsoft.com/office/drawing/2014/main" id="{CE6AA2E3-5848-4093-A632-B999E7BB5507}"/>
              </a:ext>
            </a:extLst>
          </p:cNvPr>
          <p:cNvSpPr/>
          <p:nvPr/>
        </p:nvSpPr>
        <p:spPr>
          <a:xfrm>
            <a:off x="6512485" y="2306211"/>
            <a:ext cx="282597" cy="983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Textbox reading Reprint">
            <a:extLst>
              <a:ext uri="{FF2B5EF4-FFF2-40B4-BE49-F238E27FC236}">
                <a16:creationId xmlns:a16="http://schemas.microsoft.com/office/drawing/2014/main" id="{5302EBA2-9BE3-41A4-A54C-0E2E37A388C1}"/>
              </a:ext>
            </a:extLst>
          </p:cNvPr>
          <p:cNvSpPr txBox="1"/>
          <p:nvPr/>
        </p:nvSpPr>
        <p:spPr>
          <a:xfrm>
            <a:off x="6045637" y="1900188"/>
            <a:ext cx="1333850" cy="369332"/>
          </a:xfrm>
          <a:prstGeom prst="rect">
            <a:avLst/>
          </a:prstGeom>
          <a:noFill/>
          <a:ln>
            <a:solidFill>
              <a:schemeClr val="tx2"/>
            </a:solidFill>
          </a:ln>
        </p:spPr>
        <p:txBody>
          <a:bodyPr wrap="square" rtlCol="0">
            <a:spAutoFit/>
          </a:bodyPr>
          <a:lstStyle/>
          <a:p>
            <a:pPr algn="ctr"/>
            <a:r>
              <a:rPr lang="en-US" dirty="0"/>
              <a:t>Reprint</a:t>
            </a:r>
          </a:p>
        </p:txBody>
      </p:sp>
      <p:sp>
        <p:nvSpPr>
          <p:cNvPr id="13" name="TextBox 12" descr="Textbox reading Void">
            <a:extLst>
              <a:ext uri="{FF2B5EF4-FFF2-40B4-BE49-F238E27FC236}">
                <a16:creationId xmlns:a16="http://schemas.microsoft.com/office/drawing/2014/main" id="{2C856F31-F256-426D-939D-A9477C393342}"/>
              </a:ext>
            </a:extLst>
          </p:cNvPr>
          <p:cNvSpPr txBox="1"/>
          <p:nvPr/>
        </p:nvSpPr>
        <p:spPr>
          <a:xfrm>
            <a:off x="6045637" y="4503083"/>
            <a:ext cx="1333850" cy="369332"/>
          </a:xfrm>
          <a:prstGeom prst="rect">
            <a:avLst/>
          </a:prstGeom>
          <a:noFill/>
          <a:ln>
            <a:solidFill>
              <a:schemeClr val="tx2"/>
            </a:solidFill>
          </a:ln>
        </p:spPr>
        <p:txBody>
          <a:bodyPr wrap="square" rtlCol="0">
            <a:spAutoFit/>
          </a:bodyPr>
          <a:lstStyle/>
          <a:p>
            <a:pPr algn="ctr"/>
            <a:r>
              <a:rPr lang="en-US" dirty="0"/>
              <a:t>Void</a:t>
            </a:r>
          </a:p>
        </p:txBody>
      </p:sp>
      <p:sp>
        <p:nvSpPr>
          <p:cNvPr id="17" name="Title 1">
            <a:extLst>
              <a:ext uri="{FF2B5EF4-FFF2-40B4-BE49-F238E27FC236}">
                <a16:creationId xmlns:a16="http://schemas.microsoft.com/office/drawing/2014/main" id="{0C43BBAA-D981-4C84-B7AF-1707D36C5411}"/>
              </a:ext>
            </a:extLst>
          </p:cNvPr>
          <p:cNvSpPr txBox="1">
            <a:spLocks/>
          </p:cNvSpPr>
          <p:nvPr/>
        </p:nvSpPr>
        <p:spPr>
          <a:xfrm>
            <a:off x="1005839" y="264212"/>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2"/>
                </a:solidFill>
              </a:rPr>
              <a:t>Creating Airbills &amp; Scheduling Pick Ups:</a:t>
            </a:r>
            <a:br>
              <a:rPr lang="en-US" dirty="0">
                <a:solidFill>
                  <a:schemeClr val="tx2"/>
                </a:solidFill>
              </a:rPr>
            </a:br>
            <a:r>
              <a:rPr lang="en-US" sz="3600" dirty="0">
                <a:solidFill>
                  <a:schemeClr val="tx2"/>
                </a:solidFill>
              </a:rPr>
              <a:t>Reprinting/Voiding Airbills</a:t>
            </a:r>
            <a:endParaRPr lang="en-US" dirty="0">
              <a:solidFill>
                <a:schemeClr val="tx2"/>
              </a:solidFill>
            </a:endParaRPr>
          </a:p>
        </p:txBody>
      </p:sp>
      <p:sp>
        <p:nvSpPr>
          <p:cNvPr id="2" name="Down Arrow 4" descr="Green arrow pointing to X icon">
            <a:extLst>
              <a:ext uri="{FF2B5EF4-FFF2-40B4-BE49-F238E27FC236}">
                <a16:creationId xmlns:a16="http://schemas.microsoft.com/office/drawing/2014/main" id="{715D6331-09DB-0187-A074-98625B3B4E48}"/>
              </a:ext>
            </a:extLst>
          </p:cNvPr>
          <p:cNvSpPr/>
          <p:nvPr/>
        </p:nvSpPr>
        <p:spPr>
          <a:xfrm rot="10800000">
            <a:off x="6310151" y="3497186"/>
            <a:ext cx="282597" cy="983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53ED30ED-FCE1-5800-5845-515038DD1D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455352"/>
      </p:ext>
    </p:extLst>
  </p:cSld>
  <p:clrMapOvr>
    <a:masterClrMapping/>
  </p:clrMapOvr>
  <mc:AlternateContent xmlns:mc="http://schemas.openxmlformats.org/markup-compatibility/2006" xmlns:p14="http://schemas.microsoft.com/office/powerpoint/2010/main">
    <mc:Choice Requires="p14">
      <p:transition spd="slow" p14:dur="2000" advTm="21824"/>
    </mc:Choice>
    <mc:Fallback xmlns="">
      <p:transition spd="slow" advTm="2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A755-A959-D6DE-D236-21930B94C70F}"/>
              </a:ext>
            </a:extLst>
          </p:cNvPr>
          <p:cNvSpPr>
            <a:spLocks noGrp="1"/>
          </p:cNvSpPr>
          <p:nvPr>
            <p:ph type="title"/>
          </p:nvPr>
        </p:nvSpPr>
        <p:spPr/>
        <p:txBody>
          <a:bodyPr/>
          <a:lstStyle/>
          <a:p>
            <a:r>
              <a:rPr lang="en-US" dirty="0"/>
              <a:t>Requirements Prior to Collections:</a:t>
            </a:r>
          </a:p>
        </p:txBody>
      </p:sp>
      <p:sp>
        <p:nvSpPr>
          <p:cNvPr id="3" name="Text Placeholder 2">
            <a:extLst>
              <a:ext uri="{FF2B5EF4-FFF2-40B4-BE49-F238E27FC236}">
                <a16:creationId xmlns:a16="http://schemas.microsoft.com/office/drawing/2014/main" id="{633B1B4D-C3F5-3513-7716-E4171CA50464}"/>
              </a:ext>
            </a:extLst>
          </p:cNvPr>
          <p:cNvSpPr>
            <a:spLocks noGrp="1"/>
          </p:cNvSpPr>
          <p:nvPr>
            <p:ph type="body" idx="1"/>
          </p:nvPr>
        </p:nvSpPr>
        <p:spPr>
          <a:ln>
            <a:solidFill>
              <a:schemeClr val="bg1">
                <a:lumMod val="85000"/>
              </a:schemeClr>
            </a:solidFill>
          </a:ln>
        </p:spPr>
        <p:txBody>
          <a:bodyPr>
            <a:normAutofit lnSpcReduction="10000"/>
          </a:bodyPr>
          <a:lstStyle/>
          <a:p>
            <a:r>
              <a:rPr lang="en-US" sz="2400" b="1" dirty="0"/>
              <a:t>Material transfer agreement</a:t>
            </a:r>
          </a:p>
        </p:txBody>
      </p:sp>
      <p:sp>
        <p:nvSpPr>
          <p:cNvPr id="4" name="Content Placeholder 3">
            <a:extLst>
              <a:ext uri="{FF2B5EF4-FFF2-40B4-BE49-F238E27FC236}">
                <a16:creationId xmlns:a16="http://schemas.microsoft.com/office/drawing/2014/main" id="{E1E81897-DF23-8077-107D-B01103988D02}"/>
              </a:ext>
            </a:extLst>
          </p:cNvPr>
          <p:cNvSpPr>
            <a:spLocks noGrp="1"/>
          </p:cNvSpPr>
          <p:nvPr>
            <p:ph sz="half" idx="2"/>
          </p:nvPr>
        </p:nvSpPr>
        <p:spPr>
          <a:ln>
            <a:solidFill>
              <a:schemeClr val="bg1">
                <a:lumMod val="85000"/>
              </a:schemeClr>
            </a:solidFill>
          </a:ln>
        </p:spPr>
        <p:txBody>
          <a:bodyPr>
            <a:normAutofit/>
          </a:bodyPr>
          <a:lstStyle/>
          <a:p>
            <a:pPr>
              <a:buFont typeface="Wingdings" panose="05000000000000000000" pitchFamily="2" charset="2"/>
              <a:buChar char="q"/>
            </a:pPr>
            <a:r>
              <a:rPr lang="en-US" dirty="0"/>
              <a:t> Master Material Transfer Agreement must be in place with Institution prior to receiving kits from NCRAD</a:t>
            </a:r>
          </a:p>
          <a:p>
            <a:pPr>
              <a:buFont typeface="Wingdings" panose="05000000000000000000" pitchFamily="2" charset="2"/>
              <a:buChar char="q"/>
            </a:pPr>
            <a:r>
              <a:rPr lang="en-US" dirty="0"/>
              <a:t> Appendix A for BenfoTeam study must be completed by Investigator prior to receiving kits from NCRAD</a:t>
            </a:r>
          </a:p>
        </p:txBody>
      </p:sp>
      <p:sp>
        <p:nvSpPr>
          <p:cNvPr id="5" name="Text Placeholder 4">
            <a:extLst>
              <a:ext uri="{FF2B5EF4-FFF2-40B4-BE49-F238E27FC236}">
                <a16:creationId xmlns:a16="http://schemas.microsoft.com/office/drawing/2014/main" id="{0713A6AE-ADF7-98EB-9DF8-8CCC5958B413}"/>
              </a:ext>
            </a:extLst>
          </p:cNvPr>
          <p:cNvSpPr>
            <a:spLocks noGrp="1"/>
          </p:cNvSpPr>
          <p:nvPr>
            <p:ph type="body" sz="quarter" idx="3"/>
          </p:nvPr>
        </p:nvSpPr>
        <p:spPr>
          <a:xfrm>
            <a:off x="6217919" y="1846052"/>
            <a:ext cx="4937761" cy="736282"/>
          </a:xfrm>
          <a:ln>
            <a:solidFill>
              <a:schemeClr val="bg1">
                <a:lumMod val="85000"/>
              </a:schemeClr>
            </a:solidFill>
          </a:ln>
        </p:spPr>
        <p:txBody>
          <a:bodyPr>
            <a:normAutofit lnSpcReduction="10000"/>
          </a:bodyPr>
          <a:lstStyle/>
          <a:p>
            <a:pPr algn="ctr"/>
            <a:r>
              <a:rPr lang="en-US" sz="2400" b="1" dirty="0"/>
              <a:t>IATA biospecimen shipment training</a:t>
            </a:r>
          </a:p>
        </p:txBody>
      </p:sp>
      <p:sp>
        <p:nvSpPr>
          <p:cNvPr id="6" name="Content Placeholder 5">
            <a:extLst>
              <a:ext uri="{FF2B5EF4-FFF2-40B4-BE49-F238E27FC236}">
                <a16:creationId xmlns:a16="http://schemas.microsoft.com/office/drawing/2014/main" id="{B76812F3-7B97-7B76-417C-DAAB261DE340}"/>
              </a:ext>
            </a:extLst>
          </p:cNvPr>
          <p:cNvSpPr>
            <a:spLocks noGrp="1"/>
          </p:cNvSpPr>
          <p:nvPr>
            <p:ph sz="quarter" idx="4"/>
          </p:nvPr>
        </p:nvSpPr>
        <p:spPr>
          <a:xfrm>
            <a:off x="6217920" y="2582334"/>
            <a:ext cx="4937760" cy="3378200"/>
          </a:xfrm>
          <a:ln>
            <a:solidFill>
              <a:schemeClr val="bg1">
                <a:lumMod val="85000"/>
              </a:schemeClr>
            </a:solidFill>
          </a:ln>
        </p:spPr>
        <p:txBody>
          <a:bodyPr>
            <a:normAutofit/>
          </a:bodyPr>
          <a:lstStyle/>
          <a:p>
            <a:pPr>
              <a:buFont typeface="Wingdings" panose="05000000000000000000" pitchFamily="2" charset="2"/>
              <a:buChar char="q"/>
            </a:pPr>
            <a:r>
              <a:rPr lang="en-US" dirty="0"/>
              <a:t> All study personnel responsible for shipping should be certified in biospecimen shipping</a:t>
            </a:r>
          </a:p>
          <a:p>
            <a:pPr>
              <a:buFont typeface="Wingdings" panose="05000000000000000000" pitchFamily="2" charset="2"/>
              <a:buChar char="q"/>
            </a:pPr>
            <a:r>
              <a:rPr lang="en-US" dirty="0"/>
              <a:t>It is the sites responsibility to provide additional training according to federal regulations including UN3373 Biological Substance Category B</a:t>
            </a:r>
          </a:p>
          <a:p>
            <a:pPr>
              <a:buFont typeface="Wingdings" panose="05000000000000000000" pitchFamily="2" charset="2"/>
              <a:buChar char="q"/>
            </a:pPr>
            <a:r>
              <a:rPr lang="en-US" dirty="0"/>
              <a:t>Resources: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International Air Transport Association Training (IATA) </a:t>
            </a:r>
            <a:r>
              <a:rPr lang="en-US" sz="1800" u="sng" dirty="0">
                <a:solidFill>
                  <a:srgbClr val="0563C1"/>
                </a:solidFill>
                <a:effectLst/>
                <a:latin typeface="Calibri" panose="020F0502020204030204" pitchFamily="34" charset="0"/>
                <a:ea typeface="Times New Roman" panose="02020603050405020304" pitchFamily="18" charset="0"/>
                <a:hlinkClick r:id="rId4"/>
              </a:rPr>
              <a:t>www.iata.org</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UN3373 </a:t>
            </a:r>
            <a:r>
              <a:rPr lang="en-US" sz="1800" u="sng" dirty="0">
                <a:solidFill>
                  <a:srgbClr val="0563C1"/>
                </a:solidFill>
                <a:effectLst/>
                <a:latin typeface="Calibri" panose="020F0502020204030204" pitchFamily="34" charset="0"/>
                <a:ea typeface="Times New Roman" panose="02020603050405020304" pitchFamily="18" charset="0"/>
                <a:hlinkClick r:id="rId5"/>
              </a:rPr>
              <a:t>http://hasmat.dot.gov</a:t>
            </a:r>
            <a:endParaRPr lang="en-US" sz="1800" dirty="0">
              <a:effectLst/>
              <a:latin typeface="Calibri" panose="020F0502020204030204" pitchFamily="34" charset="0"/>
              <a:ea typeface="Calibri" panose="020F0502020204030204" pitchFamily="34" charset="0"/>
            </a:endParaRPr>
          </a:p>
          <a:p>
            <a:pPr marL="201168" lvl="1" indent="0">
              <a:buNone/>
            </a:pPr>
            <a:endParaRPr lang="en-US" dirty="0"/>
          </a:p>
        </p:txBody>
      </p:sp>
      <p:pic>
        <p:nvPicPr>
          <p:cNvPr id="8" name="Audio 7">
            <a:hlinkClick r:id="" action="ppaction://media"/>
            <a:extLst>
              <a:ext uri="{FF2B5EF4-FFF2-40B4-BE49-F238E27FC236}">
                <a16:creationId xmlns:a16="http://schemas.microsoft.com/office/drawing/2014/main" id="{EFB61B47-EA5D-55D2-72B5-DECFB5E8B7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7919120"/>
      </p:ext>
    </p:extLst>
  </p:cSld>
  <p:clrMapOvr>
    <a:masterClrMapping/>
  </p:clrMapOvr>
  <mc:AlternateContent xmlns:mc="http://schemas.openxmlformats.org/markup-compatibility/2006" xmlns:p14="http://schemas.microsoft.com/office/powerpoint/2010/main">
    <mc:Choice Requires="p14">
      <p:transition spd="slow" p14:dur="2000" advTm="58521"/>
    </mc:Choice>
    <mc:Fallback xmlns="">
      <p:transition spd="slow" advTm="5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1649-3C9F-EC4E-463A-D0479FD574C8}"/>
              </a:ext>
            </a:extLst>
          </p:cNvPr>
          <p:cNvSpPr>
            <a:spLocks noGrp="1"/>
          </p:cNvSpPr>
          <p:nvPr>
            <p:ph type="title"/>
          </p:nvPr>
        </p:nvSpPr>
        <p:spPr/>
        <p:txBody>
          <a:bodyPr/>
          <a:lstStyle/>
          <a:p>
            <a:r>
              <a:rPr lang="en-US" dirty="0"/>
              <a:t>Kit Request Module</a:t>
            </a:r>
          </a:p>
        </p:txBody>
      </p:sp>
      <p:sp>
        <p:nvSpPr>
          <p:cNvPr id="5" name="Content Placeholder 3">
            <a:extLst>
              <a:ext uri="{FF2B5EF4-FFF2-40B4-BE49-F238E27FC236}">
                <a16:creationId xmlns:a16="http://schemas.microsoft.com/office/drawing/2014/main" id="{530A2A0A-EA5F-072B-F0DD-FC627D492B94}"/>
              </a:ext>
            </a:extLst>
          </p:cNvPr>
          <p:cNvSpPr txBox="1">
            <a:spLocks/>
          </p:cNvSpPr>
          <p:nvPr/>
        </p:nvSpPr>
        <p:spPr>
          <a:xfrm>
            <a:off x="5828633" y="1737359"/>
            <a:ext cx="4942147" cy="4581475"/>
          </a:xfrm>
          <a:prstGeom prst="rect">
            <a:avLst/>
          </a:prstGeom>
          <a:ln>
            <a:solidFill>
              <a:schemeClr val="tx1"/>
            </a:solidFill>
          </a:ln>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endParaRPr lang="en-US" dirty="0">
              <a:solidFill>
                <a:schemeClr val="tx1"/>
              </a:solidFill>
            </a:endParaRPr>
          </a:p>
          <a:p>
            <a:pPr marL="0" indent="0">
              <a:lnSpc>
                <a:spcPct val="100000"/>
              </a:lnSpc>
              <a:buFont typeface="Calibri" panose="020F0502020204030204" pitchFamily="34" charset="0"/>
              <a:buNone/>
            </a:pPr>
            <a:endParaRPr lang="en-US" dirty="0">
              <a:solidFill>
                <a:schemeClr val="tx1"/>
              </a:solidFill>
            </a:endParaRPr>
          </a:p>
          <a:p>
            <a:pPr>
              <a:lnSpc>
                <a:spcPct val="100000"/>
              </a:lnSpc>
              <a:buFont typeface="Wingdings" panose="05000000000000000000" pitchFamily="2" charset="2"/>
              <a:buChar char="v"/>
            </a:pPr>
            <a:r>
              <a:rPr lang="en-US" dirty="0">
                <a:solidFill>
                  <a:schemeClr val="tx1"/>
                </a:solidFill>
              </a:rPr>
              <a:t>Ordering Blood Kit Supplies</a:t>
            </a:r>
          </a:p>
          <a:p>
            <a:pPr lvl="1">
              <a:lnSpc>
                <a:spcPct val="100000"/>
              </a:lnSpc>
              <a:buFont typeface="Wingdings" panose="05000000000000000000" pitchFamily="2" charset="2"/>
              <a:buChar char="v"/>
            </a:pPr>
            <a:r>
              <a:rPr lang="en-US" sz="1400" dirty="0">
                <a:solidFill>
                  <a:schemeClr val="tx1"/>
                </a:solidFill>
              </a:rPr>
              <a:t>Ex: tubes, pipettes, labels, cryobox</a:t>
            </a:r>
          </a:p>
          <a:p>
            <a:pPr>
              <a:lnSpc>
                <a:spcPct val="100000"/>
              </a:lnSpc>
              <a:buFont typeface="Wingdings" panose="05000000000000000000" pitchFamily="2" charset="2"/>
              <a:buChar char="v"/>
            </a:pPr>
            <a:r>
              <a:rPr lang="en-US" dirty="0">
                <a:solidFill>
                  <a:schemeClr val="tx1"/>
                </a:solidFill>
              </a:rPr>
              <a:t>Ordering Frozen Shipment Supplies</a:t>
            </a:r>
          </a:p>
          <a:p>
            <a:pPr lvl="1">
              <a:lnSpc>
                <a:spcPct val="100000"/>
              </a:lnSpc>
              <a:buFont typeface="Wingdings" panose="05000000000000000000" pitchFamily="2" charset="2"/>
              <a:buChar char="v"/>
            </a:pPr>
            <a:r>
              <a:rPr lang="en-US" sz="1400" dirty="0">
                <a:solidFill>
                  <a:schemeClr val="tx1"/>
                </a:solidFill>
              </a:rPr>
              <a:t>Ex: styrofoam container, cardboard shipper, shipping stickers</a:t>
            </a:r>
          </a:p>
          <a:p>
            <a:pPr>
              <a:lnSpc>
                <a:spcPct val="100000"/>
              </a:lnSpc>
              <a:buFont typeface="Wingdings" panose="05000000000000000000" pitchFamily="2" charset="2"/>
              <a:buChar char="v"/>
            </a:pPr>
            <a:r>
              <a:rPr lang="en-US" dirty="0">
                <a:solidFill>
                  <a:schemeClr val="tx1"/>
                </a:solidFill>
              </a:rPr>
              <a:t>Allow for </a:t>
            </a:r>
            <a:r>
              <a:rPr lang="en-US" b="1" dirty="0">
                <a:solidFill>
                  <a:schemeClr val="tx1"/>
                </a:solidFill>
              </a:rPr>
              <a:t>three weeks</a:t>
            </a:r>
            <a:r>
              <a:rPr lang="en-US" dirty="0">
                <a:solidFill>
                  <a:schemeClr val="tx1"/>
                </a:solidFill>
              </a:rPr>
              <a:t> from time of order to receipt of supplies</a:t>
            </a:r>
          </a:p>
          <a:p>
            <a:pPr lvl="2">
              <a:lnSpc>
                <a:spcPct val="100000"/>
              </a:lnSpc>
              <a:buFont typeface="Wingdings" panose="05000000000000000000" pitchFamily="2" charset="2"/>
              <a:buChar char="v"/>
            </a:pPr>
            <a:r>
              <a:rPr lang="en-US" dirty="0">
                <a:solidFill>
                  <a:schemeClr val="tx1"/>
                </a:solidFill>
              </a:rPr>
              <a:t>Initial order should be received prior to site start date</a:t>
            </a:r>
          </a:p>
          <a:p>
            <a:pPr marL="0" indent="0">
              <a:lnSpc>
                <a:spcPct val="100000"/>
              </a:lnSpc>
              <a:buNone/>
            </a:pPr>
            <a:endParaRPr lang="en-US" dirty="0">
              <a:solidFill>
                <a:schemeClr val="tx1"/>
              </a:solidFill>
            </a:endParaRPr>
          </a:p>
          <a:p>
            <a:pPr>
              <a:lnSpc>
                <a:spcPct val="100000"/>
              </a:lnSpc>
              <a:buFont typeface="Wingdings" panose="05000000000000000000" pitchFamily="2" charset="2"/>
              <a:buChar char="v"/>
            </a:pPr>
            <a:endParaRPr lang="en-US" dirty="0">
              <a:solidFill>
                <a:schemeClr val="tx1"/>
              </a:solidFill>
            </a:endParaRPr>
          </a:p>
        </p:txBody>
      </p:sp>
      <p:pic>
        <p:nvPicPr>
          <p:cNvPr id="10" name="Picture 9">
            <a:extLst>
              <a:ext uri="{FF2B5EF4-FFF2-40B4-BE49-F238E27FC236}">
                <a16:creationId xmlns:a16="http://schemas.microsoft.com/office/drawing/2014/main" id="{3E11E556-0C77-CC36-24EB-45BD74F22C07}"/>
              </a:ext>
            </a:extLst>
          </p:cNvPr>
          <p:cNvPicPr>
            <a:picLocks noChangeAspect="1"/>
          </p:cNvPicPr>
          <p:nvPr/>
        </p:nvPicPr>
        <p:blipFill>
          <a:blip r:embed="rId4"/>
          <a:stretch>
            <a:fillRect/>
          </a:stretch>
        </p:blipFill>
        <p:spPr>
          <a:xfrm>
            <a:off x="1421220" y="1737359"/>
            <a:ext cx="3887600" cy="4581475"/>
          </a:xfrm>
          <a:prstGeom prst="rect">
            <a:avLst/>
          </a:prstGeom>
          <a:ln>
            <a:solidFill>
              <a:schemeClr val="tx1"/>
            </a:solidFill>
          </a:ln>
        </p:spPr>
      </p:pic>
      <p:pic>
        <p:nvPicPr>
          <p:cNvPr id="4" name="Picture 3">
            <a:extLst>
              <a:ext uri="{FF2B5EF4-FFF2-40B4-BE49-F238E27FC236}">
                <a16:creationId xmlns:a16="http://schemas.microsoft.com/office/drawing/2014/main" id="{36246426-459A-81E9-D7C8-FCD23D4A696D}"/>
              </a:ext>
            </a:extLst>
          </p:cNvPr>
          <p:cNvPicPr>
            <a:picLocks noChangeAspect="1"/>
          </p:cNvPicPr>
          <p:nvPr/>
        </p:nvPicPr>
        <p:blipFill>
          <a:blip r:embed="rId5"/>
          <a:stretch>
            <a:fillRect/>
          </a:stretch>
        </p:blipFill>
        <p:spPr>
          <a:xfrm>
            <a:off x="1421220" y="1737358"/>
            <a:ext cx="1126425" cy="602719"/>
          </a:xfrm>
          <a:prstGeom prst="rect">
            <a:avLst/>
          </a:prstGeom>
        </p:spPr>
      </p:pic>
      <p:pic>
        <p:nvPicPr>
          <p:cNvPr id="7" name="Audio 6">
            <a:hlinkClick r:id="" action="ppaction://media"/>
            <a:extLst>
              <a:ext uri="{FF2B5EF4-FFF2-40B4-BE49-F238E27FC236}">
                <a16:creationId xmlns:a16="http://schemas.microsoft.com/office/drawing/2014/main" id="{38FB61EF-62D9-9DAE-5CE7-97D89170C8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6507216"/>
      </p:ext>
    </p:extLst>
  </p:cSld>
  <p:clrMapOvr>
    <a:masterClrMapping/>
  </p:clrMapOvr>
  <mc:AlternateContent xmlns:mc="http://schemas.openxmlformats.org/markup-compatibility/2006" xmlns:p14="http://schemas.microsoft.com/office/powerpoint/2010/main">
    <mc:Choice Requires="p14">
      <p:transition spd="slow" p14:dur="2000" advTm="38169"/>
    </mc:Choice>
    <mc:Fallback xmlns="">
      <p:transition spd="slow" advTm="3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0C1B-8164-48FF-8698-3FD6F3F06A55}"/>
              </a:ext>
            </a:extLst>
          </p:cNvPr>
          <p:cNvSpPr txBox="1">
            <a:spLocks/>
          </p:cNvSpPr>
          <p:nvPr/>
        </p:nvSpPr>
        <p:spPr>
          <a:xfrm>
            <a:off x="645954" y="2353792"/>
            <a:ext cx="110931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Non-Conformance Issues</a:t>
            </a:r>
          </a:p>
        </p:txBody>
      </p:sp>
      <p:pic>
        <p:nvPicPr>
          <p:cNvPr id="4" name="Audio 3">
            <a:hlinkClick r:id="" action="ppaction://media"/>
            <a:extLst>
              <a:ext uri="{FF2B5EF4-FFF2-40B4-BE49-F238E27FC236}">
                <a16:creationId xmlns:a16="http://schemas.microsoft.com/office/drawing/2014/main" id="{3A3A9650-C058-948F-9386-0D15777CDA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0237588"/>
      </p:ext>
    </p:extLst>
  </p:cSld>
  <p:clrMapOvr>
    <a:masterClrMapping/>
  </p:clrMapOvr>
  <mc:AlternateContent xmlns:mc="http://schemas.openxmlformats.org/markup-compatibility/2006" xmlns:p14="http://schemas.microsoft.com/office/powerpoint/2010/main">
    <mc:Choice Requires="p14">
      <p:transition spd="slow" p14:dur="2000" advTm="13075"/>
    </mc:Choice>
    <mc:Fallback xmlns="">
      <p:transition spd="slow" advTm="1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5F78619-D093-43E0-9A9A-4241103C1394}"/>
              </a:ext>
            </a:extLst>
          </p:cNvPr>
          <p:cNvGraphicFramePr>
            <a:graphicFrameLocks noGrp="1"/>
          </p:cNvGraphicFramePr>
          <p:nvPr>
            <p:extLst>
              <p:ext uri="{D42A27DB-BD31-4B8C-83A1-F6EECF244321}">
                <p14:modId xmlns:p14="http://schemas.microsoft.com/office/powerpoint/2010/main" val="14916805"/>
              </p:ext>
            </p:extLst>
          </p:nvPr>
        </p:nvGraphicFramePr>
        <p:xfrm>
          <a:off x="0" y="-1"/>
          <a:ext cx="12192000" cy="6351639"/>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07444430"/>
                    </a:ext>
                  </a:extLst>
                </a:gridCol>
                <a:gridCol w="6096000">
                  <a:extLst>
                    <a:ext uri="{9D8B030D-6E8A-4147-A177-3AD203B41FA5}">
                      <a16:colId xmlns:a16="http://schemas.microsoft.com/office/drawing/2014/main" val="917441526"/>
                    </a:ext>
                  </a:extLst>
                </a:gridCol>
              </a:tblGrid>
              <a:tr h="1087267">
                <a:tc>
                  <a:txBody>
                    <a:bodyPr/>
                    <a:lstStyle/>
                    <a:p>
                      <a:pPr algn="ctr"/>
                      <a:r>
                        <a:rPr lang="en-US" sz="4800" dirty="0"/>
                        <a:t>Non-Conformance</a:t>
                      </a:r>
                    </a:p>
                  </a:txBody>
                  <a:tcPr>
                    <a:lnB w="12700" cap="flat" cmpd="sng" algn="ctr">
                      <a:solidFill>
                        <a:schemeClr val="tx1"/>
                      </a:solidFill>
                      <a:prstDash val="solid"/>
                      <a:round/>
                      <a:headEnd type="none" w="med" len="med"/>
                      <a:tailEnd type="none" w="med" len="med"/>
                    </a:lnB>
                  </a:tcPr>
                </a:tc>
                <a:tc>
                  <a:txBody>
                    <a:bodyPr/>
                    <a:lstStyle/>
                    <a:p>
                      <a:pPr algn="ctr"/>
                      <a:r>
                        <a:rPr lang="en-US" sz="4800" dirty="0"/>
                        <a:t>Solution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182240"/>
                  </a:ext>
                </a:extLst>
              </a:tr>
              <a:tr h="824043">
                <a:tc>
                  <a:txBody>
                    <a:bodyPr/>
                    <a:lstStyle/>
                    <a:p>
                      <a:pPr algn="just"/>
                      <a:r>
                        <a:rPr lang="en-US" sz="2000" dirty="0"/>
                        <a:t>Low volume aliquots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Put cryovials in a row, aliquoting in order until sample is depleted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85359793"/>
                  </a:ext>
                </a:extLst>
              </a:tr>
              <a:tr h="647037">
                <a:tc>
                  <a:txBody>
                    <a:bodyPr/>
                    <a:lstStyle/>
                    <a:p>
                      <a:pPr algn="just"/>
                      <a:r>
                        <a:rPr lang="en-US" sz="2000" dirty="0"/>
                        <a:t>Tubes received frozen at an angle/inverted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Carefully place tubes upright in freezer and in shipper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792724476"/>
                  </a:ext>
                </a:extLst>
              </a:tr>
              <a:tr h="824043">
                <a:tc>
                  <a:txBody>
                    <a:bodyPr/>
                    <a:lstStyle/>
                    <a:p>
                      <a:r>
                        <a:rPr lang="en-US" sz="2000" dirty="0"/>
                        <a:t>Aliquots are not labeled or labeled incorrectly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Refer to training or MOP for correct label placement. Save all labels until samples are packed for shipping.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893267126"/>
                  </a:ext>
                </a:extLst>
              </a:tr>
              <a:tr h="946548">
                <a:tc>
                  <a:txBody>
                    <a:bodyPr/>
                    <a:lstStyle/>
                    <a:p>
                      <a:r>
                        <a:rPr lang="en-US" sz="2000" dirty="0"/>
                        <a:t>All frozen samples for one participant are not sent within one shipment box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Keep plasma and buffy coat for individual participants together. Use one cryobox per participant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811801414"/>
                  </a:ext>
                </a:extLst>
              </a:tr>
              <a:tr h="1005812">
                <a:tc>
                  <a:txBody>
                    <a:bodyPr/>
                    <a:lstStyle/>
                    <a:p>
                      <a:r>
                        <a:rPr lang="en-US" sz="2000" dirty="0"/>
                        <a:t>Fields on Blood Sample and Shipment Form left blank or incorrect data is 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Complete Blood Sample and Shipment Form during participant’s study visit while samples are processed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4001539707"/>
                  </a:ext>
                </a:extLst>
              </a:tr>
              <a:tr h="1016889">
                <a:tc>
                  <a:txBody>
                    <a:bodyPr/>
                    <a:lstStyle/>
                    <a:p>
                      <a:r>
                        <a:rPr lang="en-US" sz="2000" dirty="0"/>
                        <a:t>Blood Sample and Shipment Forms are not e-mailed or faxed to NCRAD before shipment arrives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Make copy of participants completed form after visit and save until shipment.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400794623"/>
                  </a:ext>
                </a:extLst>
              </a:tr>
            </a:tbl>
          </a:graphicData>
        </a:graphic>
      </p:graphicFrame>
      <p:pic>
        <p:nvPicPr>
          <p:cNvPr id="4" name="Audio 3">
            <a:hlinkClick r:id="" action="ppaction://media"/>
            <a:extLst>
              <a:ext uri="{FF2B5EF4-FFF2-40B4-BE49-F238E27FC236}">
                <a16:creationId xmlns:a16="http://schemas.microsoft.com/office/drawing/2014/main" id="{A5F7DA61-373B-743D-A172-72FA5C3898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81026"/>
      </p:ext>
    </p:extLst>
  </p:cSld>
  <p:clrMapOvr>
    <a:masterClrMapping/>
  </p:clrMapOvr>
  <mc:AlternateContent xmlns:mc="http://schemas.openxmlformats.org/markup-compatibility/2006" xmlns:p14="http://schemas.microsoft.com/office/powerpoint/2010/main">
    <mc:Choice Requires="p14">
      <p:transition spd="slow" p14:dur="2000" advTm="154140"/>
    </mc:Choice>
    <mc:Fallback xmlns="">
      <p:transition spd="slow" advTm="15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0C13-DD41-8002-29E3-2E4C1939307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6BDE1F1-BD00-915F-B3EC-AC32D3E01743}"/>
              </a:ext>
            </a:extLst>
          </p:cNvPr>
          <p:cNvSpPr>
            <a:spLocks noGrp="1"/>
          </p:cNvSpPr>
          <p:nvPr>
            <p:ph idx="1"/>
          </p:nvPr>
        </p:nvSpPr>
        <p:spPr/>
        <p:txBody>
          <a:bodyPr/>
          <a:lstStyle/>
          <a:p>
            <a:pPr>
              <a:buFont typeface="Wingdings" panose="05000000000000000000" pitchFamily="2" charset="2"/>
              <a:buChar char="§"/>
            </a:pPr>
            <a:r>
              <a:rPr lang="en-US" dirty="0">
                <a:latin typeface="Abadi" panose="020B0604020104020204" pitchFamily="34" charset="0"/>
              </a:rPr>
              <a:t>Kit Request Module: </a:t>
            </a:r>
            <a:r>
              <a:rPr lang="en-US" sz="2000" dirty="0">
                <a:latin typeface="Abadi" panose="020B0604020104020204" pitchFamily="34" charset="0"/>
                <a:hlinkClick r:id="rId4"/>
              </a:rPr>
              <a:t>www.kits.iu.edu/BENFO</a:t>
            </a:r>
            <a:endParaRPr lang="en-US" sz="2000" dirty="0">
              <a:latin typeface="Abadi" panose="020B0604020104020204" pitchFamily="34" charset="0"/>
            </a:endParaRPr>
          </a:p>
          <a:p>
            <a:pPr marL="0" indent="0">
              <a:buNone/>
            </a:pPr>
            <a:endParaRPr lang="en-US" dirty="0">
              <a:latin typeface="Abadi" panose="020B0604020104020204" pitchFamily="34" charset="0"/>
            </a:endParaRPr>
          </a:p>
          <a:p>
            <a:pPr>
              <a:buFont typeface="Wingdings" panose="05000000000000000000" pitchFamily="2" charset="2"/>
              <a:buChar char="§"/>
            </a:pPr>
            <a:r>
              <a:rPr lang="en-US" sz="2000" dirty="0">
                <a:latin typeface="Abadi" panose="020B0604020202020204" pitchFamily="34" charset="0"/>
              </a:rPr>
              <a:t>Screening Visit Reporter: </a:t>
            </a:r>
            <a:r>
              <a:rPr lang="en-US" sz="2000" dirty="0">
                <a:latin typeface="Abadi" panose="020B0604020104020204" pitchFamily="34" charset="0"/>
                <a:hlinkClick r:id="rId5"/>
              </a:rPr>
              <a:t>www.kits.iu.edu/BENFOScreening</a:t>
            </a:r>
            <a:endParaRPr lang="en-US" dirty="0">
              <a:latin typeface="Abadi" panose="020B0604020104020204" pitchFamily="34" charset="0"/>
            </a:endParaRPr>
          </a:p>
          <a:p>
            <a:pPr marL="0" indent="0">
              <a:buNone/>
            </a:pPr>
            <a:endParaRPr lang="en-US" sz="2000" dirty="0">
              <a:latin typeface="Abadi" panose="020B0604020104020204" pitchFamily="34" charset="0"/>
            </a:endParaRPr>
          </a:p>
          <a:p>
            <a:pPr>
              <a:buFont typeface="Wingdings" panose="05000000000000000000" pitchFamily="2" charset="2"/>
              <a:buChar char="§"/>
            </a:pPr>
            <a:r>
              <a:rPr lang="en-US" sz="2000" dirty="0">
                <a:latin typeface="Abadi" panose="020B0604020202020204" pitchFamily="34" charset="0"/>
              </a:rPr>
              <a:t>BENFO Webpage on NCRAD website: </a:t>
            </a:r>
            <a:r>
              <a:rPr lang="en-US" sz="2000" u="sng" kern="100" dirty="0">
                <a:solidFill>
                  <a:srgbClr val="006298"/>
                </a:solidFill>
                <a:effectLst/>
                <a:latin typeface="Calibri" panose="020F0502020204030204" pitchFamily="34" charset="0"/>
                <a:ea typeface="Calibri" panose="020F0502020204030204" pitchFamily="34" charset="0"/>
                <a:cs typeface="Calibri" panose="020F0502020204030204" pitchFamily="34" charset="0"/>
                <a:hlinkClick r:id="rId6"/>
              </a:rPr>
              <a:t>www.ncrad.org/coordinate-studies/benfoteam</a:t>
            </a:r>
            <a:r>
              <a:rPr lang="en-US" sz="2000" kern="100" dirty="0">
                <a:effectLst/>
                <a:latin typeface="Calibri" panose="020F0502020204030204" pitchFamily="34" charset="0"/>
                <a:ea typeface="Calibri" panose="020F0502020204030204" pitchFamily="34" charset="0"/>
              </a:rPr>
              <a:t> </a:t>
            </a:r>
          </a:p>
          <a:p>
            <a:pPr>
              <a:buFont typeface="Wingdings" panose="05000000000000000000" pitchFamily="2" charset="2"/>
              <a:buChar char="§"/>
            </a:pPr>
            <a:endParaRPr lang="en-US" kern="100" dirty="0">
              <a:latin typeface="Calibri" panose="020F0502020204030204" pitchFamily="34" charset="0"/>
            </a:endParaRPr>
          </a:p>
          <a:p>
            <a:pPr>
              <a:buFont typeface="Wingdings" panose="05000000000000000000" pitchFamily="2" charset="2"/>
              <a:buChar char="§"/>
            </a:pPr>
            <a:r>
              <a:rPr lang="en-US" sz="2000" kern="100" dirty="0">
                <a:latin typeface="Calibri" panose="020F0502020204030204" pitchFamily="34" charset="0"/>
              </a:rPr>
              <a:t>Training and Account Survey: </a:t>
            </a:r>
            <a:r>
              <a:rPr lang="en-US" sz="2000" dirty="0">
                <a:solidFill>
                  <a:srgbClr val="FF0000"/>
                </a:solidFill>
                <a:hlinkClick r:id="rId7"/>
              </a:rPr>
              <a:t>https://redcap.link/BENFOaccountsurvey</a:t>
            </a:r>
            <a:r>
              <a:rPr lang="en-US" sz="2000" dirty="0">
                <a:solidFill>
                  <a:srgbClr val="FF0000"/>
                </a:solidFill>
              </a:rPr>
              <a:t> </a:t>
            </a:r>
            <a:endParaRPr lang="en-US" dirty="0"/>
          </a:p>
          <a:p>
            <a:pPr marL="0" indent="0">
              <a:buNone/>
            </a:pPr>
            <a:endParaRPr lang="en-US" sz="2000" dirty="0">
              <a:latin typeface="Abadi" panose="020B0604020202020204" pitchFamily="34" charset="0"/>
            </a:endParaRPr>
          </a:p>
          <a:p>
            <a:pPr marL="0" indent="0">
              <a:buNone/>
            </a:pPr>
            <a:endParaRPr lang="en-US" sz="2000" dirty="0">
              <a:latin typeface="Abadi" panose="020B0604020202020204" pitchFamily="34" charset="0"/>
            </a:endParaRPr>
          </a:p>
          <a:p>
            <a:pPr marL="0" indent="0">
              <a:buNone/>
            </a:pPr>
            <a:endParaRPr lang="en-US" dirty="0"/>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8F9AE511-92CB-D40A-EA54-FA345525779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28051"/>
      </p:ext>
    </p:extLst>
  </p:cSld>
  <p:clrMapOvr>
    <a:masterClrMapping/>
  </p:clrMapOvr>
  <mc:AlternateContent xmlns:mc="http://schemas.openxmlformats.org/markup-compatibility/2006" xmlns:p14="http://schemas.microsoft.com/office/powerpoint/2010/main">
    <mc:Choice Requires="p14">
      <p:transition spd="slow" p14:dur="2000" advTm="55477"/>
    </mc:Choice>
    <mc:Fallback xmlns="">
      <p:transition spd="slow" advTm="5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871E-3EA0-4A04-9451-A31593B8F3DB}"/>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A2E3B229-2199-44B6-8E2E-2981AE3DD50E}"/>
              </a:ext>
            </a:extLst>
          </p:cNvPr>
          <p:cNvSpPr>
            <a:spLocks noGrp="1"/>
          </p:cNvSpPr>
          <p:nvPr>
            <p:ph idx="1"/>
          </p:nvPr>
        </p:nvSpPr>
        <p:spPr>
          <a:xfrm>
            <a:off x="1266092" y="1828800"/>
            <a:ext cx="8711921" cy="4286774"/>
          </a:xfrm>
        </p:spPr>
        <p:txBody>
          <a:bodyPr>
            <a:normAutofit/>
          </a:bodyPr>
          <a:lstStyle/>
          <a:p>
            <a:pPr algn="ctr"/>
            <a:r>
              <a:rPr lang="en-US" sz="3600" b="1" dirty="0"/>
              <a:t>Questions?</a:t>
            </a:r>
          </a:p>
          <a:p>
            <a:r>
              <a:rPr lang="en-US" sz="2800" dirty="0"/>
              <a:t>Please Contact NCRAD Coordinator at:</a:t>
            </a:r>
          </a:p>
          <a:p>
            <a:pPr lvl="1">
              <a:lnSpc>
                <a:spcPct val="150000"/>
              </a:lnSpc>
              <a:buFont typeface="Wingdings" panose="05000000000000000000" pitchFamily="2" charset="2"/>
              <a:buChar char="v"/>
            </a:pPr>
            <a:r>
              <a:rPr lang="en-US" sz="3000" dirty="0"/>
              <a:t> </a:t>
            </a:r>
            <a:r>
              <a:rPr lang="en-US" sz="2800" dirty="0"/>
              <a:t>Phone: 1-800-526-2839</a:t>
            </a:r>
          </a:p>
          <a:p>
            <a:pPr lvl="1">
              <a:lnSpc>
                <a:spcPct val="150000"/>
              </a:lnSpc>
              <a:buFont typeface="Wingdings" panose="05000000000000000000" pitchFamily="2" charset="2"/>
              <a:buChar char="v"/>
            </a:pPr>
            <a:r>
              <a:rPr lang="en-US" sz="2800" dirty="0"/>
              <a:t> Benfo Coordinator E-mail: </a:t>
            </a:r>
            <a:r>
              <a:rPr lang="en-US" sz="2800" dirty="0">
                <a:hlinkClick r:id="rId4"/>
              </a:rPr>
              <a:t>eridelan@iu.edu</a:t>
            </a:r>
            <a:endParaRPr lang="en-US" sz="2800" dirty="0"/>
          </a:p>
          <a:p>
            <a:pPr lvl="1">
              <a:lnSpc>
                <a:spcPct val="150000"/>
              </a:lnSpc>
              <a:buFont typeface="Wingdings" panose="05000000000000000000" pitchFamily="2" charset="2"/>
              <a:buChar char="v"/>
            </a:pPr>
            <a:r>
              <a:rPr lang="en-US" sz="2800" dirty="0"/>
              <a:t> NCRAD General E-mail: </a:t>
            </a:r>
            <a:r>
              <a:rPr lang="en-US" sz="2800" dirty="0">
                <a:hlinkClick r:id="rId5"/>
              </a:rPr>
              <a:t>alzstudy@iu.edu</a:t>
            </a:r>
            <a:endParaRPr lang="en-US" sz="2800" dirty="0"/>
          </a:p>
          <a:p>
            <a:pPr lvl="1">
              <a:lnSpc>
                <a:spcPct val="150000"/>
              </a:lnSpc>
              <a:buFont typeface="Wingdings" panose="05000000000000000000" pitchFamily="2" charset="2"/>
              <a:buChar char="v"/>
            </a:pPr>
            <a:r>
              <a:rPr lang="en-US" sz="2800" dirty="0"/>
              <a:t> </a:t>
            </a:r>
            <a:r>
              <a:rPr lang="en-US" sz="3200" dirty="0"/>
              <a:t>Website: </a:t>
            </a:r>
            <a:r>
              <a:rPr lang="en-US" sz="2600" u="sng" kern="100" dirty="0">
                <a:solidFill>
                  <a:srgbClr val="006298"/>
                </a:solidFill>
                <a:effectLst/>
                <a:latin typeface="Calibri" panose="020F0502020204030204" pitchFamily="34" charset="0"/>
                <a:ea typeface="Calibri" panose="020F0502020204030204" pitchFamily="34" charset="0"/>
                <a:cs typeface="Calibri" panose="020F0502020204030204" pitchFamily="34" charset="0"/>
                <a:hlinkClick r:id="rId6"/>
              </a:rPr>
              <a:t>www.ncrad.org/coordinate-studies/benfoteam</a:t>
            </a:r>
            <a:r>
              <a:rPr lang="en-US" sz="2600" kern="100" dirty="0">
                <a:effectLst/>
                <a:latin typeface="Calibri" panose="020F0502020204030204" pitchFamily="34" charset="0"/>
                <a:ea typeface="Calibri" panose="020F0502020204030204" pitchFamily="34" charset="0"/>
              </a:rPr>
              <a:t> </a:t>
            </a:r>
            <a:endParaRPr lang="en-US" sz="2600" dirty="0"/>
          </a:p>
        </p:txBody>
      </p:sp>
      <p:pic>
        <p:nvPicPr>
          <p:cNvPr id="5" name="Audio 4">
            <a:hlinkClick r:id="" action="ppaction://media"/>
            <a:extLst>
              <a:ext uri="{FF2B5EF4-FFF2-40B4-BE49-F238E27FC236}">
                <a16:creationId xmlns:a16="http://schemas.microsoft.com/office/drawing/2014/main" id="{B3332FA1-3DE0-A2C7-7ADF-ACC471D6090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1508799"/>
      </p:ext>
    </p:extLst>
  </p:cSld>
  <p:clrMapOvr>
    <a:masterClrMapping/>
  </p:clrMapOvr>
  <mc:AlternateContent xmlns:mc="http://schemas.openxmlformats.org/markup-compatibility/2006" xmlns:p14="http://schemas.microsoft.com/office/powerpoint/2010/main">
    <mc:Choice Requires="p14">
      <p:transition spd="slow" p14:dur="2000" advTm="33847"/>
    </mc:Choice>
    <mc:Fallback xmlns="">
      <p:transition spd="slow" advTm="3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C506-2B48-4E1A-B05A-2CB3C35F7C6D}"/>
              </a:ext>
            </a:extLst>
          </p:cNvPr>
          <p:cNvSpPr>
            <a:spLocks noGrp="1"/>
          </p:cNvSpPr>
          <p:nvPr>
            <p:ph type="title" idx="4294967295"/>
          </p:nvPr>
        </p:nvSpPr>
        <p:spPr>
          <a:xfrm>
            <a:off x="2133600" y="239713"/>
            <a:ext cx="10058400" cy="749300"/>
          </a:xfrm>
        </p:spPr>
        <p:txBody>
          <a:bodyPr/>
          <a:lstStyle/>
          <a:p>
            <a:r>
              <a:rPr lang="en-US" dirty="0"/>
              <a:t>Kit Request Module Instruction</a:t>
            </a:r>
          </a:p>
        </p:txBody>
      </p:sp>
      <p:sp>
        <p:nvSpPr>
          <p:cNvPr id="4" name="Content Placeholder 3">
            <a:extLst>
              <a:ext uri="{FF2B5EF4-FFF2-40B4-BE49-F238E27FC236}">
                <a16:creationId xmlns:a16="http://schemas.microsoft.com/office/drawing/2014/main" id="{763EB7AD-3469-45E9-ACCD-475E241D15D4}"/>
              </a:ext>
            </a:extLst>
          </p:cNvPr>
          <p:cNvSpPr>
            <a:spLocks noGrp="1"/>
          </p:cNvSpPr>
          <p:nvPr>
            <p:ph sz="half" idx="4294967295"/>
          </p:nvPr>
        </p:nvSpPr>
        <p:spPr>
          <a:xfrm>
            <a:off x="5820968" y="2003502"/>
            <a:ext cx="6026902" cy="4298822"/>
          </a:xfrm>
        </p:spPr>
        <p:txBody>
          <a:bodyPr>
            <a:normAutofit/>
          </a:bodyPr>
          <a:lstStyle/>
          <a:p>
            <a:pPr>
              <a:buFont typeface="Wingdings" panose="05000000000000000000" pitchFamily="2" charset="2"/>
              <a:buChar char="Ø"/>
            </a:pPr>
            <a:r>
              <a:rPr lang="en-US" dirty="0"/>
              <a:t>Verify site shipping address and contact information</a:t>
            </a:r>
          </a:p>
          <a:p>
            <a:pPr>
              <a:buFont typeface="Wingdings" panose="05000000000000000000" pitchFamily="2" charset="2"/>
              <a:buChar char="Ø"/>
            </a:pPr>
            <a:r>
              <a:rPr lang="en-US" dirty="0"/>
              <a:t>Enter kit order amount</a:t>
            </a:r>
          </a:p>
          <a:p>
            <a:pPr marL="749808" lvl="1" indent="-457200">
              <a:buFont typeface="Wingdings" panose="05000000000000000000" pitchFamily="2" charset="2"/>
              <a:buChar char="Ø"/>
            </a:pPr>
            <a:r>
              <a:rPr lang="en-US" dirty="0"/>
              <a:t>Screening Kit-&gt;Screening Shipping Kit</a:t>
            </a:r>
          </a:p>
          <a:p>
            <a:pPr marL="749808" lvl="1" indent="-457200">
              <a:buFont typeface="Wingdings" panose="05000000000000000000" pitchFamily="2" charset="2"/>
              <a:buChar char="Ø"/>
            </a:pPr>
            <a:r>
              <a:rPr lang="en-US" dirty="0"/>
              <a:t>Baseline, Week 8, Week 72-&gt;Batch Shipping Kit</a:t>
            </a:r>
          </a:p>
          <a:p>
            <a:pPr marL="749808" lvl="1" indent="-457200">
              <a:buFont typeface="Wingdings" panose="05000000000000000000" pitchFamily="2" charset="2"/>
              <a:buChar char="Ø"/>
            </a:pPr>
            <a:r>
              <a:rPr lang="en-US" dirty="0"/>
              <a:t>All screening visits </a:t>
            </a:r>
            <a:r>
              <a:rPr lang="en-US" b="1" dirty="0"/>
              <a:t>must</a:t>
            </a:r>
            <a:r>
              <a:rPr lang="en-US" dirty="0"/>
              <a:t> be entered into screening tracker prior to shipping. Reminder in kit request module</a:t>
            </a:r>
          </a:p>
          <a:p>
            <a:pPr marL="749808" lvl="1" indent="-457200">
              <a:buFont typeface="Wingdings" panose="05000000000000000000" pitchFamily="2" charset="2"/>
              <a:buChar char="Ø"/>
            </a:pPr>
            <a:r>
              <a:rPr lang="en-US" dirty="0"/>
              <a:t>Supplemental kit will be sent with initial order. This kit contains the saline needed for washed RBCs. Only one supplemental kit should be order per year.</a:t>
            </a:r>
          </a:p>
          <a:p>
            <a:pPr marL="0" indent="0" algn="ctr">
              <a:buNone/>
            </a:pPr>
            <a:r>
              <a:rPr lang="en-US" sz="1800" dirty="0"/>
              <a:t>*</a:t>
            </a:r>
            <a:r>
              <a:rPr lang="en-US" sz="1600" dirty="0"/>
              <a:t>Allow for </a:t>
            </a:r>
            <a:r>
              <a:rPr lang="en-US" sz="1600" b="1" dirty="0"/>
              <a:t>3 weeks </a:t>
            </a:r>
            <a:r>
              <a:rPr lang="en-US" sz="1600" dirty="0"/>
              <a:t>for kits to arrive when placing order</a:t>
            </a:r>
            <a:endParaRPr lang="en-US" sz="1800" dirty="0"/>
          </a:p>
        </p:txBody>
      </p:sp>
      <p:pic>
        <p:nvPicPr>
          <p:cNvPr id="12" name="Picture 11">
            <a:extLst>
              <a:ext uri="{FF2B5EF4-FFF2-40B4-BE49-F238E27FC236}">
                <a16:creationId xmlns:a16="http://schemas.microsoft.com/office/drawing/2014/main" id="{971C20A3-8400-5281-C724-FF26A1D053AC}"/>
              </a:ext>
            </a:extLst>
          </p:cNvPr>
          <p:cNvPicPr>
            <a:picLocks noChangeAspect="1"/>
          </p:cNvPicPr>
          <p:nvPr/>
        </p:nvPicPr>
        <p:blipFill>
          <a:blip r:embed="rId5"/>
          <a:stretch>
            <a:fillRect/>
          </a:stretch>
        </p:blipFill>
        <p:spPr>
          <a:xfrm>
            <a:off x="1317251" y="1885515"/>
            <a:ext cx="4099922" cy="4190744"/>
          </a:xfrm>
          <a:prstGeom prst="rect">
            <a:avLst/>
          </a:prstGeom>
        </p:spPr>
      </p:pic>
      <p:sp>
        <p:nvSpPr>
          <p:cNvPr id="15" name="TextBox 14">
            <a:extLst>
              <a:ext uri="{FF2B5EF4-FFF2-40B4-BE49-F238E27FC236}">
                <a16:creationId xmlns:a16="http://schemas.microsoft.com/office/drawing/2014/main" id="{DF49234A-26E5-621A-CCAE-3A3AAD1DF564}"/>
              </a:ext>
            </a:extLst>
          </p:cNvPr>
          <p:cNvSpPr txBox="1"/>
          <p:nvPr/>
        </p:nvSpPr>
        <p:spPr>
          <a:xfrm>
            <a:off x="4210768" y="975136"/>
            <a:ext cx="4333464" cy="584775"/>
          </a:xfrm>
          <a:prstGeom prst="rect">
            <a:avLst/>
          </a:prstGeom>
          <a:noFill/>
        </p:spPr>
        <p:txBody>
          <a:bodyPr wrap="square" rtlCol="0">
            <a:spAutoFit/>
          </a:bodyPr>
          <a:lstStyle/>
          <a:p>
            <a:r>
              <a:rPr lang="en-US" sz="3200" dirty="0">
                <a:latin typeface="Abadi" panose="020B0604020202020204" pitchFamily="34" charset="0"/>
                <a:hlinkClick r:id="rId6"/>
              </a:rPr>
              <a:t>www.kits.iu.edu/BENFO</a:t>
            </a:r>
            <a:r>
              <a:rPr lang="en-US" sz="3200" dirty="0">
                <a:latin typeface="Abadi" panose="020B0604020202020204" pitchFamily="34" charset="0"/>
              </a:rPr>
              <a:t> </a:t>
            </a:r>
          </a:p>
        </p:txBody>
      </p:sp>
      <p:pic>
        <p:nvPicPr>
          <p:cNvPr id="7" name="Audio 6">
            <a:hlinkClick r:id="" action="ppaction://media"/>
            <a:extLst>
              <a:ext uri="{FF2B5EF4-FFF2-40B4-BE49-F238E27FC236}">
                <a16:creationId xmlns:a16="http://schemas.microsoft.com/office/drawing/2014/main" id="{F93288FF-D383-D379-3337-628003E2F3B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4124682"/>
      </p:ext>
    </p:extLst>
  </p:cSld>
  <p:clrMapOvr>
    <a:masterClrMapping/>
  </p:clrMapOvr>
  <mc:AlternateContent xmlns:mc="http://schemas.openxmlformats.org/markup-compatibility/2006" xmlns:p14="http://schemas.microsoft.com/office/powerpoint/2010/main">
    <mc:Choice Requires="p14">
      <p:transition spd="slow" p14:dur="2000" advTm="124062"/>
    </mc:Choice>
    <mc:Fallback xmlns="">
      <p:transition spd="slow" advTm="12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DED0-5920-A463-C72B-68BF737BDD14}"/>
              </a:ext>
            </a:extLst>
          </p:cNvPr>
          <p:cNvSpPr>
            <a:spLocks noGrp="1"/>
          </p:cNvSpPr>
          <p:nvPr>
            <p:ph type="title"/>
          </p:nvPr>
        </p:nvSpPr>
        <p:spPr/>
        <p:txBody>
          <a:bodyPr/>
          <a:lstStyle/>
          <a:p>
            <a:pPr algn="ctr"/>
            <a:r>
              <a:rPr lang="en-US" dirty="0"/>
              <a:t>BENFO Screening Reporter</a:t>
            </a:r>
            <a:br>
              <a:rPr lang="en-US" dirty="0"/>
            </a:br>
            <a:r>
              <a:rPr lang="en-US" sz="3200" dirty="0">
                <a:latin typeface="Abadi" panose="020B0604020104020204" pitchFamily="34" charset="0"/>
                <a:hlinkClick r:id="rId5"/>
              </a:rPr>
              <a:t>www.kits.iu.edu/BENFOScreening</a:t>
            </a:r>
            <a:r>
              <a:rPr lang="en-US" sz="3200" dirty="0">
                <a:latin typeface="Abadi" panose="020B0604020104020204" pitchFamily="34" charset="0"/>
              </a:rPr>
              <a:t> </a:t>
            </a:r>
          </a:p>
        </p:txBody>
      </p:sp>
      <p:pic>
        <p:nvPicPr>
          <p:cNvPr id="6" name="Content Placeholder 5">
            <a:extLst>
              <a:ext uri="{FF2B5EF4-FFF2-40B4-BE49-F238E27FC236}">
                <a16:creationId xmlns:a16="http://schemas.microsoft.com/office/drawing/2014/main" id="{24388972-F42C-BD8C-C7E1-1D554B26D0FE}"/>
              </a:ext>
            </a:extLst>
          </p:cNvPr>
          <p:cNvPicPr>
            <a:picLocks noGrp="1" noChangeAspect="1"/>
          </p:cNvPicPr>
          <p:nvPr>
            <p:ph sz="half" idx="1"/>
          </p:nvPr>
        </p:nvPicPr>
        <p:blipFill>
          <a:blip r:embed="rId6"/>
          <a:stretch>
            <a:fillRect/>
          </a:stretch>
        </p:blipFill>
        <p:spPr>
          <a:xfrm>
            <a:off x="960635" y="2035277"/>
            <a:ext cx="5273016" cy="3243426"/>
          </a:xfrm>
        </p:spPr>
      </p:pic>
      <p:sp>
        <p:nvSpPr>
          <p:cNvPr id="4" name="Content Placeholder 3">
            <a:extLst>
              <a:ext uri="{FF2B5EF4-FFF2-40B4-BE49-F238E27FC236}">
                <a16:creationId xmlns:a16="http://schemas.microsoft.com/office/drawing/2014/main" id="{BB31D43B-0A1B-1D14-2091-9737A871973C}"/>
              </a:ext>
            </a:extLst>
          </p:cNvPr>
          <p:cNvSpPr>
            <a:spLocks noGrp="1"/>
          </p:cNvSpPr>
          <p:nvPr>
            <p:ph sz="half" idx="2"/>
          </p:nvPr>
        </p:nvSpPr>
        <p:spPr>
          <a:xfrm>
            <a:off x="6424398" y="2035277"/>
            <a:ext cx="4937760" cy="3833818"/>
          </a:xfrm>
        </p:spPr>
        <p:txBody>
          <a:bodyPr/>
          <a:lstStyle/>
          <a:p>
            <a:pPr>
              <a:buFont typeface="Wingdings" panose="05000000000000000000" pitchFamily="2" charset="2"/>
              <a:buChar char="Ø"/>
            </a:pPr>
            <a:r>
              <a:rPr lang="en-US" dirty="0"/>
              <a:t> Enter date of each screening visits and Participant ID </a:t>
            </a:r>
          </a:p>
          <a:p>
            <a:pPr>
              <a:buFont typeface="Wingdings" panose="05000000000000000000" pitchFamily="2" charset="2"/>
              <a:buChar char="Ø"/>
            </a:pPr>
            <a:endParaRPr lang="en-US" dirty="0"/>
          </a:p>
          <a:p>
            <a:pPr>
              <a:buFont typeface="Wingdings" panose="05000000000000000000" pitchFamily="2" charset="2"/>
              <a:buChar char="Ø"/>
            </a:pPr>
            <a:r>
              <a:rPr lang="en-US" dirty="0"/>
              <a:t>Tracker allows for 3 screening visits per form. If there are more than 3 screening visits scheduled, submit another survey.</a:t>
            </a:r>
          </a:p>
          <a:p>
            <a:pPr>
              <a:buFont typeface="Wingdings" panose="05000000000000000000" pitchFamily="2" charset="2"/>
              <a:buChar char="Ø"/>
            </a:pPr>
            <a:endParaRPr lang="en-US" dirty="0"/>
          </a:p>
          <a:p>
            <a:pPr>
              <a:buFont typeface="Wingdings" panose="05000000000000000000" pitchFamily="2" charset="2"/>
              <a:buChar char="Ø"/>
            </a:pPr>
            <a:r>
              <a:rPr lang="en-US" dirty="0"/>
              <a:t>Allows for efficient processing to return inclusion/exclusion results</a:t>
            </a:r>
          </a:p>
          <a:p>
            <a:pPr>
              <a:buFont typeface="Wingdings" panose="05000000000000000000" pitchFamily="2" charset="2"/>
              <a:buChar char="Ø"/>
            </a:pPr>
            <a:endParaRPr lang="en-US" dirty="0"/>
          </a:p>
        </p:txBody>
      </p:sp>
      <p:pic>
        <p:nvPicPr>
          <p:cNvPr id="10" name="Audio 9">
            <a:hlinkClick r:id="" action="ppaction://media"/>
            <a:extLst>
              <a:ext uri="{FF2B5EF4-FFF2-40B4-BE49-F238E27FC236}">
                <a16:creationId xmlns:a16="http://schemas.microsoft.com/office/drawing/2014/main" id="{C0AA9A67-A0BD-008D-1CFD-B280B046ED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8761257"/>
      </p:ext>
    </p:extLst>
  </p:cSld>
  <p:clrMapOvr>
    <a:masterClrMapping/>
  </p:clrMapOvr>
  <mc:AlternateContent xmlns:mc="http://schemas.openxmlformats.org/markup-compatibility/2006" xmlns:p14="http://schemas.microsoft.com/office/powerpoint/2010/main">
    <mc:Choice Requires="p14">
      <p:transition spd="slow" p14:dur="2000" advTm="42229"/>
    </mc:Choice>
    <mc:Fallback xmlns="">
      <p:transition spd="slow" advTm="4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F2FD-B9D8-A32C-E0DD-32CED7F12A04}"/>
              </a:ext>
            </a:extLst>
          </p:cNvPr>
          <p:cNvSpPr>
            <a:spLocks noGrp="1"/>
          </p:cNvSpPr>
          <p:nvPr>
            <p:ph type="title"/>
          </p:nvPr>
        </p:nvSpPr>
        <p:spPr/>
        <p:txBody>
          <a:bodyPr/>
          <a:lstStyle/>
          <a:p>
            <a:r>
              <a:rPr lang="en-US" dirty="0"/>
              <a:t>GUID </a:t>
            </a:r>
            <a:r>
              <a:rPr lang="en-US" sz="4000" dirty="0"/>
              <a:t>(Globally Unique Identifier)</a:t>
            </a:r>
            <a:endParaRPr lang="en-US" dirty="0"/>
          </a:p>
        </p:txBody>
      </p:sp>
      <p:sp>
        <p:nvSpPr>
          <p:cNvPr id="3" name="Content Placeholder 2">
            <a:extLst>
              <a:ext uri="{FF2B5EF4-FFF2-40B4-BE49-F238E27FC236}">
                <a16:creationId xmlns:a16="http://schemas.microsoft.com/office/drawing/2014/main" id="{DD77A9F6-2EF8-E570-D6A1-726D2947AE4E}"/>
              </a:ext>
            </a:extLst>
          </p:cNvPr>
          <p:cNvSpPr>
            <a:spLocks noGrp="1"/>
          </p:cNvSpPr>
          <p:nvPr>
            <p:ph sz="half" idx="1"/>
          </p:nvPr>
        </p:nvSpPr>
        <p:spPr/>
        <p:txBody>
          <a:bodyPr>
            <a:normAutofit fontScale="92500" lnSpcReduction="10000"/>
          </a:bodyPr>
          <a:lstStyle/>
          <a:p>
            <a:r>
              <a:rPr lang="en-US" sz="1800" b="0" i="0" u="none" strike="noStrike" baseline="0" dirty="0">
                <a:solidFill>
                  <a:srgbClr val="000000"/>
                </a:solidFill>
                <a:latin typeface="Calibri" panose="020F0502020204030204" pitchFamily="34" charset="0"/>
              </a:rPr>
              <a:t>The GUID is a participant ID that allows researchers to share data specific to a study participant, without exposing personally identifiable information. </a:t>
            </a:r>
          </a:p>
          <a:p>
            <a:r>
              <a:rPr lang="en-US" sz="1800" dirty="0">
                <a:solidFill>
                  <a:srgbClr val="000000"/>
                </a:solidFill>
                <a:latin typeface="Calibri" panose="020F0502020204030204" pitchFamily="34" charset="0"/>
              </a:rPr>
              <a:t>Participation is optional. If a patient chooses to participate:</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Create an account: </a:t>
            </a:r>
            <a:r>
              <a:rPr lang="en-US" sz="1800" b="0" i="0" u="none" strike="noStrike" baseline="0" dirty="0">
                <a:solidFill>
                  <a:srgbClr val="0562C1"/>
                </a:solidFill>
                <a:latin typeface="Calibri" panose="020F0502020204030204" pitchFamily="34" charset="0"/>
              </a:rPr>
              <a:t>https://bricsguid.nia.nih.gov/portal/jsp/login.jsp </a:t>
            </a:r>
          </a:p>
          <a:p>
            <a:r>
              <a:rPr lang="en-US" sz="1800" b="0" i="0" u="none" strike="noStrike" baseline="0" dirty="0">
                <a:solidFill>
                  <a:srgbClr val="000000"/>
                </a:solidFill>
                <a:latin typeface="Calibri" panose="020F0502020204030204" pitchFamily="34" charset="0"/>
              </a:rPr>
              <a:t>2. Once you have an account, go to the GUID Tool – Create GUID </a:t>
            </a:r>
          </a:p>
          <a:p>
            <a:r>
              <a:rPr lang="en-US" sz="1800" b="0" i="0" u="none" strike="noStrike" baseline="0" dirty="0">
                <a:solidFill>
                  <a:srgbClr val="000000"/>
                </a:solidFill>
                <a:latin typeface="Calibri" panose="020F0502020204030204" pitchFamily="34" charset="0"/>
              </a:rPr>
              <a:t>3. To open the ‘Launch GUID Tool’ you will need to have Java installed on your device </a:t>
            </a:r>
          </a:p>
          <a:p>
            <a:r>
              <a:rPr lang="en-US" sz="1800" b="0" i="0" u="none" strike="noStrike" baseline="0" dirty="0">
                <a:solidFill>
                  <a:srgbClr val="000000"/>
                </a:solidFill>
                <a:latin typeface="Calibri" panose="020F0502020204030204" pitchFamily="34" charset="0"/>
              </a:rPr>
              <a:t>4. In order to generate a GUID, the following PHI is required on the Appendix A.</a:t>
            </a:r>
          </a:p>
          <a:p>
            <a:pPr lvl="1">
              <a:buFont typeface="Wingdings" panose="05000000000000000000" pitchFamily="2" charset="2"/>
              <a:buChar char="q"/>
            </a:pPr>
            <a:endParaRPr lang="en-US" sz="160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p:txBody>
      </p:sp>
      <p:pic>
        <p:nvPicPr>
          <p:cNvPr id="10" name="Content Placeholder 9">
            <a:extLst>
              <a:ext uri="{FF2B5EF4-FFF2-40B4-BE49-F238E27FC236}">
                <a16:creationId xmlns:a16="http://schemas.microsoft.com/office/drawing/2014/main" id="{655C7A2A-63BC-6291-D557-C9B2D0F30DF5}"/>
              </a:ext>
            </a:extLst>
          </p:cNvPr>
          <p:cNvPicPr>
            <a:picLocks noGrp="1" noChangeAspect="1"/>
          </p:cNvPicPr>
          <p:nvPr>
            <p:ph sz="half" idx="2"/>
          </p:nvPr>
        </p:nvPicPr>
        <p:blipFill>
          <a:blip r:embed="rId4"/>
          <a:stretch>
            <a:fillRect/>
          </a:stretch>
        </p:blipFill>
        <p:spPr>
          <a:xfrm>
            <a:off x="6218238" y="2001520"/>
            <a:ext cx="5432283" cy="3402105"/>
          </a:xfrm>
        </p:spPr>
      </p:pic>
      <p:pic>
        <p:nvPicPr>
          <p:cNvPr id="20" name="Audio 19">
            <a:hlinkClick r:id="" action="ppaction://media"/>
            <a:extLst>
              <a:ext uri="{FF2B5EF4-FFF2-40B4-BE49-F238E27FC236}">
                <a16:creationId xmlns:a16="http://schemas.microsoft.com/office/drawing/2014/main" id="{533AFF0E-2222-B70D-E976-645F79CFD9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4874789"/>
      </p:ext>
    </p:extLst>
  </p:cSld>
  <p:clrMapOvr>
    <a:masterClrMapping/>
  </p:clrMapOvr>
  <mc:AlternateContent xmlns:mc="http://schemas.openxmlformats.org/markup-compatibility/2006" xmlns:p14="http://schemas.microsoft.com/office/powerpoint/2010/main">
    <mc:Choice Requires="p14">
      <p:transition spd="slow" p14:dur="2000" advTm="38488"/>
    </mc:Choice>
    <mc:Fallback xmlns="">
      <p:transition spd="slow" advTm="3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E6426-F390-479C-B6D6-F7DCB9791075}"/>
              </a:ext>
            </a:extLst>
          </p:cNvPr>
          <p:cNvSpPr txBox="1"/>
          <p:nvPr/>
        </p:nvSpPr>
        <p:spPr>
          <a:xfrm>
            <a:off x="1701334" y="2659559"/>
            <a:ext cx="9181841" cy="769441"/>
          </a:xfrm>
          <a:prstGeom prst="rect">
            <a:avLst/>
          </a:prstGeom>
          <a:noFill/>
        </p:spPr>
        <p:txBody>
          <a:bodyPr wrap="square" rtlCol="0">
            <a:spAutoFit/>
          </a:bodyPr>
          <a:lstStyle/>
          <a:p>
            <a:pPr algn="ctr"/>
            <a:r>
              <a:rPr lang="en-US" sz="4400" b="1" dirty="0">
                <a:latin typeface="+mj-lt"/>
              </a:rPr>
              <a:t>Specimen Labeling Instruction</a:t>
            </a:r>
          </a:p>
        </p:txBody>
      </p:sp>
      <p:pic>
        <p:nvPicPr>
          <p:cNvPr id="14" name="Audio 13">
            <a:hlinkClick r:id="" action="ppaction://media"/>
            <a:extLst>
              <a:ext uri="{FF2B5EF4-FFF2-40B4-BE49-F238E27FC236}">
                <a16:creationId xmlns:a16="http://schemas.microsoft.com/office/drawing/2014/main" id="{10F50371-B0C0-006E-7C54-FCCBF810E0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2500049"/>
      </p:ext>
    </p:extLst>
  </p:cSld>
  <p:clrMapOvr>
    <a:masterClrMapping/>
  </p:clrMapOvr>
  <mc:AlternateContent xmlns:mc="http://schemas.openxmlformats.org/markup-compatibility/2006" xmlns:p14="http://schemas.microsoft.com/office/powerpoint/2010/main">
    <mc:Choice Requires="p14">
      <p:transition spd="slow" p14:dur="2000" advTm="5406"/>
    </mc:Choice>
    <mc:Fallback xmlns="">
      <p:transition spd="slow" advTm="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D761-EA48-ACDD-3584-68746EDF8F3F}"/>
              </a:ext>
            </a:extLst>
          </p:cNvPr>
          <p:cNvSpPr>
            <a:spLocks noGrp="1"/>
          </p:cNvSpPr>
          <p:nvPr>
            <p:ph type="title"/>
          </p:nvPr>
        </p:nvSpPr>
        <p:spPr>
          <a:xfrm>
            <a:off x="976363" y="263605"/>
            <a:ext cx="10058400" cy="755657"/>
          </a:xfrm>
        </p:spPr>
        <p:txBody>
          <a:bodyPr>
            <a:normAutofit/>
          </a:bodyPr>
          <a:lstStyle/>
          <a:p>
            <a:r>
              <a:rPr lang="en-US" sz="4400" b="1" dirty="0"/>
              <a:t>Specimen Labels</a:t>
            </a:r>
          </a:p>
        </p:txBody>
      </p:sp>
      <p:sp>
        <p:nvSpPr>
          <p:cNvPr id="3" name="Content Placeholder 2">
            <a:extLst>
              <a:ext uri="{FF2B5EF4-FFF2-40B4-BE49-F238E27FC236}">
                <a16:creationId xmlns:a16="http://schemas.microsoft.com/office/drawing/2014/main" id="{92F1554E-60DD-BEDC-ECEF-86474DBD7242}"/>
              </a:ext>
            </a:extLst>
          </p:cNvPr>
          <p:cNvSpPr>
            <a:spLocks noGrp="1"/>
          </p:cNvSpPr>
          <p:nvPr>
            <p:ph idx="1"/>
          </p:nvPr>
        </p:nvSpPr>
        <p:spPr>
          <a:xfrm>
            <a:off x="5228588" y="1802718"/>
            <a:ext cx="4413650" cy="1182753"/>
          </a:xfrm>
        </p:spPr>
        <p:txBody>
          <a:bodyPr>
            <a:noAutofit/>
          </a:bodyPr>
          <a:lstStyle/>
          <a:p>
            <a:pPr>
              <a:buFont typeface="Arial" panose="020B0604020202020204" pitchFamily="34" charset="0"/>
              <a:buChar char="•"/>
            </a:pPr>
            <a:r>
              <a:rPr lang="en-US" sz="1800" dirty="0"/>
              <a:t>Ties all biospecimens and kit contents together for each participant</a:t>
            </a:r>
          </a:p>
          <a:p>
            <a:pPr>
              <a:buFont typeface="Arial" panose="020B0604020202020204" pitchFamily="34" charset="0"/>
              <a:buChar char="•"/>
            </a:pPr>
            <a:r>
              <a:rPr lang="en-US" sz="1800" dirty="0"/>
              <a:t>Placed on Cryobox and Blood Sample and Shipment Notification Form</a:t>
            </a:r>
          </a:p>
        </p:txBody>
      </p:sp>
      <p:sp>
        <p:nvSpPr>
          <p:cNvPr id="9" name="TextBox 8">
            <a:extLst>
              <a:ext uri="{FF2B5EF4-FFF2-40B4-BE49-F238E27FC236}">
                <a16:creationId xmlns:a16="http://schemas.microsoft.com/office/drawing/2014/main" id="{473FBBBD-A826-A229-4543-C0FB035A9201}"/>
              </a:ext>
            </a:extLst>
          </p:cNvPr>
          <p:cNvSpPr txBox="1"/>
          <p:nvPr/>
        </p:nvSpPr>
        <p:spPr>
          <a:xfrm>
            <a:off x="2365932" y="1464837"/>
            <a:ext cx="7566465" cy="369332"/>
          </a:xfrm>
          <a:prstGeom prst="rect">
            <a:avLst/>
          </a:prstGeom>
          <a:noFill/>
        </p:spPr>
        <p:txBody>
          <a:bodyPr wrap="square">
            <a:spAutoFit/>
          </a:bodyPr>
          <a:lstStyle/>
          <a:p>
            <a:pPr algn="ctr"/>
            <a:r>
              <a:rPr lang="en-US" b="1" dirty="0">
                <a:solidFill>
                  <a:schemeClr val="tx2"/>
                </a:solidFill>
              </a:rPr>
              <a:t>Kit Number Label</a:t>
            </a:r>
          </a:p>
        </p:txBody>
      </p:sp>
      <p:cxnSp>
        <p:nvCxnSpPr>
          <p:cNvPr id="13" name="Straight Connector 12">
            <a:extLst>
              <a:ext uri="{FF2B5EF4-FFF2-40B4-BE49-F238E27FC236}">
                <a16:creationId xmlns:a16="http://schemas.microsoft.com/office/drawing/2014/main" id="{42B05086-50A5-DA74-EE78-2D969C62C16D}"/>
              </a:ext>
            </a:extLst>
          </p:cNvPr>
          <p:cNvCxnSpPr>
            <a:cxnSpLocks/>
          </p:cNvCxnSpPr>
          <p:nvPr/>
        </p:nvCxnSpPr>
        <p:spPr>
          <a:xfrm flipV="1">
            <a:off x="1484127" y="1725825"/>
            <a:ext cx="8158111" cy="245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00EE08-EC33-D375-DF39-2B9FA2224021}"/>
              </a:ext>
            </a:extLst>
          </p:cNvPr>
          <p:cNvCxnSpPr>
            <a:cxnSpLocks/>
          </p:cNvCxnSpPr>
          <p:nvPr/>
        </p:nvCxnSpPr>
        <p:spPr>
          <a:xfrm>
            <a:off x="1404401" y="3454009"/>
            <a:ext cx="83175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2256C3-C1A2-7E99-4310-B9B017B2D345}"/>
              </a:ext>
            </a:extLst>
          </p:cNvPr>
          <p:cNvCxnSpPr>
            <a:cxnSpLocks/>
          </p:cNvCxnSpPr>
          <p:nvPr/>
        </p:nvCxnSpPr>
        <p:spPr>
          <a:xfrm>
            <a:off x="1328131" y="4959086"/>
            <a:ext cx="815362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660FF26-FDD4-0A57-AB28-2F3E66DDA621}"/>
              </a:ext>
            </a:extLst>
          </p:cNvPr>
          <p:cNvSpPr txBox="1"/>
          <p:nvPr/>
        </p:nvSpPr>
        <p:spPr>
          <a:xfrm>
            <a:off x="2456094" y="3169209"/>
            <a:ext cx="7566465" cy="369332"/>
          </a:xfrm>
          <a:prstGeom prst="rect">
            <a:avLst/>
          </a:prstGeom>
          <a:noFill/>
        </p:spPr>
        <p:txBody>
          <a:bodyPr wrap="square">
            <a:spAutoFit/>
          </a:bodyPr>
          <a:lstStyle/>
          <a:p>
            <a:pPr algn="ctr"/>
            <a:r>
              <a:rPr lang="en-US" b="1" dirty="0">
                <a:solidFill>
                  <a:schemeClr val="tx2"/>
                </a:solidFill>
              </a:rPr>
              <a:t>Participant ID Label</a:t>
            </a:r>
          </a:p>
        </p:txBody>
      </p:sp>
      <p:sp>
        <p:nvSpPr>
          <p:cNvPr id="18" name="TextBox 17">
            <a:extLst>
              <a:ext uri="{FF2B5EF4-FFF2-40B4-BE49-F238E27FC236}">
                <a16:creationId xmlns:a16="http://schemas.microsoft.com/office/drawing/2014/main" id="{ED0915D0-7456-637B-060B-BA813DCD1C1B}"/>
              </a:ext>
            </a:extLst>
          </p:cNvPr>
          <p:cNvSpPr txBox="1"/>
          <p:nvPr/>
        </p:nvSpPr>
        <p:spPr>
          <a:xfrm>
            <a:off x="3758084" y="4654033"/>
            <a:ext cx="6518302" cy="369332"/>
          </a:xfrm>
          <a:prstGeom prst="rect">
            <a:avLst/>
          </a:prstGeom>
          <a:noFill/>
        </p:spPr>
        <p:txBody>
          <a:bodyPr wrap="square">
            <a:spAutoFit/>
          </a:bodyPr>
          <a:lstStyle/>
          <a:p>
            <a:pPr algn="ctr"/>
            <a:r>
              <a:rPr lang="en-US" b="1" dirty="0">
                <a:solidFill>
                  <a:schemeClr val="tx2"/>
                </a:solidFill>
              </a:rPr>
              <a:t>Collection Tube Label and Aliquot Label</a:t>
            </a:r>
          </a:p>
        </p:txBody>
      </p:sp>
      <p:sp>
        <p:nvSpPr>
          <p:cNvPr id="19" name="Content Placeholder 2">
            <a:extLst>
              <a:ext uri="{FF2B5EF4-FFF2-40B4-BE49-F238E27FC236}">
                <a16:creationId xmlns:a16="http://schemas.microsoft.com/office/drawing/2014/main" id="{712C780F-1076-DD0E-BAAD-4400AE4F0C96}"/>
              </a:ext>
            </a:extLst>
          </p:cNvPr>
          <p:cNvSpPr txBox="1">
            <a:spLocks/>
          </p:cNvSpPr>
          <p:nvPr/>
        </p:nvSpPr>
        <p:spPr>
          <a:xfrm>
            <a:off x="5228588" y="3492739"/>
            <a:ext cx="4317838" cy="9164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800" dirty="0">
                <a:solidFill>
                  <a:schemeClr val="tx1"/>
                </a:solidFill>
              </a:rPr>
              <a:t>Handwritten by sites according to unique study ID</a:t>
            </a:r>
          </a:p>
          <a:p>
            <a:pPr>
              <a:buFont typeface="Arial" panose="020B0604020202020204" pitchFamily="34" charset="0"/>
              <a:buChar char="•"/>
            </a:pPr>
            <a:r>
              <a:rPr lang="en-US" sz="1800" dirty="0">
                <a:solidFill>
                  <a:schemeClr val="tx1"/>
                </a:solidFill>
              </a:rPr>
              <a:t>Placed on blood collection EDTA tubes</a:t>
            </a:r>
          </a:p>
          <a:p>
            <a:pPr>
              <a:buFont typeface="Arial" panose="020B0604020202020204" pitchFamily="34" charset="0"/>
              <a:buChar char="•"/>
            </a:pPr>
            <a:endParaRPr lang="en-US" sz="1800" dirty="0">
              <a:solidFill>
                <a:schemeClr val="tx1"/>
              </a:solidFill>
            </a:endParaRPr>
          </a:p>
        </p:txBody>
      </p:sp>
      <p:sp>
        <p:nvSpPr>
          <p:cNvPr id="20" name="Content Placeholder 2">
            <a:extLst>
              <a:ext uri="{FF2B5EF4-FFF2-40B4-BE49-F238E27FC236}">
                <a16:creationId xmlns:a16="http://schemas.microsoft.com/office/drawing/2014/main" id="{45B51944-6558-74BF-C28E-6D71884928EF}"/>
              </a:ext>
            </a:extLst>
          </p:cNvPr>
          <p:cNvSpPr txBox="1">
            <a:spLocks/>
          </p:cNvSpPr>
          <p:nvPr/>
        </p:nvSpPr>
        <p:spPr>
          <a:xfrm>
            <a:off x="5228588" y="5047177"/>
            <a:ext cx="5047798" cy="14812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600" dirty="0">
                <a:solidFill>
                  <a:schemeClr val="tx1"/>
                </a:solidFill>
              </a:rPr>
              <a:t>Specific to type of biospecimen</a:t>
            </a:r>
          </a:p>
          <a:p>
            <a:pPr>
              <a:buFont typeface="Arial" panose="020B0604020202020204" pitchFamily="34" charset="0"/>
              <a:buChar char="•"/>
            </a:pPr>
            <a:r>
              <a:rPr lang="en-US" sz="1600" dirty="0">
                <a:solidFill>
                  <a:schemeClr val="tx1"/>
                </a:solidFill>
              </a:rPr>
              <a:t>Contains unique Specimen# and Kit#</a:t>
            </a:r>
          </a:p>
          <a:p>
            <a:pPr>
              <a:buFont typeface="Arial" panose="020B0604020202020204" pitchFamily="34" charset="0"/>
              <a:buChar char="•"/>
            </a:pPr>
            <a:r>
              <a:rPr lang="en-US" sz="1600" dirty="0">
                <a:solidFill>
                  <a:schemeClr val="tx1"/>
                </a:solidFill>
              </a:rPr>
              <a:t>Place on corresponding EDTA collection tube and processed aliquot cryovials</a:t>
            </a:r>
          </a:p>
        </p:txBody>
      </p:sp>
      <p:pic>
        <p:nvPicPr>
          <p:cNvPr id="25" name="Picture 24">
            <a:extLst>
              <a:ext uri="{FF2B5EF4-FFF2-40B4-BE49-F238E27FC236}">
                <a16:creationId xmlns:a16="http://schemas.microsoft.com/office/drawing/2014/main" id="{84303912-D8C3-192F-D9B4-037897B41460}"/>
              </a:ext>
            </a:extLst>
          </p:cNvPr>
          <p:cNvPicPr>
            <a:picLocks noChangeAspect="1"/>
          </p:cNvPicPr>
          <p:nvPr/>
        </p:nvPicPr>
        <p:blipFill>
          <a:blip r:embed="rId4"/>
          <a:stretch>
            <a:fillRect/>
          </a:stretch>
        </p:blipFill>
        <p:spPr>
          <a:xfrm>
            <a:off x="2681058" y="1864847"/>
            <a:ext cx="999694" cy="988886"/>
          </a:xfrm>
          <a:prstGeom prst="rect">
            <a:avLst/>
          </a:prstGeom>
          <a:ln w="19050">
            <a:solidFill>
              <a:schemeClr val="accent6"/>
            </a:solidFill>
          </a:ln>
        </p:spPr>
      </p:pic>
      <p:pic>
        <p:nvPicPr>
          <p:cNvPr id="27" name="Picture 26">
            <a:extLst>
              <a:ext uri="{FF2B5EF4-FFF2-40B4-BE49-F238E27FC236}">
                <a16:creationId xmlns:a16="http://schemas.microsoft.com/office/drawing/2014/main" id="{F92286B4-E375-A167-70BC-995506FDCA3B}"/>
              </a:ext>
            </a:extLst>
          </p:cNvPr>
          <p:cNvPicPr>
            <a:picLocks noChangeAspect="1"/>
          </p:cNvPicPr>
          <p:nvPr/>
        </p:nvPicPr>
        <p:blipFill>
          <a:blip r:embed="rId5"/>
          <a:stretch>
            <a:fillRect/>
          </a:stretch>
        </p:blipFill>
        <p:spPr>
          <a:xfrm>
            <a:off x="2681057" y="3647479"/>
            <a:ext cx="1077027" cy="957357"/>
          </a:xfrm>
          <a:prstGeom prst="rect">
            <a:avLst/>
          </a:prstGeom>
          <a:ln w="19050">
            <a:solidFill>
              <a:schemeClr val="accent6"/>
            </a:solidFill>
          </a:ln>
        </p:spPr>
      </p:pic>
      <p:pic>
        <p:nvPicPr>
          <p:cNvPr id="5" name="Picture 4">
            <a:extLst>
              <a:ext uri="{FF2B5EF4-FFF2-40B4-BE49-F238E27FC236}">
                <a16:creationId xmlns:a16="http://schemas.microsoft.com/office/drawing/2014/main" id="{B5CB7C84-7AD7-C873-3064-08C960EAC8AF}"/>
              </a:ext>
            </a:extLst>
          </p:cNvPr>
          <p:cNvPicPr>
            <a:picLocks noChangeAspect="1"/>
          </p:cNvPicPr>
          <p:nvPr/>
        </p:nvPicPr>
        <p:blipFill>
          <a:blip r:embed="rId6"/>
          <a:stretch>
            <a:fillRect/>
          </a:stretch>
        </p:blipFill>
        <p:spPr>
          <a:xfrm>
            <a:off x="2450096" y="5032160"/>
            <a:ext cx="1170037" cy="1182754"/>
          </a:xfrm>
          <a:prstGeom prst="rect">
            <a:avLst/>
          </a:prstGeom>
        </p:spPr>
      </p:pic>
      <p:pic>
        <p:nvPicPr>
          <p:cNvPr id="7" name="Picture 6">
            <a:extLst>
              <a:ext uri="{FF2B5EF4-FFF2-40B4-BE49-F238E27FC236}">
                <a16:creationId xmlns:a16="http://schemas.microsoft.com/office/drawing/2014/main" id="{E85C554F-F7FE-2E2D-CF42-AB8F0886EB5D}"/>
              </a:ext>
            </a:extLst>
          </p:cNvPr>
          <p:cNvPicPr>
            <a:picLocks noChangeAspect="1"/>
          </p:cNvPicPr>
          <p:nvPr/>
        </p:nvPicPr>
        <p:blipFill>
          <a:blip r:embed="rId7"/>
          <a:stretch>
            <a:fillRect/>
          </a:stretch>
        </p:blipFill>
        <p:spPr>
          <a:xfrm>
            <a:off x="3679493" y="5023365"/>
            <a:ext cx="1170037" cy="1189218"/>
          </a:xfrm>
          <a:prstGeom prst="rect">
            <a:avLst/>
          </a:prstGeom>
        </p:spPr>
      </p:pic>
      <p:pic>
        <p:nvPicPr>
          <p:cNvPr id="14" name="Picture 13">
            <a:extLst>
              <a:ext uri="{FF2B5EF4-FFF2-40B4-BE49-F238E27FC236}">
                <a16:creationId xmlns:a16="http://schemas.microsoft.com/office/drawing/2014/main" id="{F6089F40-7CB4-8C8F-57B7-D48860227537}"/>
              </a:ext>
            </a:extLst>
          </p:cNvPr>
          <p:cNvPicPr>
            <a:picLocks noChangeAspect="1"/>
          </p:cNvPicPr>
          <p:nvPr/>
        </p:nvPicPr>
        <p:blipFill>
          <a:blip r:embed="rId8"/>
          <a:stretch>
            <a:fillRect/>
          </a:stretch>
        </p:blipFill>
        <p:spPr>
          <a:xfrm>
            <a:off x="1218273" y="5032160"/>
            <a:ext cx="1202143" cy="1182754"/>
          </a:xfrm>
          <a:prstGeom prst="rect">
            <a:avLst/>
          </a:prstGeom>
        </p:spPr>
      </p:pic>
      <p:pic>
        <p:nvPicPr>
          <p:cNvPr id="4" name="Audio 38">
            <a:hlinkClick r:id="" action="ppaction://media"/>
            <a:extLst>
              <a:ext uri="{FF2B5EF4-FFF2-40B4-BE49-F238E27FC236}">
                <a16:creationId xmlns:a16="http://schemas.microsoft.com/office/drawing/2014/main" id="{CAE913FA-2F0D-B46C-4FF5-DBF28BB3D44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80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1"/>
</p:tagLst>
</file>

<file path=ppt/theme/theme1.xml><?xml version="1.0" encoding="utf-8"?>
<a:theme xmlns:a="http://schemas.openxmlformats.org/drawingml/2006/main" name="NCRAD">
  <a:themeElements>
    <a:clrScheme name="New NCRAD">
      <a:dk1>
        <a:srgbClr val="006298"/>
      </a:dk1>
      <a:lt1>
        <a:srgbClr val="F8F9FA"/>
      </a:lt1>
      <a:dk2>
        <a:srgbClr val="4D5A69"/>
      </a:dk2>
      <a:lt2>
        <a:srgbClr val="F9F9F0"/>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Custom 1">
      <a:majorFont>
        <a:latin typeface="Georgia"/>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CRAD" id="{130F771E-01FE-4433-B938-A7ECD5030A4E}" vid="{59C87B4B-5915-4C63-96F0-1E5017F29BDB}"/>
    </a:ext>
  </a:extLst>
</a:theme>
</file>

<file path=ppt/theme/theme2.xml><?xml version="1.0" encoding="utf-8"?>
<a:theme xmlns:a="http://schemas.openxmlformats.org/drawingml/2006/main" name="1_Custom Design">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CRAD">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Custom 1">
      <a:majorFont>
        <a:latin typeface="Georgia"/>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CRAD" id="{130F771E-01FE-4433-B938-A7ECD5030A4E}" vid="{59C87B4B-5915-4C63-96F0-1E5017F29B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NCRAD Slide Template</Template>
  <TotalTime>15591</TotalTime>
  <Words>2082</Words>
  <Application>Microsoft Office PowerPoint</Application>
  <PresentationFormat>Widescreen</PresentationFormat>
  <Paragraphs>319</Paragraphs>
  <Slides>43</Slides>
  <Notes>6</Notes>
  <HiddenSlides>0</HiddenSlides>
  <MMClips>42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43</vt:i4>
      </vt:variant>
    </vt:vector>
  </HeadingPairs>
  <TitlesOfParts>
    <vt:vector size="57" baseType="lpstr">
      <vt:lpstr>Abadi</vt:lpstr>
      <vt:lpstr>Arial</vt:lpstr>
      <vt:lpstr>Calibri</vt:lpstr>
      <vt:lpstr>Calibri Light</vt:lpstr>
      <vt:lpstr>Courier New</vt:lpstr>
      <vt:lpstr>Georgia</vt:lpstr>
      <vt:lpstr>Segoe UI</vt:lpstr>
      <vt:lpstr>Symbol</vt:lpstr>
      <vt:lpstr>Verdana</vt:lpstr>
      <vt:lpstr>Wingdings</vt:lpstr>
      <vt:lpstr>NCRAD</vt:lpstr>
      <vt:lpstr>1_Custom Design</vt:lpstr>
      <vt:lpstr>Custom Design</vt:lpstr>
      <vt:lpstr>NCRAD</vt:lpstr>
      <vt:lpstr>A Seamless Phase 2A-Phase 2B Multi-Center Trial to test the Benefits of Benfotiamine on the Progression of Alzheimer’s disease (BENFOTEAM) </vt:lpstr>
      <vt:lpstr>Content</vt:lpstr>
      <vt:lpstr>Benfotiamine Biospecimen Collection Schedule</vt:lpstr>
      <vt:lpstr>Kit Request Module</vt:lpstr>
      <vt:lpstr>Kit Request Module Instruction</vt:lpstr>
      <vt:lpstr>BENFO Screening Reporter www.kits.iu.edu/BENFOScreening </vt:lpstr>
      <vt:lpstr>GUID (Globally Unique Identifier)</vt:lpstr>
      <vt:lpstr>PowerPoint Presentation</vt:lpstr>
      <vt:lpstr>Specimen Labels</vt:lpstr>
      <vt:lpstr>Collection tube and Aliquot Labels</vt:lpstr>
      <vt:lpstr>Specimen Labeling Instruction: Label Placement Details</vt:lpstr>
      <vt:lpstr>Specimen Collection and Processing</vt:lpstr>
      <vt:lpstr>Benfotiamine Biospecimen Samples</vt:lpstr>
      <vt:lpstr>PowerPoint Presentation</vt:lpstr>
      <vt:lpstr>PowerPoint Presentation</vt:lpstr>
      <vt:lpstr>Specimen Collection and Processing: Plasma and Buffy Coat Collection (Screening)</vt:lpstr>
      <vt:lpstr>PowerPoint Presentation</vt:lpstr>
      <vt:lpstr>PowerPoint Presentation</vt:lpstr>
      <vt:lpstr>PowerPoint Presentation</vt:lpstr>
      <vt:lpstr>PowerPoint Presentation</vt:lpstr>
      <vt:lpstr>PowerPoint Presentation</vt:lpstr>
      <vt:lpstr>PowerPoint Presentation</vt:lpstr>
      <vt:lpstr>Frozen Shipment Tutorial</vt:lpstr>
      <vt:lpstr>Specimen Packaging and Shipment: Frozen Specimen Packaging </vt:lpstr>
      <vt:lpstr>Specimen Packaging and Shipment: Frozen Specimen Packaging</vt:lpstr>
      <vt:lpstr>Blood Sample and Shipment Notification Form</vt:lpstr>
      <vt:lpstr>Specimen Packaging and Shipment: Cardboard Package Labeling</vt:lpstr>
      <vt:lpstr>PowerPoint Presentation</vt:lpstr>
      <vt:lpstr>Shipping Accounts</vt:lpstr>
      <vt:lpstr>Navigating UPS ShipExec Tutorial </vt:lpstr>
      <vt:lpstr>UPS ShipExecTM Thin Client Website</vt:lpstr>
      <vt:lpstr>Creating Airbills &amp; Scheduling Pick Ups: Finding your Contact Information</vt:lpstr>
      <vt:lpstr>PowerPoint Presentation</vt:lpstr>
      <vt:lpstr>PowerPoint Presentation</vt:lpstr>
      <vt:lpstr>Creating Airbills &amp; Scheduling Pick Ups: Scheduling Pickup Request</vt:lpstr>
      <vt:lpstr>PowerPoint Presentation</vt:lpstr>
      <vt:lpstr>PowerPoint Presentation</vt:lpstr>
      <vt:lpstr>PowerPoint Presentation</vt:lpstr>
      <vt:lpstr>Requirements Prior to Collections:</vt:lpstr>
      <vt:lpstr>PowerPoint Presentation</vt:lpstr>
      <vt:lpstr>PowerPoint Presentation</vt:lpstr>
      <vt:lpstr>Resources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NCRAD</dc:title>
  <dc:creator>Delaney, Erin Lindsey</dc:creator>
  <cp:lastModifiedBy>Delaney, Erin Lindsey</cp:lastModifiedBy>
  <cp:revision>43</cp:revision>
  <dcterms:created xsi:type="dcterms:W3CDTF">2023-05-09T13:20:40Z</dcterms:created>
  <dcterms:modified xsi:type="dcterms:W3CDTF">2025-04-16T16:05:46Z</dcterms:modified>
</cp:coreProperties>
</file>