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7" r:id="rId2"/>
    <p:sldId id="258" r:id="rId3"/>
    <p:sldId id="260" r:id="rId4"/>
    <p:sldId id="261" r:id="rId5"/>
    <p:sldId id="259" r:id="rId6"/>
    <p:sldId id="262" r:id="rId7"/>
    <p:sldId id="263" r:id="rId8"/>
    <p:sldId id="265" r:id="rId9"/>
    <p:sldId id="299" r:id="rId10"/>
    <p:sldId id="266" r:id="rId11"/>
    <p:sldId id="267" r:id="rId12"/>
    <p:sldId id="268" r:id="rId13"/>
    <p:sldId id="269" r:id="rId14"/>
    <p:sldId id="270" r:id="rId15"/>
    <p:sldId id="272" r:id="rId16"/>
    <p:sldId id="273" r:id="rId17"/>
    <p:sldId id="274" r:id="rId18"/>
    <p:sldId id="275" r:id="rId19"/>
    <p:sldId id="276" r:id="rId20"/>
    <p:sldId id="282" r:id="rId21"/>
    <p:sldId id="283" r:id="rId22"/>
    <p:sldId id="284" r:id="rId23"/>
    <p:sldId id="287" r:id="rId24"/>
    <p:sldId id="289" r:id="rId25"/>
    <p:sldId id="290" r:id="rId26"/>
    <p:sldId id="291" r:id="rId27"/>
    <p:sldId id="292" r:id="rId28"/>
    <p:sldId id="293" r:id="rId29"/>
    <p:sldId id="256" r:id="rId30"/>
    <p:sldId id="310" r:id="rId31"/>
    <p:sldId id="300" r:id="rId32"/>
    <p:sldId id="301" r:id="rId33"/>
    <p:sldId id="302" r:id="rId34"/>
    <p:sldId id="303" r:id="rId35"/>
    <p:sldId id="304" r:id="rId36"/>
    <p:sldId id="305" r:id="rId37"/>
    <p:sldId id="306" r:id="rId38"/>
    <p:sldId id="307" r:id="rId39"/>
    <p:sldId id="285" r:id="rId40"/>
    <p:sldId id="278" r:id="rId41"/>
    <p:sldId id="279" r:id="rId42"/>
    <p:sldId id="280" r:id="rId43"/>
    <p:sldId id="308" r:id="rId44"/>
    <p:sldId id="309" r:id="rId45"/>
    <p:sldId id="294" r:id="rId46"/>
    <p:sldId id="295" r:id="rId47"/>
    <p:sldId id="296" r:id="rId48"/>
    <p:sldId id="297"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699" autoAdjust="0"/>
    <p:restoredTop sz="94619" autoAdjust="0"/>
  </p:normalViewPr>
  <p:slideViewPr>
    <p:cSldViewPr snapToGrid="0">
      <p:cViewPr varScale="1">
        <p:scale>
          <a:sx n="98" d="100"/>
          <a:sy n="98" d="100"/>
        </p:scale>
        <p:origin x="108" y="25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00A72137-9397-F4C4-5640-C1440BFBE57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888FB2B-BB8E-28E4-A175-7276B4ACBEF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53E4AC1-5447-29E7-9DA6-15CCA8BEFC7A}"/>
              </a:ext>
            </a:extLst>
          </p:cNvPr>
          <p:cNvSpPr>
            <a:spLocks noGrp="1"/>
          </p:cNvSpPr>
          <p:nvPr>
            <p:ph type="ctrTitle"/>
          </p:nvPr>
        </p:nvSpPr>
        <p:spPr>
          <a:xfrm>
            <a:off x="1524000" y="1122363"/>
            <a:ext cx="9144000" cy="2387600"/>
          </a:xfrm>
        </p:spPr>
        <p:txBody>
          <a:bodyPr anchor="b">
            <a:normAutofit/>
          </a:bodyPr>
          <a:lstStyle>
            <a:lvl1pPr algn="ctr">
              <a:defRPr sz="8000">
                <a:latin typeface="Georgia" panose="02040502050405020303" pitchFamily="18" charset="0"/>
              </a:defRPr>
            </a:lvl1pPr>
          </a:lstStyle>
          <a:p>
            <a:r>
              <a:rPr lang="en-US"/>
              <a:t>Click to edit Master title style</a:t>
            </a:r>
          </a:p>
        </p:txBody>
      </p:sp>
      <p:sp>
        <p:nvSpPr>
          <p:cNvPr id="3" name="Subtitle 2">
            <a:extLst>
              <a:ext uri="{FF2B5EF4-FFF2-40B4-BE49-F238E27FC236}">
                <a16:creationId xmlns:a16="http://schemas.microsoft.com/office/drawing/2014/main" id="{A68BBE56-2992-D21E-8A96-68E9B7BD2941}"/>
              </a:ext>
            </a:extLst>
          </p:cNvPr>
          <p:cNvSpPr>
            <a:spLocks noGrp="1"/>
          </p:cNvSpPr>
          <p:nvPr>
            <p:ph type="subTitle" idx="1"/>
          </p:nvPr>
        </p:nvSpPr>
        <p:spPr>
          <a:xfrm>
            <a:off x="1524000" y="3602038"/>
            <a:ext cx="9144000" cy="1655762"/>
          </a:xfrm>
        </p:spPr>
        <p:txBody>
          <a:bodyPr/>
          <a:lstStyle>
            <a:lvl1pPr marL="0" indent="0" algn="ctr">
              <a:buNone/>
              <a:defRPr sz="2400">
                <a:solidFill>
                  <a:schemeClr val="accent1"/>
                </a:solidFill>
                <a:latin typeface="Georgia" panose="02040502050405020303" pitchFamily="18"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940FB9B3-A444-DCF9-4C86-F9F195BE3A85}"/>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61A0B220-0ACD-CBEB-E586-490353D0197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C135A68-3192-7280-1717-A4C52CDC06A7}"/>
              </a:ext>
            </a:extLst>
          </p:cNvPr>
          <p:cNvSpPr>
            <a:spLocks noGrp="1"/>
          </p:cNvSpPr>
          <p:nvPr>
            <p:ph type="sldNum" sz="quarter" idx="12"/>
          </p:nvPr>
        </p:nvSpPr>
        <p:spPr/>
        <p:txBody>
          <a:bodyPr/>
          <a:lstStyle/>
          <a:p>
            <a:fld id="{6DCEE5F6-9E9A-4E82-9E36-590D6189802D}" type="slidenum">
              <a:rPr lang="en-US" smtClean="0"/>
              <a:t>‹#›</a:t>
            </a:fld>
            <a:endParaRPr lang="en-US"/>
          </a:p>
        </p:txBody>
      </p:sp>
      <p:pic>
        <p:nvPicPr>
          <p:cNvPr id="8" name="Picture 7" descr="A logo for a health care company&#10;&#10;Description automatically generated">
            <a:extLst>
              <a:ext uri="{FF2B5EF4-FFF2-40B4-BE49-F238E27FC236}">
                <a16:creationId xmlns:a16="http://schemas.microsoft.com/office/drawing/2014/main" id="{BD7E9E92-94A3-79A7-4976-D6869E501721}"/>
              </a:ext>
            </a:extLst>
          </p:cNvPr>
          <p:cNvPicPr>
            <a:picLocks noChangeAspect="1"/>
          </p:cNvPicPr>
          <p:nvPr/>
        </p:nvPicPr>
        <p:blipFill rotWithShape="1">
          <a:blip r:embed="rId2">
            <a:extLst>
              <a:ext uri="{28A0092B-C50C-407E-A947-70E740481C1C}">
                <a14:useLocalDpi xmlns:a14="http://schemas.microsoft.com/office/drawing/2010/main" val="0"/>
              </a:ext>
            </a:extLst>
          </a:blip>
          <a:srcRect l="5684" t="21041" r="5810" b="23332"/>
          <a:stretch/>
        </p:blipFill>
        <p:spPr>
          <a:xfrm>
            <a:off x="4437601" y="4609907"/>
            <a:ext cx="3313651" cy="1609918"/>
          </a:xfrm>
          <a:prstGeom prst="rect">
            <a:avLst/>
          </a:prstGeom>
        </p:spPr>
      </p:pic>
    </p:spTree>
    <p:extLst>
      <p:ext uri="{BB962C8B-B14F-4D97-AF65-F5344CB8AC3E}">
        <p14:creationId xmlns:p14="http://schemas.microsoft.com/office/powerpoint/2010/main" val="41292072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18839FA-38F8-68E9-5967-EB00BD4E14F0}"/>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ED1BA40-DF08-C34B-3FA0-D528E3CB4055}"/>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7DA3F0A1-0236-39D1-6C40-0CD56D75090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14CB697D-805D-D3DD-110E-E8E3E823DF4F}"/>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DE6224F3-2705-7F7C-6599-B881200C8A27}"/>
              </a:ext>
            </a:extLst>
          </p:cNvPr>
          <p:cNvSpPr>
            <a:spLocks noGrp="1"/>
          </p:cNvSpPr>
          <p:nvPr>
            <p:ph type="body" orient="vert" idx="1"/>
          </p:nvPr>
        </p:nvSpPr>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F8AB746-C7FB-804C-FE84-6118CC58C625}"/>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882015B2-D6D5-E1FB-A20E-07B8E034687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1F31854-C702-B215-F559-7EBD7A04240A}"/>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26915298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538149D-B08C-235B-B28A-A885DEE89318}"/>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77AA9EC2-5EEB-1C79-0E58-347132F074B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9" name="Picture 8" descr="A logo with arrows and words&#10;&#10;Description automatically generated">
            <a:extLst>
              <a:ext uri="{FF2B5EF4-FFF2-40B4-BE49-F238E27FC236}">
                <a16:creationId xmlns:a16="http://schemas.microsoft.com/office/drawing/2014/main" id="{29F7FDB7-F5FC-8B5D-F462-A79A28FEF7F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Vertical Title 1">
            <a:extLst>
              <a:ext uri="{FF2B5EF4-FFF2-40B4-BE49-F238E27FC236}">
                <a16:creationId xmlns:a16="http://schemas.microsoft.com/office/drawing/2014/main" id="{BBBDB956-39FC-2769-C335-106DEB081B16}"/>
              </a:ext>
            </a:extLst>
          </p:cNvPr>
          <p:cNvSpPr>
            <a:spLocks noGrp="1"/>
          </p:cNvSpPr>
          <p:nvPr>
            <p:ph type="title" orient="vert"/>
          </p:nvPr>
        </p:nvSpPr>
        <p:spPr>
          <a:xfrm>
            <a:off x="8724900" y="365125"/>
            <a:ext cx="2628900" cy="5811838"/>
          </a:xfrm>
        </p:spPr>
        <p:txBody>
          <a:bodyPr vert="eaVert"/>
          <a:lstStyle>
            <a:lvl1pPr>
              <a:defRPr>
                <a:solidFill>
                  <a:schemeClr val="tx2"/>
                </a:solidFill>
                <a:latin typeface="Georgia" panose="02040502050405020303" pitchFamily="18" charset="0"/>
              </a:defRPr>
            </a:lvl1pPr>
          </a:lstStyle>
          <a:p>
            <a:r>
              <a:rPr lang="en-US"/>
              <a:t>Click to edit Master title style</a:t>
            </a:r>
          </a:p>
        </p:txBody>
      </p:sp>
      <p:sp>
        <p:nvSpPr>
          <p:cNvPr id="3" name="Vertical Text Placeholder 2">
            <a:extLst>
              <a:ext uri="{FF2B5EF4-FFF2-40B4-BE49-F238E27FC236}">
                <a16:creationId xmlns:a16="http://schemas.microsoft.com/office/drawing/2014/main" id="{B2AF09C2-09D5-A8CF-BC52-6C97CDD1592F}"/>
              </a:ext>
            </a:extLst>
          </p:cNvPr>
          <p:cNvSpPr>
            <a:spLocks noGrp="1"/>
          </p:cNvSpPr>
          <p:nvPr>
            <p:ph type="body" orient="vert" idx="1"/>
          </p:nvPr>
        </p:nvSpPr>
        <p:spPr>
          <a:xfrm>
            <a:off x="838200" y="365125"/>
            <a:ext cx="7734300" cy="5811838"/>
          </a:xfrm>
        </p:spPr>
        <p:txBody>
          <a:bodyPr vert="eaVert"/>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FE1FF62-F691-7A53-FB80-C86EB318F74D}"/>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9BC0BD89-FDDD-1773-403C-03C989A6222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29B913-40C3-036E-E1A4-30127B24734F}"/>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29878329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A logo with arrows and words&#10;&#10;Description automatically generated">
            <a:extLst>
              <a:ext uri="{FF2B5EF4-FFF2-40B4-BE49-F238E27FC236}">
                <a16:creationId xmlns:a16="http://schemas.microsoft.com/office/drawing/2014/main" id="{BCFBFA48-D633-070F-D010-B0DF0C6D7A6E}"/>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7" name="Rectangle 6">
            <a:extLst>
              <a:ext uri="{FF2B5EF4-FFF2-40B4-BE49-F238E27FC236}">
                <a16:creationId xmlns:a16="http://schemas.microsoft.com/office/drawing/2014/main" id="{74F1C2F0-58BC-A97E-C530-1D984E3F611B}"/>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FC238A9-3019-B42B-7A66-33B1328DCACF}"/>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D256654-ECA9-902F-AD6F-905555303218}"/>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784D06E2-7DF2-1180-4358-B27D8C7D2F0E}"/>
              </a:ext>
            </a:extLst>
          </p:cNvPr>
          <p:cNvSpPr>
            <a:spLocks noGrp="1"/>
          </p:cNvSpPr>
          <p:nvPr>
            <p:ph idx="1"/>
          </p:nvPr>
        </p:nvSpPr>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E6D6C3E-BAFE-14C3-7058-0C4D92DA1BE0}"/>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1D2374B4-29C6-5FD3-CBB1-C1D05A728C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F8DA051-9B6A-F837-CCF0-17D0F49649A1}"/>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3784800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E9BDEA7-86BE-3B15-8B8F-D0006852853D}"/>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09538656-F820-6E6B-A7A4-61D370869DEA}"/>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B3D1547-8A45-945A-ED19-147413067CC7}"/>
              </a:ext>
            </a:extLst>
          </p:cNvPr>
          <p:cNvSpPr>
            <a:spLocks noGrp="1"/>
          </p:cNvSpPr>
          <p:nvPr>
            <p:ph type="title"/>
          </p:nvPr>
        </p:nvSpPr>
        <p:spPr>
          <a:xfrm>
            <a:off x="831850" y="1709738"/>
            <a:ext cx="10515600" cy="2852737"/>
          </a:xfrm>
        </p:spPr>
        <p:txBody>
          <a:bodyPr anchor="b">
            <a:normAutofit/>
          </a:bodyPr>
          <a:lstStyle>
            <a:lvl1pPr algn="ctr">
              <a:defRPr sz="8000">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113A4A7B-9BF6-A09D-903D-778617B3D5A2}"/>
              </a:ext>
            </a:extLst>
          </p:cNvPr>
          <p:cNvSpPr>
            <a:spLocks noGrp="1"/>
          </p:cNvSpPr>
          <p:nvPr>
            <p:ph type="body" idx="1"/>
          </p:nvPr>
        </p:nvSpPr>
        <p:spPr>
          <a:xfrm>
            <a:off x="831850" y="4589463"/>
            <a:ext cx="10515600" cy="1500187"/>
          </a:xfrm>
        </p:spPr>
        <p:txBody>
          <a:bodyPr/>
          <a:lstStyle>
            <a:lvl1pPr marL="0" indent="0" algn="ctr">
              <a:buNone/>
              <a:defRPr sz="2400">
                <a:solidFill>
                  <a:schemeClr val="accent1"/>
                </a:solidFill>
                <a:latin typeface="Georgia" panose="02040502050405020303" pitchFamily="18"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9F10519-6B30-CCDE-83D4-77170D224AFC}"/>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B7D05A1B-4826-144A-6E9A-E94C48EE129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357286-B1C1-343E-0E8A-BF5023BF4C8B}"/>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5774670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985056C-15E2-5B95-F753-EAE41507A3A4}"/>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a:extLst>
              <a:ext uri="{FF2B5EF4-FFF2-40B4-BE49-F238E27FC236}">
                <a16:creationId xmlns:a16="http://schemas.microsoft.com/office/drawing/2014/main" id="{C85D71E2-7494-A75B-6571-5E4BF5049B7E}"/>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0" name="Picture 9" descr="A logo with arrows and words&#10;&#10;Description automatically generated">
            <a:extLst>
              <a:ext uri="{FF2B5EF4-FFF2-40B4-BE49-F238E27FC236}">
                <a16:creationId xmlns:a16="http://schemas.microsoft.com/office/drawing/2014/main" id="{1413C837-6358-7B7A-5FF3-00C40E895C30}"/>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C910D2C-1426-25B1-D1AE-2136E0AEE98B}"/>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Content Placeholder 2">
            <a:extLst>
              <a:ext uri="{FF2B5EF4-FFF2-40B4-BE49-F238E27FC236}">
                <a16:creationId xmlns:a16="http://schemas.microsoft.com/office/drawing/2014/main" id="{1F613292-BD80-FB2F-8CBB-744C1C9CDD55}"/>
              </a:ext>
            </a:extLst>
          </p:cNvPr>
          <p:cNvSpPr>
            <a:spLocks noGrp="1"/>
          </p:cNvSpPr>
          <p:nvPr>
            <p:ph sz="half" idx="1"/>
          </p:nvPr>
        </p:nvSpPr>
        <p:spPr>
          <a:xfrm>
            <a:off x="838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9DBEE772-49C1-01E0-A40E-D4EB56312A7E}"/>
              </a:ext>
            </a:extLst>
          </p:cNvPr>
          <p:cNvSpPr>
            <a:spLocks noGrp="1"/>
          </p:cNvSpPr>
          <p:nvPr>
            <p:ph sz="half" idx="2"/>
          </p:nvPr>
        </p:nvSpPr>
        <p:spPr>
          <a:xfrm>
            <a:off x="6172200" y="1825625"/>
            <a:ext cx="5181600" cy="4351338"/>
          </a:xfrm>
        </p:spPr>
        <p:txBody>
          <a:bodyPr/>
          <a:lstStyle>
            <a:lvl2pPr>
              <a:defRPr>
                <a:solidFill>
                  <a:schemeClr val="accent1"/>
                </a:solidFill>
              </a:defRPr>
            </a:lvl2pPr>
            <a:lvl3pPr>
              <a:defRPr>
                <a:solidFill>
                  <a:schemeClr val="tx2"/>
                </a:solidFill>
              </a:defRPr>
            </a:lvl3pPr>
            <a:lvl5pPr>
              <a:defRPr>
                <a:solidFill>
                  <a:schemeClr val="accent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D92B18E-FD97-C857-42B1-56C30CEAB137}"/>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6" name="Footer Placeholder 5">
            <a:extLst>
              <a:ext uri="{FF2B5EF4-FFF2-40B4-BE49-F238E27FC236}">
                <a16:creationId xmlns:a16="http://schemas.microsoft.com/office/drawing/2014/main" id="{EEB13C04-6898-6C32-EA74-81D6B0A504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535AAC5-47AF-75E4-C022-E3D580E9AC7C}"/>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1912487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18FAFE12-4FFC-6777-5A89-924ADD71E011}"/>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a:extLst>
              <a:ext uri="{FF2B5EF4-FFF2-40B4-BE49-F238E27FC236}">
                <a16:creationId xmlns:a16="http://schemas.microsoft.com/office/drawing/2014/main" id="{12BA58F8-3710-EEAF-DDF5-D044B9525281}"/>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2" name="Picture 11" descr="A logo with arrows and words&#10;&#10;Description automatically generated">
            <a:extLst>
              <a:ext uri="{FF2B5EF4-FFF2-40B4-BE49-F238E27FC236}">
                <a16:creationId xmlns:a16="http://schemas.microsoft.com/office/drawing/2014/main" id="{7E167B5B-DF35-DCD1-E45E-45AD81C33216}"/>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A270C011-34CC-2E00-67CF-E6047D3C90A6}"/>
              </a:ext>
            </a:extLst>
          </p:cNvPr>
          <p:cNvSpPr>
            <a:spLocks noGrp="1"/>
          </p:cNvSpPr>
          <p:nvPr>
            <p:ph type="title"/>
          </p:nvPr>
        </p:nvSpPr>
        <p:spPr>
          <a:xfrm>
            <a:off x="839788" y="365125"/>
            <a:ext cx="10515600" cy="1325563"/>
          </a:xfrm>
        </p:spPr>
        <p:txBody>
          <a:bodyPr/>
          <a:lstStyle>
            <a:lvl1pPr>
              <a:defRPr>
                <a:solidFill>
                  <a:schemeClr val="tx2"/>
                </a:solidFill>
                <a:latin typeface="Georgia" panose="02040502050405020303" pitchFamily="18" charset="0"/>
              </a:defRPr>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7237AB59-5BFE-185A-52A3-818AE32B3306}"/>
              </a:ext>
            </a:extLst>
          </p:cNvPr>
          <p:cNvSpPr>
            <a:spLocks noGrp="1"/>
          </p:cNvSpPr>
          <p:nvPr>
            <p:ph type="body" idx="1"/>
          </p:nvPr>
        </p:nvSpPr>
        <p:spPr>
          <a:xfrm>
            <a:off x="839788" y="1681163"/>
            <a:ext cx="5157787"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B6C743-CAA8-87CF-BC34-8EAE50E1B8F4}"/>
              </a:ext>
            </a:extLst>
          </p:cNvPr>
          <p:cNvSpPr>
            <a:spLocks noGrp="1"/>
          </p:cNvSpPr>
          <p:nvPr>
            <p:ph sz="half" idx="2"/>
          </p:nvPr>
        </p:nvSpPr>
        <p:spPr>
          <a:xfrm>
            <a:off x="839788" y="2505075"/>
            <a:ext cx="5157787"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DAA55F56-89B3-023F-D8C1-D541EAE5576B}"/>
              </a:ext>
            </a:extLst>
          </p:cNvPr>
          <p:cNvSpPr>
            <a:spLocks noGrp="1"/>
          </p:cNvSpPr>
          <p:nvPr>
            <p:ph type="body" sz="quarter" idx="3"/>
          </p:nvPr>
        </p:nvSpPr>
        <p:spPr>
          <a:xfrm>
            <a:off x="6172200" y="1681163"/>
            <a:ext cx="5183188" cy="823912"/>
          </a:xfrm>
        </p:spPr>
        <p:txBody>
          <a:bodyPr anchor="b"/>
          <a:lstStyle>
            <a:lvl1pPr marL="0" indent="0">
              <a:buNone/>
              <a:defRPr sz="24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945C008-123F-CED5-0348-B04F31FC977B}"/>
              </a:ext>
            </a:extLst>
          </p:cNvPr>
          <p:cNvSpPr>
            <a:spLocks noGrp="1"/>
          </p:cNvSpPr>
          <p:nvPr>
            <p:ph sz="quarter" idx="4"/>
          </p:nvPr>
        </p:nvSpPr>
        <p:spPr>
          <a:xfrm>
            <a:off x="6172200" y="2505075"/>
            <a:ext cx="5183188" cy="3684588"/>
          </a:xfrm>
        </p:spPr>
        <p:txBody>
          <a:bodyPr/>
          <a:lstStyle>
            <a:lvl2pPr>
              <a:defRPr>
                <a:solidFill>
                  <a:schemeClr val="accent1"/>
                </a:solidFill>
              </a:defRPr>
            </a:lvl2pPr>
            <a:lvl3pPr>
              <a:defRPr>
                <a:solidFill>
                  <a:schemeClr val="tx2"/>
                </a:solidFill>
              </a:defRPr>
            </a:lvl3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B526558B-7320-3106-A515-F0003CEF239F}"/>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8" name="Footer Placeholder 7">
            <a:extLst>
              <a:ext uri="{FF2B5EF4-FFF2-40B4-BE49-F238E27FC236}">
                <a16:creationId xmlns:a16="http://schemas.microsoft.com/office/drawing/2014/main" id="{CC02C1E8-53D7-4DF1-6856-2AACAAA4AED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62A283D-4543-39D1-99F4-90C1D846D5C9}"/>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3972261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0B635263-D89A-40CA-3605-254D2D9F1AA7}"/>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Rectangle 6">
            <a:extLst>
              <a:ext uri="{FF2B5EF4-FFF2-40B4-BE49-F238E27FC236}">
                <a16:creationId xmlns:a16="http://schemas.microsoft.com/office/drawing/2014/main" id="{A0644D85-3E8A-9602-6A1E-FD86C15EE810}"/>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8" name="Picture 7" descr="A logo with arrows and words&#10;&#10;Description automatically generated">
            <a:extLst>
              <a:ext uri="{FF2B5EF4-FFF2-40B4-BE49-F238E27FC236}">
                <a16:creationId xmlns:a16="http://schemas.microsoft.com/office/drawing/2014/main" id="{399731B1-91CF-AD39-D276-DE6124F30979}"/>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2" name="Title 1">
            <a:extLst>
              <a:ext uri="{FF2B5EF4-FFF2-40B4-BE49-F238E27FC236}">
                <a16:creationId xmlns:a16="http://schemas.microsoft.com/office/drawing/2014/main" id="{6F5BC74C-CEEF-2A76-ED89-344B040DAFAC}"/>
              </a:ext>
            </a:extLst>
          </p:cNvPr>
          <p:cNvSpPr>
            <a:spLocks noGrp="1"/>
          </p:cNvSpPr>
          <p:nvPr>
            <p:ph type="title"/>
          </p:nvPr>
        </p:nvSpPr>
        <p:spPr/>
        <p:txBody>
          <a:bodyPr/>
          <a:lstStyle>
            <a:lvl1pPr>
              <a:defRPr>
                <a:solidFill>
                  <a:schemeClr val="tx2"/>
                </a:solidFill>
                <a:latin typeface="Georgia" panose="02040502050405020303" pitchFamily="18" charset="0"/>
              </a:defRPr>
            </a:lvl1pPr>
          </a:lstStyle>
          <a:p>
            <a:r>
              <a:rPr lang="en-US"/>
              <a:t>Click to edit Master title style</a:t>
            </a:r>
          </a:p>
        </p:txBody>
      </p:sp>
      <p:sp>
        <p:nvSpPr>
          <p:cNvPr id="3" name="Date Placeholder 2">
            <a:extLst>
              <a:ext uri="{FF2B5EF4-FFF2-40B4-BE49-F238E27FC236}">
                <a16:creationId xmlns:a16="http://schemas.microsoft.com/office/drawing/2014/main" id="{CF428C0C-189F-BE3A-0D75-4527F41CE3AA}"/>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4" name="Footer Placeholder 3">
            <a:extLst>
              <a:ext uri="{FF2B5EF4-FFF2-40B4-BE49-F238E27FC236}">
                <a16:creationId xmlns:a16="http://schemas.microsoft.com/office/drawing/2014/main" id="{3FA2C470-B443-D6BB-54BD-AD984CC0B82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3B689E90-EF61-0658-39C2-F7E277764A7C}"/>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35522522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68105E6-F060-03DC-3645-07FB9D786C1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a:extLst>
              <a:ext uri="{FF2B5EF4-FFF2-40B4-BE49-F238E27FC236}">
                <a16:creationId xmlns:a16="http://schemas.microsoft.com/office/drawing/2014/main" id="{B1F7EAD7-C90A-B986-F8CA-58A1166D3463}"/>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7A111FFB-0E14-EA5E-5C32-80687C965EF6}"/>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3" name="Footer Placeholder 2">
            <a:extLst>
              <a:ext uri="{FF2B5EF4-FFF2-40B4-BE49-F238E27FC236}">
                <a16:creationId xmlns:a16="http://schemas.microsoft.com/office/drawing/2014/main" id="{62CC1119-6D7D-F01B-09B2-D1D54BCEDD1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7CA15E79-E0E8-29B9-2DA8-A0E3D1C064E3}"/>
              </a:ext>
            </a:extLst>
          </p:cNvPr>
          <p:cNvSpPr>
            <a:spLocks noGrp="1"/>
          </p:cNvSpPr>
          <p:nvPr>
            <p:ph type="sldNum" sz="quarter" idx="12"/>
          </p:nvPr>
        </p:nvSpPr>
        <p:spPr/>
        <p:txBody>
          <a:bodyPr/>
          <a:lstStyle/>
          <a:p>
            <a:fld id="{6DCEE5F6-9E9A-4E82-9E36-590D6189802D}" type="slidenum">
              <a:rPr lang="en-US" smtClean="0"/>
              <a:t>‹#›</a:t>
            </a:fld>
            <a:endParaRPr lang="en-US"/>
          </a:p>
        </p:txBody>
      </p:sp>
    </p:spTree>
    <p:extLst>
      <p:ext uri="{BB962C8B-B14F-4D97-AF65-F5344CB8AC3E}">
        <p14:creationId xmlns:p14="http://schemas.microsoft.com/office/powerpoint/2010/main" val="5531409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CDA082F1-5F9A-CEB1-D420-033D202D3CF1}"/>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74AED934-AB9D-B681-FF36-306B6A3A2AB5}"/>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9" name="Rectangle 8">
            <a:extLst>
              <a:ext uri="{FF2B5EF4-FFF2-40B4-BE49-F238E27FC236}">
                <a16:creationId xmlns:a16="http://schemas.microsoft.com/office/drawing/2014/main" id="{FDA96A39-FE94-E491-ECC4-163678E50E0B}"/>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5C0D2F57-6A0F-2F67-0001-A5C4EEEC39A3}"/>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a:extLst>
              <a:ext uri="{FF2B5EF4-FFF2-40B4-BE49-F238E27FC236}">
                <a16:creationId xmlns:a16="http://schemas.microsoft.com/office/drawing/2014/main" id="{56AC5FE3-E0FB-543C-D857-E7449CDB99D3}"/>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39A538E8-D9BA-3A18-7181-F2F8EE1B4CCB}"/>
              </a:ext>
            </a:extLst>
          </p:cNvPr>
          <p:cNvSpPr>
            <a:spLocks noGrp="1"/>
          </p:cNvSpPr>
          <p:nvPr>
            <p:ph idx="1"/>
          </p:nvPr>
        </p:nvSpPr>
        <p:spPr>
          <a:xfrm>
            <a:off x="5183188" y="987425"/>
            <a:ext cx="6172200" cy="4873625"/>
          </a:xfrm>
        </p:spPr>
        <p:txBody>
          <a:bodyPr/>
          <a:lstStyle>
            <a:lvl1pPr>
              <a:defRPr sz="3200"/>
            </a:lvl1pPr>
            <a:lvl2pPr>
              <a:defRPr sz="2800">
                <a:solidFill>
                  <a:schemeClr val="accent1"/>
                </a:solidFill>
              </a:defRPr>
            </a:lvl2pPr>
            <a:lvl3pPr>
              <a:defRPr sz="2400">
                <a:solidFill>
                  <a:schemeClr val="tx2"/>
                </a:solidFill>
              </a:defRPr>
            </a:lvl3pPr>
            <a:lvl4pPr>
              <a:defRPr sz="2000"/>
            </a:lvl4pPr>
            <a:lvl5pPr>
              <a:defRPr sz="2000">
                <a:solidFill>
                  <a:schemeClr val="accent1"/>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A76DF340-CA76-A5E4-1480-182198304D27}"/>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6" name="Footer Placeholder 5">
            <a:extLst>
              <a:ext uri="{FF2B5EF4-FFF2-40B4-BE49-F238E27FC236}">
                <a16:creationId xmlns:a16="http://schemas.microsoft.com/office/drawing/2014/main" id="{01AF70AD-E60F-CBE5-173B-4121D982C53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1EE9088-E3DC-9610-2027-680153940CD1}"/>
              </a:ext>
            </a:extLst>
          </p:cNvPr>
          <p:cNvSpPr>
            <a:spLocks noGrp="1"/>
          </p:cNvSpPr>
          <p:nvPr>
            <p:ph type="sldNum" sz="quarter" idx="12"/>
          </p:nvPr>
        </p:nvSpPr>
        <p:spPr/>
        <p:txBody>
          <a:bodyPr/>
          <a:lstStyle/>
          <a:p>
            <a:fld id="{6DCEE5F6-9E9A-4E82-9E36-590D6189802D}" type="slidenum">
              <a:rPr lang="en-US" smtClean="0"/>
              <a:t>‹#›</a:t>
            </a:fld>
            <a:endParaRPr lang="en-US"/>
          </a:p>
        </p:txBody>
      </p:sp>
      <p:sp>
        <p:nvSpPr>
          <p:cNvPr id="12" name="Title 1">
            <a:extLst>
              <a:ext uri="{FF2B5EF4-FFF2-40B4-BE49-F238E27FC236}">
                <a16:creationId xmlns:a16="http://schemas.microsoft.com/office/drawing/2014/main" id="{46EDD253-1C27-8DF1-CA8E-68F6A684148E}"/>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3" name="Text Placeholder 3">
            <a:extLst>
              <a:ext uri="{FF2B5EF4-FFF2-40B4-BE49-F238E27FC236}">
                <a16:creationId xmlns:a16="http://schemas.microsoft.com/office/drawing/2014/main" id="{12F577FE-7BDF-CBBA-CA49-7A647404FC4D}"/>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36934019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C64CFD6-ED2E-322A-2A6A-CAD5AFF3B90E}"/>
              </a:ext>
            </a:extLst>
          </p:cNvPr>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a:extLst>
              <a:ext uri="{FF2B5EF4-FFF2-40B4-BE49-F238E27FC236}">
                <a16:creationId xmlns:a16="http://schemas.microsoft.com/office/drawing/2014/main" id="{34C5AE7E-73D2-F8A0-14F5-DE5066C886E7}"/>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a16="http://schemas.microsoft.com/office/drawing/2014/main" id="{7D33719E-0587-CB85-2117-10412A98BA5A}"/>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14" name="Picture 13" descr="A logo with arrows and words&#10;&#10;Description automatically generated">
            <a:extLst>
              <a:ext uri="{FF2B5EF4-FFF2-40B4-BE49-F238E27FC236}">
                <a16:creationId xmlns:a16="http://schemas.microsoft.com/office/drawing/2014/main" id="{3323DC19-3E11-3B6C-BFFE-31F1299E1F61}"/>
              </a:ext>
            </a:extLst>
          </p:cNvPr>
          <p:cNvPicPr>
            <a:picLocks noChangeAspect="1"/>
          </p:cNvPicPr>
          <p:nvPr/>
        </p:nvPicPr>
        <p:blipFill rotWithShape="1">
          <a:blip r:embed="rId2">
            <a:extLst>
              <a:ext uri="{28A0092B-C50C-407E-A947-70E740481C1C}">
                <a14:useLocalDpi xmlns:a14="http://schemas.microsoft.com/office/drawing/2010/main" val="0"/>
              </a:ext>
            </a:extLst>
          </a:blip>
          <a:srcRect l="6156" t="36407" r="5053" b="24037"/>
          <a:stretch/>
        </p:blipFill>
        <p:spPr>
          <a:xfrm>
            <a:off x="11081857" y="5937904"/>
            <a:ext cx="1023457" cy="352455"/>
          </a:xfrm>
          <a:prstGeom prst="rect">
            <a:avLst/>
          </a:prstGeom>
        </p:spPr>
      </p:pic>
      <p:sp>
        <p:nvSpPr>
          <p:cNvPr id="3" name="Picture Placeholder 2">
            <a:extLst>
              <a:ext uri="{FF2B5EF4-FFF2-40B4-BE49-F238E27FC236}">
                <a16:creationId xmlns:a16="http://schemas.microsoft.com/office/drawing/2014/main" id="{45143622-F04E-6D57-A3E0-0AA3005CC6F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5" name="Date Placeholder 4">
            <a:extLst>
              <a:ext uri="{FF2B5EF4-FFF2-40B4-BE49-F238E27FC236}">
                <a16:creationId xmlns:a16="http://schemas.microsoft.com/office/drawing/2014/main" id="{88512C61-5FC4-4AD5-CCAA-C8BBD6889099}"/>
              </a:ext>
            </a:extLst>
          </p:cNvPr>
          <p:cNvSpPr>
            <a:spLocks noGrp="1"/>
          </p:cNvSpPr>
          <p:nvPr>
            <p:ph type="dt" sz="half" idx="10"/>
          </p:nvPr>
        </p:nvSpPr>
        <p:spPr/>
        <p:txBody>
          <a:bodyPr/>
          <a:lstStyle/>
          <a:p>
            <a:fld id="{EE01060C-7C20-4D15-BD44-0E781AB88205}" type="datetimeFigureOut">
              <a:rPr lang="en-US" smtClean="0"/>
              <a:t>4/29/2025</a:t>
            </a:fld>
            <a:endParaRPr lang="en-US"/>
          </a:p>
        </p:txBody>
      </p:sp>
      <p:sp>
        <p:nvSpPr>
          <p:cNvPr id="6" name="Footer Placeholder 5">
            <a:extLst>
              <a:ext uri="{FF2B5EF4-FFF2-40B4-BE49-F238E27FC236}">
                <a16:creationId xmlns:a16="http://schemas.microsoft.com/office/drawing/2014/main" id="{3262248E-E424-411A-84D9-B7289011222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D0FD2D-10CE-97E8-92EE-6DAF71D4CCAF}"/>
              </a:ext>
            </a:extLst>
          </p:cNvPr>
          <p:cNvSpPr>
            <a:spLocks noGrp="1"/>
          </p:cNvSpPr>
          <p:nvPr>
            <p:ph type="sldNum" sz="quarter" idx="12"/>
          </p:nvPr>
        </p:nvSpPr>
        <p:spPr/>
        <p:txBody>
          <a:bodyPr/>
          <a:lstStyle/>
          <a:p>
            <a:fld id="{6DCEE5F6-9E9A-4E82-9E36-590D6189802D}" type="slidenum">
              <a:rPr lang="en-US" smtClean="0"/>
              <a:t>‹#›</a:t>
            </a:fld>
            <a:endParaRPr lang="en-US"/>
          </a:p>
        </p:txBody>
      </p:sp>
      <p:sp>
        <p:nvSpPr>
          <p:cNvPr id="8" name="Rectangle 7">
            <a:extLst>
              <a:ext uri="{FF2B5EF4-FFF2-40B4-BE49-F238E27FC236}">
                <a16:creationId xmlns:a16="http://schemas.microsoft.com/office/drawing/2014/main" id="{DEE1ED9E-0B1F-51CC-0C17-152F74843746}"/>
              </a:ext>
            </a:extLst>
          </p:cNvPr>
          <p:cNvSpPr/>
          <p:nvPr/>
        </p:nvSpPr>
        <p:spPr>
          <a:xfrm>
            <a:off x="16" y="0"/>
            <a:ext cx="4050791"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itle 1">
            <a:extLst>
              <a:ext uri="{FF2B5EF4-FFF2-40B4-BE49-F238E27FC236}">
                <a16:creationId xmlns:a16="http://schemas.microsoft.com/office/drawing/2014/main" id="{FF526946-0B15-47EC-5DC8-E1B47055CA38}"/>
              </a:ext>
            </a:extLst>
          </p:cNvPr>
          <p:cNvSpPr>
            <a:spLocks noGrp="1"/>
          </p:cNvSpPr>
          <p:nvPr>
            <p:ph type="title"/>
          </p:nvPr>
        </p:nvSpPr>
        <p:spPr>
          <a:xfrm>
            <a:off x="457200" y="594359"/>
            <a:ext cx="3200400" cy="2286000"/>
          </a:xfrm>
        </p:spPr>
        <p:txBody>
          <a:bodyPr anchor="b">
            <a:normAutofit/>
          </a:bodyPr>
          <a:lstStyle>
            <a:lvl1pPr>
              <a:defRPr sz="3600" b="0">
                <a:solidFill>
                  <a:srgbClr val="FFFFFF"/>
                </a:solidFill>
                <a:latin typeface="Georgia" panose="02040502050405020303" pitchFamily="18" charset="0"/>
              </a:defRPr>
            </a:lvl1pPr>
          </a:lstStyle>
          <a:p>
            <a:r>
              <a:rPr lang="en-US"/>
              <a:t>Click to edit Master title style</a:t>
            </a:r>
            <a:endParaRPr lang="en-US" dirty="0"/>
          </a:p>
        </p:txBody>
      </p:sp>
      <p:sp>
        <p:nvSpPr>
          <p:cNvPr id="11" name="Text Placeholder 3">
            <a:extLst>
              <a:ext uri="{FF2B5EF4-FFF2-40B4-BE49-F238E27FC236}">
                <a16:creationId xmlns:a16="http://schemas.microsoft.com/office/drawing/2014/main" id="{EAE24694-84A9-B8C8-EE53-FBAEED61EC40}"/>
              </a:ext>
            </a:extLst>
          </p:cNvPr>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592481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D87205F-86EE-2F75-2F6F-277305FBA1FC}"/>
              </a:ext>
            </a:extLst>
          </p:cNvPr>
          <p:cNvSpPr/>
          <p:nvPr/>
        </p:nvSpPr>
        <p:spPr>
          <a:xfrm>
            <a:off x="3175" y="6400800"/>
            <a:ext cx="12188825" cy="457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a:extLst>
              <a:ext uri="{FF2B5EF4-FFF2-40B4-BE49-F238E27FC236}">
                <a16:creationId xmlns:a16="http://schemas.microsoft.com/office/drawing/2014/main" id="{384A7F75-0A7C-7DF5-F26E-17846BC56E76}"/>
              </a:ext>
            </a:extLst>
          </p:cNvPr>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a:extLst>
              <a:ext uri="{FF2B5EF4-FFF2-40B4-BE49-F238E27FC236}">
                <a16:creationId xmlns:a16="http://schemas.microsoft.com/office/drawing/2014/main" id="{D7CCB448-D7FD-D91F-9888-73C8DEE5CCA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3FE90A2-3E88-29DD-697E-F39BA16ACC7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2FE6081F-9486-C8E1-D5DF-DA38E29D80A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E01060C-7C20-4D15-BD44-0E781AB88205}" type="datetimeFigureOut">
              <a:rPr lang="en-US" smtClean="0"/>
              <a:t>4/29/2025</a:t>
            </a:fld>
            <a:endParaRPr lang="en-US"/>
          </a:p>
        </p:txBody>
      </p:sp>
      <p:sp>
        <p:nvSpPr>
          <p:cNvPr id="5" name="Footer Placeholder 4">
            <a:extLst>
              <a:ext uri="{FF2B5EF4-FFF2-40B4-BE49-F238E27FC236}">
                <a16:creationId xmlns:a16="http://schemas.microsoft.com/office/drawing/2014/main" id="{43F6CF3E-D04D-4049-B65C-DB26A185D86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3DC0839-A5C1-C580-AB7B-B1DC8081F55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DCEE5F6-9E9A-4E82-9E36-590D6189802D}" type="slidenum">
              <a:rPr lang="en-US" smtClean="0"/>
              <a:t>‹#›</a:t>
            </a:fld>
            <a:endParaRPr lang="en-US"/>
          </a:p>
        </p:txBody>
      </p:sp>
    </p:spTree>
    <p:extLst>
      <p:ext uri="{BB962C8B-B14F-4D97-AF65-F5344CB8AC3E}">
        <p14:creationId xmlns:p14="http://schemas.microsoft.com/office/powerpoint/2010/main" val="34216609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2"/>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7.xml"/><Relationship Id="rId5" Type="http://schemas.openxmlformats.org/officeDocument/2006/relationships/image" Target="../media/image13.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4.png"/><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hyperlink" Target="https://kits.iu.edu/UPS" TargetMode="Externa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bricsguid.nia.nih.gov/portal/jsp/login.jsp"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hyperlink" Target="https://ncrad.org/contact/shipping-resources" TargetMode="External"/><Relationship Id="rId2" Type="http://schemas.openxmlformats.org/officeDocument/2006/relationships/hyperlink" Target="https://ncrad.org/shipping_address.html" TargetMode="External"/><Relationship Id="rId1" Type="http://schemas.openxmlformats.org/officeDocument/2006/relationships/slideLayout" Target="../slideLayouts/slideLayout2.xml"/><Relationship Id="rId5" Type="http://schemas.openxmlformats.org/officeDocument/2006/relationships/image" Target="../media/image36.png"/><Relationship Id="rId4" Type="http://schemas.openxmlformats.org/officeDocument/2006/relationships/image" Target="../media/image3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hyperlink" Target="http://www.ncrad.iu.edu/" TargetMode="External"/><Relationship Id="rId2" Type="http://schemas.openxmlformats.org/officeDocument/2006/relationships/hyperlink" Target="mailto:alzstudy@iu.edu"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hyperlink" Target="http://kits.iu.edu/citalopram/"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a:spLocks noGrp="1"/>
          </p:cNvSpPr>
          <p:nvPr>
            <p:ph type="ctrTitle"/>
          </p:nvPr>
        </p:nvSpPr>
        <p:spPr>
          <a:xfrm>
            <a:off x="2903282" y="2162140"/>
            <a:ext cx="6385435" cy="996779"/>
          </a:xfrm>
        </p:spPr>
        <p:txBody>
          <a:bodyPr>
            <a:normAutofit/>
          </a:bodyPr>
          <a:lstStyle/>
          <a:p>
            <a:pPr algn="ctr"/>
            <a:r>
              <a:rPr lang="en-US" sz="2800" b="1" dirty="0"/>
              <a:t>Collection and Shipment Training</a:t>
            </a:r>
            <a:endParaRPr lang="en-US" sz="2400" b="1" dirty="0"/>
          </a:p>
        </p:txBody>
      </p:sp>
      <p:sp>
        <p:nvSpPr>
          <p:cNvPr id="2" name="TextBox 1"/>
          <p:cNvSpPr txBox="1"/>
          <p:nvPr/>
        </p:nvSpPr>
        <p:spPr>
          <a:xfrm>
            <a:off x="1175657" y="1085265"/>
            <a:ext cx="9520545" cy="83099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800" b="1" i="0" u="none" strike="noStrike" kern="1200" cap="none" spc="0" normalizeH="0" baseline="0" noProof="0" dirty="0">
                <a:ln>
                  <a:noFill/>
                </a:ln>
                <a:solidFill>
                  <a:srgbClr val="000000"/>
                </a:solidFill>
                <a:effectLst/>
                <a:uLnTx/>
                <a:uFillTx/>
                <a:latin typeface="Georgia" panose="02040502050405020303" pitchFamily="18" charset="0"/>
                <a:ea typeface="+mn-ea"/>
                <a:cs typeface="+mn-cs"/>
              </a:rPr>
              <a:t>Citalopram Study</a:t>
            </a:r>
            <a:endParaRPr kumimoji="0" lang="en-US" sz="4800" b="0" i="0" u="none" strike="noStrike" kern="1200" cap="none" spc="0" normalizeH="0" baseline="0" noProof="0" dirty="0">
              <a:ln>
                <a:noFill/>
              </a:ln>
              <a:solidFill>
                <a:srgbClr val="000000"/>
              </a:solidFill>
              <a:effectLst/>
              <a:uLnTx/>
              <a:uFillTx/>
              <a:latin typeface="Georgia" panose="02040502050405020303" pitchFamily="18" charset="0"/>
              <a:ea typeface="+mn-ea"/>
              <a:cs typeface="+mn-cs"/>
            </a:endParaRPr>
          </a:p>
        </p:txBody>
      </p:sp>
    </p:spTree>
    <p:extLst>
      <p:ext uri="{BB962C8B-B14F-4D97-AF65-F5344CB8AC3E}">
        <p14:creationId xmlns:p14="http://schemas.microsoft.com/office/powerpoint/2010/main" val="64073603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716280" y="2501900"/>
            <a:ext cx="10058400" cy="1277112"/>
          </a:xfrm>
        </p:spPr>
        <p:txBody>
          <a:bodyPr/>
          <a:lstStyle/>
          <a:p>
            <a:pPr algn="ctr"/>
            <a:r>
              <a:rPr lang="en-US" b="1" dirty="0"/>
              <a:t>Specimen Labels</a:t>
            </a:r>
          </a:p>
        </p:txBody>
      </p:sp>
    </p:spTree>
    <p:extLst>
      <p:ext uri="{BB962C8B-B14F-4D97-AF65-F5344CB8AC3E}">
        <p14:creationId xmlns:p14="http://schemas.microsoft.com/office/powerpoint/2010/main" val="16756304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ectangle 25">
            <a:extLst>
              <a:ext uri="{C183D7F6-B498-43B3-948B-1728B52AA6E4}">
                <adec:decorative xmlns:adec="http://schemas.microsoft.com/office/drawing/2017/decorative" val="1"/>
              </a:ext>
            </a:extLst>
          </p:cNvPr>
          <p:cNvSpPr/>
          <p:nvPr/>
        </p:nvSpPr>
        <p:spPr>
          <a:xfrm>
            <a:off x="4408816" y="3503554"/>
            <a:ext cx="3374367" cy="2747136"/>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5" name="Rectangle 24">
            <a:extLst>
              <a:ext uri="{C183D7F6-B498-43B3-948B-1728B52AA6E4}">
                <adec:decorative xmlns:adec="http://schemas.microsoft.com/office/drawing/2017/decorative" val="1"/>
              </a:ext>
            </a:extLst>
          </p:cNvPr>
          <p:cNvSpPr/>
          <p:nvPr/>
        </p:nvSpPr>
        <p:spPr>
          <a:xfrm>
            <a:off x="6496425" y="803865"/>
            <a:ext cx="3272731" cy="2550582"/>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4" name="Rectangle 23">
            <a:extLst>
              <a:ext uri="{C183D7F6-B498-43B3-948B-1728B52AA6E4}">
                <adec:decorative xmlns:adec="http://schemas.microsoft.com/office/drawing/2017/decorative" val="1"/>
              </a:ext>
            </a:extLst>
          </p:cNvPr>
          <p:cNvSpPr/>
          <p:nvPr/>
        </p:nvSpPr>
        <p:spPr>
          <a:xfrm>
            <a:off x="2324562" y="803864"/>
            <a:ext cx="3374366" cy="2550582"/>
          </a:xfrm>
          <a:prstGeom prst="rect">
            <a:avLst/>
          </a:prstGeom>
          <a:solidFill>
            <a:schemeClr val="bg1"/>
          </a:solidFill>
          <a:ln w="76200">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Title 1"/>
          <p:cNvSpPr>
            <a:spLocks noGrp="1"/>
          </p:cNvSpPr>
          <p:nvPr>
            <p:ph type="title" idx="4294967295"/>
          </p:nvPr>
        </p:nvSpPr>
        <p:spPr>
          <a:xfrm>
            <a:off x="0" y="53975"/>
            <a:ext cx="12192000" cy="749300"/>
          </a:xfrm>
        </p:spPr>
        <p:txBody>
          <a:bodyPr>
            <a:normAutofit/>
          </a:bodyPr>
          <a:lstStyle/>
          <a:p>
            <a:pPr algn="ctr"/>
            <a:r>
              <a:rPr lang="en-US" b="1" dirty="0"/>
              <a:t>Three Label Types</a:t>
            </a:r>
          </a:p>
        </p:txBody>
      </p:sp>
      <p:sp>
        <p:nvSpPr>
          <p:cNvPr id="16" name="TextBox 15"/>
          <p:cNvSpPr txBox="1"/>
          <p:nvPr/>
        </p:nvSpPr>
        <p:spPr>
          <a:xfrm>
            <a:off x="2726777" y="2577726"/>
            <a:ext cx="2569934"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mn-ea"/>
                <a:cs typeface="+mn-cs"/>
              </a:rPr>
              <a:t>Kit Number</a:t>
            </a:r>
          </a:p>
        </p:txBody>
      </p:sp>
      <p:sp>
        <p:nvSpPr>
          <p:cNvPr id="17" name="TextBox 16"/>
          <p:cNvSpPr txBox="1"/>
          <p:nvPr/>
        </p:nvSpPr>
        <p:spPr>
          <a:xfrm>
            <a:off x="7817638" y="2576008"/>
            <a:ext cx="630301"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mn-ea"/>
                <a:cs typeface="+mn-cs"/>
              </a:rPr>
              <a:t>ID</a:t>
            </a:r>
          </a:p>
        </p:txBody>
      </p:sp>
      <p:sp>
        <p:nvSpPr>
          <p:cNvPr id="23" name="TextBox 22"/>
          <p:cNvSpPr txBox="1"/>
          <p:nvPr/>
        </p:nvSpPr>
        <p:spPr>
          <a:xfrm>
            <a:off x="4400535" y="5433945"/>
            <a:ext cx="3390928" cy="707886"/>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000000"/>
                </a:solidFill>
                <a:effectLst/>
                <a:uLnTx/>
                <a:uFillTx/>
                <a:latin typeface="Calibri"/>
                <a:ea typeface="+mn-ea"/>
                <a:cs typeface="+mn-cs"/>
              </a:rPr>
              <a:t>Collection Tube</a:t>
            </a:r>
          </a:p>
        </p:txBody>
      </p:sp>
      <p:pic>
        <p:nvPicPr>
          <p:cNvPr id="20" name="Picture 19" descr="This is an image of  ID Labels. This label is  used to document the individual’s unique PTID. Place one label on each blood collection tube.">
            <a:extLst>
              <a:ext uri="{FF2B5EF4-FFF2-40B4-BE49-F238E27FC236}">
                <a16:creationId xmlns:a16="http://schemas.microsoft.com/office/drawing/2014/main" id="{DA70BF78-2A76-496E-B32D-59B327491711}"/>
              </a:ext>
            </a:extLst>
          </p:cNvPr>
          <p:cNvPicPr/>
          <p:nvPr/>
        </p:nvPicPr>
        <p:blipFill rotWithShape="1">
          <a:blip r:embed="rId2"/>
          <a:srcRect l="1602" t="1284" r="1924" b="1947"/>
          <a:stretch/>
        </p:blipFill>
        <p:spPr bwMode="auto">
          <a:xfrm>
            <a:off x="7307518" y="1022573"/>
            <a:ext cx="1637945" cy="1583793"/>
          </a:xfrm>
          <a:prstGeom prst="rect">
            <a:avLst/>
          </a:prstGeom>
          <a:ln w="28575">
            <a:solidFill>
              <a:schemeClr val="tx1"/>
            </a:solidFill>
          </a:ln>
          <a:extLst>
            <a:ext uri="{53640926-AAD7-44D8-BBD7-CCE9431645EC}">
              <a14:shadowObscured xmlns:a14="http://schemas.microsoft.com/office/drawing/2010/main"/>
            </a:ext>
          </a:extLst>
        </p:spPr>
      </p:pic>
      <p:pic>
        <p:nvPicPr>
          <p:cNvPr id="3" name="Picture 2">
            <a:extLst>
              <a:ext uri="{FF2B5EF4-FFF2-40B4-BE49-F238E27FC236}">
                <a16:creationId xmlns:a16="http://schemas.microsoft.com/office/drawing/2014/main" id="{AD8CCA6C-8B55-324D-1F25-C6B4E75D2C53}"/>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6496425" y="4736867"/>
            <a:ext cx="347502" cy="323116"/>
          </a:xfrm>
          <a:prstGeom prst="rect">
            <a:avLst/>
          </a:prstGeom>
        </p:spPr>
      </p:pic>
      <p:pic>
        <p:nvPicPr>
          <p:cNvPr id="5" name="Picture 4">
            <a:extLst>
              <a:ext uri="{FF2B5EF4-FFF2-40B4-BE49-F238E27FC236}">
                <a16:creationId xmlns:a16="http://schemas.microsoft.com/office/drawing/2014/main" id="{04D4679F-B930-4FEB-C7DD-D90C39C4D232}"/>
              </a:ext>
            </a:extLst>
          </p:cNvPr>
          <p:cNvPicPr>
            <a:picLocks noChangeAspect="1"/>
          </p:cNvPicPr>
          <p:nvPr/>
        </p:nvPicPr>
        <p:blipFill>
          <a:blip r:embed="rId4"/>
          <a:srcRect t="4363"/>
          <a:stretch/>
        </p:blipFill>
        <p:spPr>
          <a:xfrm>
            <a:off x="4986336" y="3838669"/>
            <a:ext cx="2219325" cy="1685228"/>
          </a:xfrm>
          <a:prstGeom prst="rect">
            <a:avLst/>
          </a:prstGeom>
        </p:spPr>
      </p:pic>
      <p:pic>
        <p:nvPicPr>
          <p:cNvPr id="7" name="Picture 6">
            <a:extLst>
              <a:ext uri="{FF2B5EF4-FFF2-40B4-BE49-F238E27FC236}">
                <a16:creationId xmlns:a16="http://schemas.microsoft.com/office/drawing/2014/main" id="{1A030EB7-CA69-1988-B9F5-5368A2397229}"/>
              </a:ext>
            </a:extLst>
          </p:cNvPr>
          <p:cNvPicPr>
            <a:picLocks noChangeAspect="1"/>
          </p:cNvPicPr>
          <p:nvPr/>
        </p:nvPicPr>
        <p:blipFill>
          <a:blip r:embed="rId5"/>
          <a:srcRect t="3279"/>
          <a:stretch/>
        </p:blipFill>
        <p:spPr>
          <a:xfrm>
            <a:off x="2859219" y="880920"/>
            <a:ext cx="2305050" cy="1867098"/>
          </a:xfrm>
          <a:prstGeom prst="rect">
            <a:avLst/>
          </a:prstGeom>
        </p:spPr>
      </p:pic>
    </p:spTree>
    <p:extLst>
      <p:ext uri="{BB962C8B-B14F-4D97-AF65-F5344CB8AC3E}">
        <p14:creationId xmlns:p14="http://schemas.microsoft.com/office/powerpoint/2010/main" val="15053848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idx="4294967295"/>
          </p:nvPr>
        </p:nvSpPr>
        <p:spPr>
          <a:xfrm>
            <a:off x="0" y="431800"/>
            <a:ext cx="12192000" cy="782638"/>
          </a:xfrm>
        </p:spPr>
        <p:txBody>
          <a:bodyPr>
            <a:normAutofit/>
          </a:bodyPr>
          <a:lstStyle/>
          <a:p>
            <a:pPr algn="ctr"/>
            <a:r>
              <a:rPr lang="en-US" b="1" dirty="0"/>
              <a:t>Kit Number Labels</a:t>
            </a:r>
          </a:p>
        </p:txBody>
      </p:sp>
      <p:sp>
        <p:nvSpPr>
          <p:cNvPr id="17" name="Content Placeholder 16"/>
          <p:cNvSpPr>
            <a:spLocks noGrp="1"/>
          </p:cNvSpPr>
          <p:nvPr>
            <p:ph sz="quarter" idx="4294967295"/>
          </p:nvPr>
        </p:nvSpPr>
        <p:spPr>
          <a:xfrm>
            <a:off x="6692900" y="1831975"/>
            <a:ext cx="5499100" cy="2454275"/>
          </a:xfrm>
        </p:spPr>
        <p:txBody>
          <a:bodyPr>
            <a:noAutofit/>
          </a:bodyPr>
          <a:lstStyle/>
          <a:p>
            <a:r>
              <a:rPr lang="en-US" sz="2400" dirty="0"/>
              <a:t>Used to track patient samples and provide quality assurance – Will be placed on the following locations :</a:t>
            </a:r>
          </a:p>
          <a:p>
            <a:pPr marL="914400" lvl="1" indent="-457200">
              <a:buFont typeface="+mj-lt"/>
              <a:buAutoNum type="arabicPeriod"/>
            </a:pPr>
            <a:r>
              <a:rPr lang="en-US" sz="2000" dirty="0"/>
              <a:t>Blood Sample and Shipment Notification Forms</a:t>
            </a:r>
          </a:p>
          <a:p>
            <a:pPr marL="914400" lvl="1" indent="-457200">
              <a:buFont typeface="+mj-lt"/>
              <a:buAutoNum type="arabicPeriod"/>
            </a:pPr>
            <a:r>
              <a:rPr lang="en-US" sz="2000" dirty="0"/>
              <a:t>One extra label provided</a:t>
            </a:r>
          </a:p>
        </p:txBody>
      </p:sp>
      <p:sp>
        <p:nvSpPr>
          <p:cNvPr id="4" name="Rectangle 3"/>
          <p:cNvSpPr/>
          <p:nvPr/>
        </p:nvSpPr>
        <p:spPr>
          <a:xfrm>
            <a:off x="1054443" y="4071549"/>
            <a:ext cx="3836684" cy="400110"/>
          </a:xfrm>
          <a:prstGeom prst="rect">
            <a:avLst/>
          </a:prstGeom>
        </p:spPr>
        <p:txBody>
          <a:bodyPr wrap="square">
            <a:spAutoFit/>
          </a:bodyPr>
          <a:lstStyle/>
          <a:p>
            <a:pPr marL="457200" marR="0" lvl="1" indent="0" algn="l" defTabSz="914400" rtl="0" eaLnBrk="1" fontAlgn="auto" latinLnBrk="0" hangingPunct="1">
              <a:lnSpc>
                <a:spcPct val="100000"/>
              </a:lnSpc>
              <a:spcBef>
                <a:spcPct val="20000"/>
              </a:spcBef>
              <a:spcAft>
                <a:spcPts val="0"/>
              </a:spcAft>
              <a:buClrTx/>
              <a:buSzTx/>
              <a:buFontTx/>
              <a:buNone/>
              <a:tabLst/>
              <a:defRPr/>
            </a:pPr>
            <a:r>
              <a:rPr kumimoji="0" lang="en-US" sz="2000" b="1" i="1" u="none" strike="noStrike" kern="1200" cap="none" spc="0" normalizeH="0" baseline="0" noProof="0" dirty="0">
                <a:ln>
                  <a:noFill/>
                </a:ln>
                <a:solidFill>
                  <a:prstClr val="black"/>
                </a:solidFill>
                <a:effectLst/>
                <a:uLnTx/>
                <a:uFillTx/>
                <a:latin typeface="Calibri"/>
                <a:ea typeface="+mn-ea"/>
                <a:cs typeface="+mn-cs"/>
              </a:rPr>
              <a:t>Provided by NCRAD in the kits</a:t>
            </a:r>
          </a:p>
        </p:txBody>
      </p:sp>
      <p:pic>
        <p:nvPicPr>
          <p:cNvPr id="3" name="Picture 2">
            <a:extLst>
              <a:ext uri="{FF2B5EF4-FFF2-40B4-BE49-F238E27FC236}">
                <a16:creationId xmlns:a16="http://schemas.microsoft.com/office/drawing/2014/main" id="{F0658015-CF9F-24F2-152F-7893A15D1DF7}"/>
              </a:ext>
            </a:extLst>
          </p:cNvPr>
          <p:cNvPicPr>
            <a:picLocks noChangeAspect="1"/>
          </p:cNvPicPr>
          <p:nvPr/>
        </p:nvPicPr>
        <p:blipFill>
          <a:blip r:embed="rId2"/>
          <a:stretch>
            <a:fillRect/>
          </a:stretch>
        </p:blipFill>
        <p:spPr>
          <a:xfrm>
            <a:off x="1820260" y="1714888"/>
            <a:ext cx="2305050" cy="2143125"/>
          </a:xfrm>
          <a:prstGeom prst="rect">
            <a:avLst/>
          </a:prstGeom>
        </p:spPr>
      </p:pic>
    </p:spTree>
    <p:extLst>
      <p:ext uri="{BB962C8B-B14F-4D97-AF65-F5344CB8AC3E}">
        <p14:creationId xmlns:p14="http://schemas.microsoft.com/office/powerpoint/2010/main" val="368955466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46075"/>
            <a:ext cx="12192000" cy="747713"/>
          </a:xfrm>
        </p:spPr>
        <p:txBody>
          <a:bodyPr>
            <a:normAutofit/>
          </a:bodyPr>
          <a:lstStyle/>
          <a:p>
            <a:pPr algn="ctr"/>
            <a:r>
              <a:rPr lang="en-US" b="1" dirty="0"/>
              <a:t>ID Labels</a:t>
            </a:r>
          </a:p>
        </p:txBody>
      </p:sp>
      <p:sp>
        <p:nvSpPr>
          <p:cNvPr id="3" name="Content Placeholder 2"/>
          <p:cNvSpPr>
            <a:spLocks noGrp="1"/>
          </p:cNvSpPr>
          <p:nvPr>
            <p:ph idx="4294967295"/>
          </p:nvPr>
        </p:nvSpPr>
        <p:spPr>
          <a:xfrm>
            <a:off x="6896100" y="2044700"/>
            <a:ext cx="5295900" cy="2005013"/>
          </a:xfrm>
        </p:spPr>
        <p:txBody>
          <a:bodyPr>
            <a:normAutofit fontScale="92500" lnSpcReduction="10000"/>
          </a:bodyPr>
          <a:lstStyle/>
          <a:p>
            <a:pPr>
              <a:buFont typeface="Wingdings" panose="05000000000000000000" pitchFamily="2" charset="2"/>
              <a:buChar char="§"/>
            </a:pPr>
            <a:r>
              <a:rPr lang="en-US" sz="2400" dirty="0"/>
              <a:t>Subjects will be identified by their Citalopram Study ID</a:t>
            </a:r>
          </a:p>
          <a:p>
            <a:pPr>
              <a:buFont typeface="Wingdings" panose="05000000000000000000" pitchFamily="2" charset="2"/>
              <a:buChar char="§"/>
            </a:pPr>
            <a:r>
              <a:rPr lang="en-US" sz="2400" dirty="0"/>
              <a:t>Sites will be responsible for handwriting this onto the provided labels</a:t>
            </a:r>
          </a:p>
          <a:p>
            <a:pPr lvl="1">
              <a:buFont typeface="Wingdings" panose="05000000000000000000" pitchFamily="2" charset="2"/>
              <a:buChar char="§"/>
            </a:pPr>
            <a:r>
              <a:rPr lang="en-US" dirty="0"/>
              <a:t>Must use Fine Point Permanent Marker </a:t>
            </a:r>
          </a:p>
        </p:txBody>
      </p:sp>
      <p:pic>
        <p:nvPicPr>
          <p:cNvPr id="6" name="Picture 5" descr="A PT ID Label is shown. ">
            <a:extLst>
              <a:ext uri="{FF2B5EF4-FFF2-40B4-BE49-F238E27FC236}">
                <a16:creationId xmlns:a16="http://schemas.microsoft.com/office/drawing/2014/main" id="{7F4F8184-FC42-462A-ABBE-5D08FA80DBDE}"/>
              </a:ext>
            </a:extLst>
          </p:cNvPr>
          <p:cNvPicPr/>
          <p:nvPr/>
        </p:nvPicPr>
        <p:blipFill rotWithShape="1">
          <a:blip r:embed="rId2"/>
          <a:srcRect l="1602" t="1284" r="1924" b="1947"/>
          <a:stretch/>
        </p:blipFill>
        <p:spPr bwMode="auto">
          <a:xfrm>
            <a:off x="2207012" y="2255755"/>
            <a:ext cx="1637945" cy="1583793"/>
          </a:xfrm>
          <a:prstGeom prst="rect">
            <a:avLst/>
          </a:prstGeom>
          <a:ln w="28575">
            <a:solidFill>
              <a:schemeClr val="tx1"/>
            </a:solid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26792453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449263"/>
            <a:ext cx="12192000" cy="747712"/>
          </a:xfrm>
        </p:spPr>
        <p:txBody>
          <a:bodyPr>
            <a:normAutofit/>
          </a:bodyPr>
          <a:lstStyle/>
          <a:p>
            <a:pPr algn="ctr"/>
            <a:r>
              <a:rPr lang="en-US" b="1" dirty="0"/>
              <a:t>Collection Tube Labels</a:t>
            </a:r>
          </a:p>
        </p:txBody>
      </p:sp>
      <p:sp>
        <p:nvSpPr>
          <p:cNvPr id="3" name="Content Placeholder 2"/>
          <p:cNvSpPr>
            <a:spLocks noGrp="1"/>
          </p:cNvSpPr>
          <p:nvPr>
            <p:ph idx="4294967295"/>
          </p:nvPr>
        </p:nvSpPr>
        <p:spPr>
          <a:xfrm>
            <a:off x="5656263" y="2362200"/>
            <a:ext cx="6535737" cy="2133600"/>
          </a:xfrm>
        </p:spPr>
        <p:txBody>
          <a:bodyPr>
            <a:normAutofit fontScale="92500" lnSpcReduction="10000"/>
          </a:bodyPr>
          <a:lstStyle/>
          <a:p>
            <a:pPr marL="287338" indent="-287338">
              <a:buFont typeface="Wingdings" panose="05000000000000000000" pitchFamily="2" charset="2"/>
              <a:buChar char="§"/>
            </a:pPr>
            <a:r>
              <a:rPr lang="en-US" sz="2800" dirty="0"/>
              <a:t>Collection Tube labels have 5 components:</a:t>
            </a:r>
          </a:p>
          <a:p>
            <a:pPr lvl="1">
              <a:buFont typeface="Wingdings" panose="05000000000000000000" pitchFamily="2" charset="2"/>
              <a:buChar char="§"/>
            </a:pPr>
            <a:r>
              <a:rPr lang="en-US" sz="2400" dirty="0"/>
              <a:t>10 digit specimen barcode</a:t>
            </a:r>
          </a:p>
          <a:p>
            <a:pPr lvl="1">
              <a:buFont typeface="Wingdings" panose="05000000000000000000" pitchFamily="2" charset="2"/>
              <a:buChar char="§"/>
            </a:pPr>
            <a:r>
              <a:rPr lang="en-US" sz="2400" dirty="0"/>
              <a:t>Study name</a:t>
            </a:r>
          </a:p>
          <a:p>
            <a:pPr lvl="1">
              <a:buFont typeface="Wingdings" panose="05000000000000000000" pitchFamily="2" charset="2"/>
              <a:buChar char="§"/>
            </a:pPr>
            <a:r>
              <a:rPr lang="en-US" sz="2400" dirty="0"/>
              <a:t>Specimen type</a:t>
            </a:r>
          </a:p>
          <a:p>
            <a:pPr lvl="1">
              <a:buFont typeface="Wingdings" panose="05000000000000000000" pitchFamily="2" charset="2"/>
              <a:buChar char="§"/>
            </a:pPr>
            <a:r>
              <a:rPr lang="en-US" sz="2400" dirty="0"/>
              <a:t>Kit number</a:t>
            </a:r>
          </a:p>
          <a:p>
            <a:pPr lvl="1">
              <a:buFont typeface="Wingdings" panose="05000000000000000000" pitchFamily="2" charset="2"/>
              <a:buChar char="§"/>
            </a:pPr>
            <a:r>
              <a:rPr lang="en-US" dirty="0"/>
              <a:t>2 QR Codes</a:t>
            </a:r>
            <a:endParaRPr lang="en-US" sz="1800" dirty="0"/>
          </a:p>
        </p:txBody>
      </p:sp>
      <p:pic>
        <p:nvPicPr>
          <p:cNvPr id="7" name="Picture 6">
            <a:extLst>
              <a:ext uri="{FF2B5EF4-FFF2-40B4-BE49-F238E27FC236}">
                <a16:creationId xmlns:a16="http://schemas.microsoft.com/office/drawing/2014/main" id="{ACA9283E-3444-7AFF-6B99-ECB77B37F163}"/>
              </a:ext>
            </a:extLst>
          </p:cNvPr>
          <p:cNvPicPr>
            <a:picLocks noChangeAspect="1"/>
          </p:cNvPicPr>
          <p:nvPr/>
        </p:nvPicPr>
        <p:blipFill>
          <a:blip r:embed="rId2"/>
          <a:stretch>
            <a:fillRect/>
          </a:stretch>
        </p:blipFill>
        <p:spPr>
          <a:xfrm>
            <a:off x="1982922" y="2508520"/>
            <a:ext cx="2447925" cy="2171700"/>
          </a:xfrm>
          <a:prstGeom prst="rect">
            <a:avLst/>
          </a:prstGeom>
        </p:spPr>
      </p:pic>
    </p:spTree>
    <p:extLst>
      <p:ext uri="{BB962C8B-B14F-4D97-AF65-F5344CB8AC3E}">
        <p14:creationId xmlns:p14="http://schemas.microsoft.com/office/powerpoint/2010/main" val="16055512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2248" y="187615"/>
            <a:ext cx="6107501" cy="838200"/>
          </a:xfrm>
        </p:spPr>
        <p:txBody>
          <a:bodyPr>
            <a:noAutofit/>
          </a:bodyPr>
          <a:lstStyle/>
          <a:p>
            <a:pPr algn="ctr"/>
            <a:r>
              <a:rPr lang="en-US" sz="4000" b="1" dirty="0"/>
              <a:t>Blood Collection Tubes</a:t>
            </a:r>
          </a:p>
        </p:txBody>
      </p:sp>
      <p:sp>
        <p:nvSpPr>
          <p:cNvPr id="12" name="Content Placeholder 2"/>
          <p:cNvSpPr>
            <a:spLocks noGrp="1"/>
          </p:cNvSpPr>
          <p:nvPr>
            <p:ph idx="1"/>
          </p:nvPr>
        </p:nvSpPr>
        <p:spPr>
          <a:xfrm>
            <a:off x="2723069" y="4301706"/>
            <a:ext cx="6745857" cy="1679432"/>
          </a:xfrm>
        </p:spPr>
        <p:txBody>
          <a:bodyPr>
            <a:noAutofit/>
          </a:bodyPr>
          <a:lstStyle/>
          <a:p>
            <a:r>
              <a:rPr lang="en-US" sz="3200" dirty="0"/>
              <a:t>All collection tubes will have two labels: </a:t>
            </a:r>
          </a:p>
          <a:p>
            <a:pPr lvl="1">
              <a:buFont typeface="Wingdings" panose="05000000000000000000" pitchFamily="2" charset="2"/>
              <a:buChar char="§"/>
            </a:pPr>
            <a:r>
              <a:rPr lang="en-US" sz="2800" dirty="0"/>
              <a:t>The handwritten ID label</a:t>
            </a:r>
          </a:p>
          <a:p>
            <a:pPr lvl="1">
              <a:buFont typeface="Wingdings" panose="05000000000000000000" pitchFamily="2" charset="2"/>
              <a:buChar char="§"/>
            </a:pPr>
            <a:r>
              <a:rPr lang="en-US" sz="2800" dirty="0"/>
              <a:t>The collection tube label</a:t>
            </a:r>
          </a:p>
        </p:txBody>
      </p:sp>
      <p:sp>
        <p:nvSpPr>
          <p:cNvPr id="6" name="TextBox 5"/>
          <p:cNvSpPr txBox="1"/>
          <p:nvPr/>
        </p:nvSpPr>
        <p:spPr>
          <a:xfrm>
            <a:off x="1256271" y="1178634"/>
            <a:ext cx="4419600"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A8A5"/>
                </a:solidFill>
                <a:effectLst/>
                <a:uLnTx/>
                <a:uFillTx/>
                <a:latin typeface="Calibri"/>
                <a:ea typeface="+mn-ea"/>
                <a:cs typeface="+mn-cs"/>
              </a:rPr>
              <a:t>Label 1: ID label</a:t>
            </a:r>
          </a:p>
        </p:txBody>
      </p:sp>
      <p:sp>
        <p:nvSpPr>
          <p:cNvPr id="13" name="TextBox 12"/>
          <p:cNvSpPr txBox="1"/>
          <p:nvPr/>
        </p:nvSpPr>
        <p:spPr>
          <a:xfrm>
            <a:off x="6516131" y="1178634"/>
            <a:ext cx="4537183" cy="52322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1" i="0" u="none" strike="noStrike" kern="1200" cap="none" spc="0" normalizeH="0" baseline="0" noProof="0" dirty="0">
                <a:ln>
                  <a:noFill/>
                </a:ln>
                <a:solidFill>
                  <a:srgbClr val="4EA8A5"/>
                </a:solidFill>
                <a:effectLst/>
                <a:uLnTx/>
                <a:uFillTx/>
                <a:latin typeface="Calibri"/>
                <a:ea typeface="+mn-ea"/>
                <a:cs typeface="+mn-cs"/>
              </a:rPr>
              <a:t>Label 2: Collection Tube label</a:t>
            </a:r>
          </a:p>
        </p:txBody>
      </p:sp>
      <p:pic>
        <p:nvPicPr>
          <p:cNvPr id="10" name="Picture 9" descr="A PT ID Label is shown. ">
            <a:extLst>
              <a:ext uri="{FF2B5EF4-FFF2-40B4-BE49-F238E27FC236}">
                <a16:creationId xmlns:a16="http://schemas.microsoft.com/office/drawing/2014/main" id="{600B2747-2C57-4DEA-AE7C-975AADE8B392}"/>
              </a:ext>
            </a:extLst>
          </p:cNvPr>
          <p:cNvPicPr/>
          <p:nvPr/>
        </p:nvPicPr>
        <p:blipFill rotWithShape="1">
          <a:blip r:embed="rId2"/>
          <a:srcRect l="1602" t="1284" r="1924" b="1947"/>
          <a:stretch/>
        </p:blipFill>
        <p:spPr bwMode="auto">
          <a:xfrm>
            <a:off x="2647098" y="1854673"/>
            <a:ext cx="1856808" cy="1907181"/>
          </a:xfrm>
          <a:prstGeom prst="rect">
            <a:avLst/>
          </a:prstGeom>
          <a:ln w="28575">
            <a:solidFill>
              <a:schemeClr val="tx1"/>
            </a:solidFill>
          </a:ln>
          <a:extLst>
            <a:ext uri="{53640926-AAD7-44D8-BBD7-CCE9431645EC}">
              <a14:shadowObscured xmlns:a14="http://schemas.microsoft.com/office/drawing/2010/main"/>
            </a:ext>
          </a:extLst>
        </p:spPr>
      </p:pic>
      <p:pic>
        <p:nvPicPr>
          <p:cNvPr id="5" name="Picture 4">
            <a:extLst>
              <a:ext uri="{FF2B5EF4-FFF2-40B4-BE49-F238E27FC236}">
                <a16:creationId xmlns:a16="http://schemas.microsoft.com/office/drawing/2014/main" id="{10CB336A-354B-119E-A6F7-E0FC9F47B38E}"/>
              </a:ext>
            </a:extLst>
          </p:cNvPr>
          <p:cNvPicPr>
            <a:picLocks noChangeAspect="1"/>
          </p:cNvPicPr>
          <p:nvPr/>
        </p:nvPicPr>
        <p:blipFill>
          <a:blip r:embed="rId3"/>
          <a:stretch>
            <a:fillRect/>
          </a:stretch>
        </p:blipFill>
        <p:spPr>
          <a:xfrm>
            <a:off x="7420684" y="1711684"/>
            <a:ext cx="2447925" cy="2171700"/>
          </a:xfrm>
          <a:prstGeom prst="rect">
            <a:avLst/>
          </a:prstGeom>
        </p:spPr>
      </p:pic>
    </p:spTree>
    <p:extLst>
      <p:ext uri="{BB962C8B-B14F-4D97-AF65-F5344CB8AC3E}">
        <p14:creationId xmlns:p14="http://schemas.microsoft.com/office/powerpoint/2010/main" val="41916556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592138"/>
            <a:ext cx="12192000" cy="776287"/>
          </a:xfrm>
        </p:spPr>
        <p:txBody>
          <a:bodyPr>
            <a:normAutofit/>
          </a:bodyPr>
          <a:lstStyle/>
          <a:p>
            <a:pPr algn="ctr"/>
            <a:r>
              <a:rPr lang="en-US" sz="4000" b="1" dirty="0"/>
              <a:t>Labeling Biologic Samples</a:t>
            </a:r>
          </a:p>
        </p:txBody>
      </p:sp>
      <p:sp>
        <p:nvSpPr>
          <p:cNvPr id="8" name="Content Placeholder 5"/>
          <p:cNvSpPr txBox="1">
            <a:spLocks/>
          </p:cNvSpPr>
          <p:nvPr/>
        </p:nvSpPr>
        <p:spPr>
          <a:xfrm>
            <a:off x="1448016" y="1920464"/>
            <a:ext cx="5453063" cy="3268741"/>
          </a:xfrm>
          <a:prstGeom prst="rect">
            <a:avLst/>
          </a:prstGeom>
        </p:spPr>
        <p:txBody>
          <a:bodyPr vert="horz" lIns="0" tIns="45720" rIns="0" bIns="45720" rtlCol="0">
            <a:noAutofit/>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91440" marR="0" lvl="0" indent="-91440" algn="l" defTabSz="914400" rtl="0" eaLnBrk="1" fontAlgn="auto" latinLnBrk="0" hangingPunct="1">
              <a:lnSpc>
                <a:spcPct val="90000"/>
              </a:lnSpc>
              <a:spcBef>
                <a:spcPts val="1200"/>
              </a:spcBef>
              <a:spcAft>
                <a:spcPts val="200"/>
              </a:spcAft>
              <a:buClr>
                <a:srgbClr val="9D6CAF"/>
              </a:buClr>
              <a:buSzPct val="100000"/>
              <a:buFont typeface="Wingdings" panose="05000000000000000000" pitchFamily="2" charset="2"/>
              <a:buChar char="§"/>
              <a:tabLst/>
              <a:defRPr/>
            </a:pPr>
            <a:r>
              <a:rPr kumimoji="0" lang="en-GB"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Label all collection tubes </a:t>
            </a:r>
            <a:r>
              <a:rPr kumimoji="0" lang="en-GB" sz="2000" b="0" i="1" u="sng"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before</a:t>
            </a:r>
            <a:r>
              <a:rPr kumimoji="0" lang="en-GB"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 cooling, collecting, processing or freezing samples</a:t>
            </a:r>
          </a:p>
          <a:p>
            <a:pPr marL="91440" marR="0" lvl="0" indent="-91440" algn="l" defTabSz="914400" rtl="0" eaLnBrk="1" fontAlgn="auto" latinLnBrk="0" hangingPunct="1">
              <a:lnSpc>
                <a:spcPct val="90000"/>
              </a:lnSpc>
              <a:spcBef>
                <a:spcPts val="1200"/>
              </a:spcBef>
              <a:spcAft>
                <a:spcPts val="200"/>
              </a:spcAft>
              <a:buClr>
                <a:srgbClr val="9D6CAF"/>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Label only </a:t>
            </a:r>
            <a:r>
              <a:rPr kumimoji="0" lang="en-US" sz="2000" b="0" i="1" u="sng"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1</a:t>
            </a: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 subject’s tubes at a time to avoid mix-ups</a:t>
            </a:r>
          </a:p>
          <a:p>
            <a:pPr marL="91440" marR="0" lvl="0" indent="-91440" algn="l" defTabSz="914400" rtl="0" eaLnBrk="1" fontAlgn="auto" latinLnBrk="0" hangingPunct="1">
              <a:lnSpc>
                <a:spcPct val="90000"/>
              </a:lnSpc>
              <a:spcBef>
                <a:spcPts val="1200"/>
              </a:spcBef>
              <a:spcAft>
                <a:spcPts val="200"/>
              </a:spcAft>
              <a:buClr>
                <a:srgbClr val="9D6CAF"/>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Wrap the label around the tube </a:t>
            </a:r>
            <a:r>
              <a:rPr kumimoji="0" lang="en-US" sz="2000" b="0" i="1" u="sng"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horizontally</a:t>
            </a: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 Label position is important for </a:t>
            </a:r>
            <a:r>
              <a:rPr kumimoji="0" lang="en-US" sz="2000" b="0" i="1" u="sng"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all</a:t>
            </a: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 tube types</a:t>
            </a:r>
          </a:p>
          <a:p>
            <a:pPr marL="91440" marR="0" lvl="0" indent="-91440" algn="l" defTabSz="914400" rtl="0" eaLnBrk="1" fontAlgn="auto" latinLnBrk="0" hangingPunct="1">
              <a:lnSpc>
                <a:spcPct val="90000"/>
              </a:lnSpc>
              <a:spcBef>
                <a:spcPts val="1200"/>
              </a:spcBef>
              <a:spcAft>
                <a:spcPts val="200"/>
              </a:spcAft>
              <a:buClr>
                <a:srgbClr val="9D6CAF"/>
              </a:buClr>
              <a:buSzPct val="100000"/>
              <a:buFont typeface="Wingdings" panose="05000000000000000000" pitchFamily="2" charset="2"/>
              <a:buChar char="§"/>
              <a:tabLst/>
              <a:defRPr/>
            </a:pPr>
            <a:r>
              <a:rPr kumimoji="0" lang="en-US" sz="2000" b="0" i="0" u="none" strike="noStrike" kern="1200" cap="none" spc="0" normalizeH="0" baseline="0" noProof="0" dirty="0">
                <a:ln>
                  <a:noFill/>
                </a:ln>
                <a:solidFill>
                  <a:srgbClr val="000000">
                    <a:lumMod val="75000"/>
                    <a:lumOff val="25000"/>
                  </a:srgbClr>
                </a:solidFill>
                <a:effectLst/>
                <a:uLnTx/>
                <a:uFillTx/>
                <a:latin typeface="Calibri"/>
                <a:ea typeface="Verdana" pitchFamily="34" charset="0"/>
                <a:cs typeface="Verdana" pitchFamily="34" charset="0"/>
              </a:rPr>
              <a:t>Make sure the label is completely adhered by rolling between your fingers</a:t>
            </a:r>
          </a:p>
          <a:p>
            <a:pPr marL="91440" marR="0" lvl="0" indent="-91440" algn="l" defTabSz="914400" rtl="0" eaLnBrk="1" fontAlgn="auto" latinLnBrk="0" hangingPunct="1">
              <a:lnSpc>
                <a:spcPct val="90000"/>
              </a:lnSpc>
              <a:spcBef>
                <a:spcPts val="1200"/>
              </a:spcBef>
              <a:spcAft>
                <a:spcPts val="200"/>
              </a:spcAft>
              <a:buClr>
                <a:srgbClr val="9D6CAF"/>
              </a:buClr>
              <a:buSzPct val="100000"/>
              <a:buFont typeface="Calibri" panose="020F0502020204030204" pitchFamily="34" charset="0"/>
              <a:buChar char=" "/>
              <a:tabLst/>
              <a:defRPr/>
            </a:pPr>
            <a:endParaRPr kumimoji="0" lang="en-US" sz="1100" b="0" i="0" u="none" strike="noStrike" kern="1200" cap="none" spc="0" normalizeH="0" baseline="0" noProof="0" dirty="0">
              <a:ln>
                <a:noFill/>
              </a:ln>
              <a:solidFill>
                <a:srgbClr val="000000">
                  <a:lumMod val="75000"/>
                  <a:lumOff val="25000"/>
                </a:srgbClr>
              </a:solidFill>
              <a:effectLst/>
              <a:uLnTx/>
              <a:uFillTx/>
              <a:latin typeface="Calibri"/>
              <a:ea typeface="+mn-ea"/>
              <a:cs typeface="+mn-cs"/>
            </a:endParaRPr>
          </a:p>
        </p:txBody>
      </p:sp>
      <p:pic>
        <p:nvPicPr>
          <p:cNvPr id="10" name="Picture 9" descr="Two EDTA tubes are shown, each with a Collection Tube/Aliquot Label. The tube on the left is labeled incorrectly with the study name oriented towards the cap. The tube on the right is labeled correctly with the QR code oriented towards the cap.">
            <a:extLst>
              <a:ext uri="{FF2B5EF4-FFF2-40B4-BE49-F238E27FC236}">
                <a16:creationId xmlns:a16="http://schemas.microsoft.com/office/drawing/2014/main" id="{B8BE18F2-4737-49A2-B8E0-B750257BFDCE}"/>
              </a:ext>
            </a:extLst>
          </p:cNvPr>
          <p:cNvPicPr/>
          <p:nvPr/>
        </p:nvPicPr>
        <p:blipFill>
          <a:blip r:embed="rId2">
            <a:extLst>
              <a:ext uri="{28A0092B-C50C-407E-A947-70E740481C1C}">
                <a14:useLocalDpi xmlns:a14="http://schemas.microsoft.com/office/drawing/2010/main" val="0"/>
              </a:ext>
            </a:extLst>
          </a:blip>
          <a:stretch>
            <a:fillRect/>
          </a:stretch>
        </p:blipFill>
        <p:spPr>
          <a:xfrm>
            <a:off x="7771864" y="1687934"/>
            <a:ext cx="2067560" cy="3733800"/>
          </a:xfrm>
          <a:prstGeom prst="rect">
            <a:avLst/>
          </a:prstGeom>
        </p:spPr>
      </p:pic>
      <p:pic>
        <p:nvPicPr>
          <p:cNvPr id="6" name="Picture 5">
            <a:extLst>
              <a:ext uri="{FF2B5EF4-FFF2-40B4-BE49-F238E27FC236}">
                <a16:creationId xmlns:a16="http://schemas.microsoft.com/office/drawing/2014/main" id="{57983419-305F-AD50-DB73-F5B3570DB29F}"/>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8427215" y="3343275"/>
            <a:ext cx="200025" cy="171450"/>
          </a:xfrm>
          <a:prstGeom prst="rect">
            <a:avLst/>
          </a:prstGeom>
        </p:spPr>
      </p:pic>
      <p:pic>
        <p:nvPicPr>
          <p:cNvPr id="9" name="Picture 8">
            <a:extLst>
              <a:ext uri="{FF2B5EF4-FFF2-40B4-BE49-F238E27FC236}">
                <a16:creationId xmlns:a16="http://schemas.microsoft.com/office/drawing/2014/main" id="{9DE195FA-D437-8693-4D2E-F3585A016CA2}"/>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9182578" y="3514725"/>
            <a:ext cx="200025" cy="171450"/>
          </a:xfrm>
          <a:prstGeom prst="rect">
            <a:avLst/>
          </a:prstGeom>
        </p:spPr>
      </p:pic>
      <p:pic>
        <p:nvPicPr>
          <p:cNvPr id="4" name="Picture 3">
            <a:extLst>
              <a:ext uri="{FF2B5EF4-FFF2-40B4-BE49-F238E27FC236}">
                <a16:creationId xmlns:a16="http://schemas.microsoft.com/office/drawing/2014/main" id="{29401644-5CFA-23C1-76D0-5857D36179BB}"/>
              </a:ext>
            </a:extLst>
          </p:cNvPr>
          <p:cNvPicPr>
            <a:picLocks noChangeAspect="1"/>
          </p:cNvPicPr>
          <p:nvPr/>
        </p:nvPicPr>
        <p:blipFill>
          <a:blip r:embed="rId4"/>
          <a:stretch>
            <a:fillRect/>
          </a:stretch>
        </p:blipFill>
        <p:spPr>
          <a:xfrm>
            <a:off x="7750435" y="2962984"/>
            <a:ext cx="975322" cy="760582"/>
          </a:xfrm>
          <a:prstGeom prst="rect">
            <a:avLst/>
          </a:prstGeom>
        </p:spPr>
      </p:pic>
      <p:pic>
        <p:nvPicPr>
          <p:cNvPr id="5" name="Picture 4">
            <a:extLst>
              <a:ext uri="{FF2B5EF4-FFF2-40B4-BE49-F238E27FC236}">
                <a16:creationId xmlns:a16="http://schemas.microsoft.com/office/drawing/2014/main" id="{E19081F5-D5B2-2966-468A-239E4F1103C7}"/>
              </a:ext>
            </a:extLst>
          </p:cNvPr>
          <p:cNvPicPr>
            <a:picLocks noChangeAspect="1"/>
          </p:cNvPicPr>
          <p:nvPr/>
        </p:nvPicPr>
        <p:blipFill>
          <a:blip r:embed="rId5"/>
          <a:stretch>
            <a:fillRect/>
          </a:stretch>
        </p:blipFill>
        <p:spPr>
          <a:xfrm rot="5400000">
            <a:off x="8893385" y="2962242"/>
            <a:ext cx="975445" cy="762066"/>
          </a:xfrm>
          <a:prstGeom prst="rect">
            <a:avLst/>
          </a:prstGeom>
        </p:spPr>
      </p:pic>
    </p:spTree>
    <p:extLst>
      <p:ext uri="{BB962C8B-B14F-4D97-AF65-F5344CB8AC3E}">
        <p14:creationId xmlns:p14="http://schemas.microsoft.com/office/powerpoint/2010/main" val="319961553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photo of a properly labeled 10ml EDTA tube. The Collection Tube/Aliquot Label is on the top with the QR code pointing towards the cap, and the Site and PTID Label is on the bottom.">
            <a:extLst>
              <a:ext uri="{FF2B5EF4-FFF2-40B4-BE49-F238E27FC236}">
                <a16:creationId xmlns:a16="http://schemas.microsoft.com/office/drawing/2014/main" id="{171C4DC2-FAB1-4298-894D-773845545E83}"/>
              </a:ext>
            </a:extLst>
          </p:cNvPr>
          <p:cNvPicPr/>
          <p:nvPr/>
        </p:nvPicPr>
        <p:blipFill rotWithShape="1">
          <a:blip r:embed="rId2">
            <a:extLst>
              <a:ext uri="{BEBA8EAE-BF5A-486C-A8C5-ECC9F3942E4B}">
                <a14:imgProps xmlns:a14="http://schemas.microsoft.com/office/drawing/2010/main">
                  <a14:imgLayer r:embed="rId3">
                    <a14:imgEffect>
                      <a14:brightnessContrast contrast="20000"/>
                    </a14:imgEffect>
                  </a14:imgLayer>
                </a14:imgProps>
              </a:ext>
              <a:ext uri="{28A0092B-C50C-407E-A947-70E740481C1C}">
                <a14:useLocalDpi xmlns:a14="http://schemas.microsoft.com/office/drawing/2010/main" val="0"/>
              </a:ext>
            </a:extLst>
          </a:blip>
          <a:srcRect l="15384" t="919" r="19780" b="2020"/>
          <a:stretch/>
        </p:blipFill>
        <p:spPr bwMode="auto">
          <a:xfrm>
            <a:off x="5686554" y="1228391"/>
            <a:ext cx="818891" cy="4401217"/>
          </a:xfrm>
          <a:prstGeom prst="rect">
            <a:avLst/>
          </a:prstGeom>
          <a:ln>
            <a:noFill/>
          </a:ln>
          <a:extLst>
            <a:ext uri="{53640926-AAD7-44D8-BBD7-CCE9431645EC}">
              <a14:shadowObscured xmlns:a14="http://schemas.microsoft.com/office/drawing/2010/main"/>
            </a:ext>
          </a:extLst>
        </p:spPr>
      </p:pic>
      <p:sp>
        <p:nvSpPr>
          <p:cNvPr id="3" name="Title 1"/>
          <p:cNvSpPr>
            <a:spLocks noGrp="1"/>
          </p:cNvSpPr>
          <p:nvPr>
            <p:ph type="title" idx="4294967295"/>
          </p:nvPr>
        </p:nvSpPr>
        <p:spPr>
          <a:xfrm>
            <a:off x="0" y="446088"/>
            <a:ext cx="12192000" cy="633412"/>
          </a:xfrm>
        </p:spPr>
        <p:txBody>
          <a:bodyPr>
            <a:normAutofit/>
          </a:bodyPr>
          <a:lstStyle/>
          <a:p>
            <a:pPr algn="ctr"/>
            <a:r>
              <a:rPr lang="en-US" sz="3600" b="1" dirty="0"/>
              <a:t>Collection Tube Labeling</a:t>
            </a:r>
          </a:p>
        </p:txBody>
      </p:sp>
      <p:sp>
        <p:nvSpPr>
          <p:cNvPr id="9" name="TextBox 9"/>
          <p:cNvSpPr txBox="1"/>
          <p:nvPr/>
        </p:nvSpPr>
        <p:spPr>
          <a:xfrm>
            <a:off x="5420525" y="5778499"/>
            <a:ext cx="1350947" cy="369332"/>
          </a:xfrm>
          <a:prstGeom prst="rect">
            <a:avLst/>
          </a:prstGeom>
          <a:noFill/>
          <a:ln w="28575">
            <a:solidFill>
              <a:srgbClr val="4EA8A6"/>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EDTA Tube</a:t>
            </a:r>
            <a:endParaRPr kumimoji="0" lang="en-US" sz="1100" b="0" i="0" u="none" strike="noStrike" kern="1200" cap="none" spc="0" normalizeH="0" baseline="0" noProof="0" dirty="0">
              <a:ln>
                <a:noFill/>
              </a:ln>
              <a:solidFill>
                <a:srgbClr val="000000"/>
              </a:solidFill>
              <a:effectLst/>
              <a:uLnTx/>
              <a:uFillTx/>
              <a:latin typeface="Segoe UI" panose="020B0502040204020203" pitchFamily="34" charset="0"/>
              <a:ea typeface="Calibri" panose="020F0502020204030204" pitchFamily="34" charset="0"/>
              <a:cs typeface="+mn-cs"/>
            </a:endParaRPr>
          </a:p>
        </p:txBody>
      </p:sp>
      <p:sp>
        <p:nvSpPr>
          <p:cNvPr id="10" name="Text Box 2"/>
          <p:cNvSpPr txBox="1">
            <a:spLocks noChangeArrowheads="1"/>
          </p:cNvSpPr>
          <p:nvPr/>
        </p:nvSpPr>
        <p:spPr bwMode="auto">
          <a:xfrm>
            <a:off x="7144105" y="2747829"/>
            <a:ext cx="2316205" cy="394033"/>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Collection Tube Label</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1" name="Text Box 2"/>
          <p:cNvSpPr txBox="1">
            <a:spLocks noChangeArrowheads="1"/>
          </p:cNvSpPr>
          <p:nvPr/>
        </p:nvSpPr>
        <p:spPr bwMode="auto">
          <a:xfrm>
            <a:off x="7144105" y="4198155"/>
            <a:ext cx="2316205" cy="392944"/>
          </a:xfrm>
          <a:prstGeom prst="rect">
            <a:avLst/>
          </a:prstGeom>
          <a:solidFill>
            <a:srgbClr val="FFFFFF"/>
          </a:solidFill>
          <a:ln w="28575">
            <a:solidFill>
              <a:schemeClr val="accent1"/>
            </a:solidFill>
            <a:miter lim="800000"/>
            <a:headEnd/>
            <a:tailEnd/>
          </a:ln>
        </p:spPr>
        <p:txBody>
          <a:bodyPr rot="0" vert="horz" wrap="square" lIns="91440" tIns="45720" rIns="91440" bIns="45720" anchor="t" anchorCtr="0">
            <a:noAutofit/>
          </a:bodyPr>
          <a:lstStyle/>
          <a:p>
            <a:pPr marL="0" marR="0" lvl="0" indent="0" algn="ctr" defTabSz="914400" rtl="0" eaLnBrk="1" fontAlgn="auto" latinLnBrk="0" hangingPunct="1">
              <a:lnSpc>
                <a:spcPct val="115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rPr>
              <a:t>Site and PTID Label</a:t>
            </a:r>
            <a:endParaRPr kumimoji="0" lang="en-US" sz="1600" b="0" i="0" u="none" strike="noStrike" kern="1200" cap="none" spc="0" normalizeH="0" baseline="0" noProof="0" dirty="0">
              <a:ln>
                <a:noFill/>
              </a:ln>
              <a:solidFill>
                <a:srgbClr val="000000"/>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
        <p:nvSpPr>
          <p:cNvPr id="12" name="Right Arrow 11" descr="A green arrow points from the Collection Tube/Aliquot Label text box to the corresponding label in the photo."/>
          <p:cNvSpPr>
            <a:spLocks/>
          </p:cNvSpPr>
          <p:nvPr/>
        </p:nvSpPr>
        <p:spPr>
          <a:xfrm rot="10800000">
            <a:off x="6452384" y="2741161"/>
            <a:ext cx="638175" cy="323850"/>
          </a:xfrm>
          <a:prstGeom prst="rightArrow">
            <a:avLst/>
          </a:prstGeom>
          <a:solidFill>
            <a:schemeClr val="accent1">
              <a:lumMod val="60000"/>
              <a:lumOff val="40000"/>
            </a:schemeClr>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13" name="Right Arrow 12" descr="A green arrow points from the Site and Participant ID Label text box to the corresponding label in the photo."/>
          <p:cNvSpPr>
            <a:spLocks/>
          </p:cNvSpPr>
          <p:nvPr/>
        </p:nvSpPr>
        <p:spPr>
          <a:xfrm rot="10800000">
            <a:off x="6452384" y="4198155"/>
            <a:ext cx="638175" cy="323850"/>
          </a:xfrm>
          <a:prstGeom prst="rightArrow">
            <a:avLst/>
          </a:prstGeom>
          <a:solidFill>
            <a:schemeClr val="accent1">
              <a:lumMod val="60000"/>
              <a:lumOff val="40000"/>
            </a:schemeClr>
          </a:solidFill>
          <a:ln w="28575" cap="flat" cmpd="sng" algn="ctr">
            <a:solidFill>
              <a:schemeClr val="tx1"/>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pic>
        <p:nvPicPr>
          <p:cNvPr id="4" name="Picture 3">
            <a:extLst>
              <a:ext uri="{FF2B5EF4-FFF2-40B4-BE49-F238E27FC236}">
                <a16:creationId xmlns:a16="http://schemas.microsoft.com/office/drawing/2014/main" id="{8B48E971-426E-320E-1BBB-894EABA37DC3}"/>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7870" y="3298787"/>
            <a:ext cx="190500" cy="190500"/>
          </a:xfrm>
          <a:prstGeom prst="rect">
            <a:avLst/>
          </a:prstGeom>
        </p:spPr>
      </p:pic>
    </p:spTree>
    <p:extLst>
      <p:ext uri="{BB962C8B-B14F-4D97-AF65-F5344CB8AC3E}">
        <p14:creationId xmlns:p14="http://schemas.microsoft.com/office/powerpoint/2010/main" val="257699721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415143" y="1041400"/>
            <a:ext cx="9906000" cy="2387600"/>
          </a:xfrm>
        </p:spPr>
        <p:txBody>
          <a:bodyPr>
            <a:normAutofit fontScale="90000"/>
          </a:bodyPr>
          <a:lstStyle/>
          <a:p>
            <a:pPr algn="ctr"/>
            <a:r>
              <a:rPr lang="en-US" sz="7200" b="1" dirty="0"/>
              <a:t>Handling/Processing </a:t>
            </a:r>
            <a:br>
              <a:rPr lang="en-US" sz="7200" b="1" dirty="0"/>
            </a:br>
            <a:r>
              <a:rPr lang="en-US" sz="7200" b="1" dirty="0"/>
              <a:t>Study Specimens </a:t>
            </a:r>
          </a:p>
        </p:txBody>
      </p:sp>
    </p:spTree>
    <p:extLst>
      <p:ext uri="{BB962C8B-B14F-4D97-AF65-F5344CB8AC3E}">
        <p14:creationId xmlns:p14="http://schemas.microsoft.com/office/powerpoint/2010/main" val="146380104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358775"/>
            <a:ext cx="12192000" cy="909638"/>
          </a:xfrm>
        </p:spPr>
        <p:txBody>
          <a:bodyPr/>
          <a:lstStyle/>
          <a:p>
            <a:pPr algn="ctr"/>
            <a:r>
              <a:rPr lang="en-US" b="1" dirty="0"/>
              <a:t>Blood Draw Order</a:t>
            </a:r>
          </a:p>
        </p:txBody>
      </p:sp>
      <p:graphicFrame>
        <p:nvGraphicFramePr>
          <p:cNvPr id="11" name="Table 10"/>
          <p:cNvGraphicFramePr>
            <a:graphicFrameLocks noGrp="1"/>
          </p:cNvGraphicFramePr>
          <p:nvPr>
            <p:extLst>
              <p:ext uri="{D42A27DB-BD31-4B8C-83A1-F6EECF244321}">
                <p14:modId xmlns:p14="http://schemas.microsoft.com/office/powerpoint/2010/main" val="220177542"/>
              </p:ext>
            </p:extLst>
          </p:nvPr>
        </p:nvGraphicFramePr>
        <p:xfrm>
          <a:off x="1407297" y="1401619"/>
          <a:ext cx="9376621" cy="1900678"/>
        </p:xfrm>
        <a:graphic>
          <a:graphicData uri="http://schemas.openxmlformats.org/drawingml/2006/table">
            <a:tbl>
              <a:tblPr firstRow="1" bandRow="1">
                <a:tableStyleId>{B301B821-A1FF-4177-AEE7-76D212191A09}</a:tableStyleId>
              </a:tblPr>
              <a:tblGrid>
                <a:gridCol w="4483344">
                  <a:extLst>
                    <a:ext uri="{9D8B030D-6E8A-4147-A177-3AD203B41FA5}">
                      <a16:colId xmlns:a16="http://schemas.microsoft.com/office/drawing/2014/main" val="20000"/>
                    </a:ext>
                  </a:extLst>
                </a:gridCol>
                <a:gridCol w="1375719">
                  <a:extLst>
                    <a:ext uri="{9D8B030D-6E8A-4147-A177-3AD203B41FA5}">
                      <a16:colId xmlns:a16="http://schemas.microsoft.com/office/drawing/2014/main" val="20001"/>
                    </a:ext>
                  </a:extLst>
                </a:gridCol>
                <a:gridCol w="3517558">
                  <a:extLst>
                    <a:ext uri="{9D8B030D-6E8A-4147-A177-3AD203B41FA5}">
                      <a16:colId xmlns:a16="http://schemas.microsoft.com/office/drawing/2014/main" val="20002"/>
                    </a:ext>
                  </a:extLst>
                </a:gridCol>
              </a:tblGrid>
              <a:tr h="977988">
                <a:tc>
                  <a:txBody>
                    <a:bodyPr/>
                    <a:lstStyle/>
                    <a:p>
                      <a:pPr marL="0" indent="0" algn="ctr">
                        <a:buFont typeface="+mj-lt"/>
                        <a:buNone/>
                      </a:pPr>
                      <a:r>
                        <a:rPr lang="en-US" dirty="0"/>
                        <a:t>Tube Type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ctr">
                        <a:buFont typeface="+mj-lt"/>
                        <a:buNone/>
                      </a:pPr>
                      <a:r>
                        <a:rPr lang="en-US" dirty="0"/>
                        <a:t>Number</a:t>
                      </a:r>
                      <a:r>
                        <a:rPr lang="en-US" baseline="0" dirty="0"/>
                        <a:t> of Tubes Drawn</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Tube Image</a:t>
                      </a:r>
                      <a:r>
                        <a:rPr lang="en-US" baseline="0" dirty="0"/>
                        <a:t> </a:t>
                      </a:r>
                      <a:endParaRPr 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922690">
                <a:tc>
                  <a:txBody>
                    <a:bodyPr/>
                    <a:lstStyle/>
                    <a:p>
                      <a:pPr marL="342900" marR="0" lvl="0" indent="-342900" algn="l" defTabSz="914400" rtl="0" eaLnBrk="1" fontAlgn="auto" latinLnBrk="0" hangingPunct="1">
                        <a:lnSpc>
                          <a:spcPct val="100000"/>
                        </a:lnSpc>
                        <a:spcBef>
                          <a:spcPts val="0"/>
                        </a:spcBef>
                        <a:spcAft>
                          <a:spcPts val="0"/>
                        </a:spcAft>
                        <a:buClrTx/>
                        <a:buSzTx/>
                        <a:buFont typeface="+mj-lt"/>
                        <a:buAutoNum type="arabicPeriod"/>
                        <a:tabLst/>
                        <a:defRPr/>
                      </a:pPr>
                      <a:r>
                        <a:rPr lang="en-US" dirty="0"/>
                        <a:t>EDTA (Purple-Top) Tube (6 ml)</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dirty="0"/>
                        <a:t>x1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2"/>
                  </a:ext>
                </a:extLst>
              </a:tr>
            </a:tbl>
          </a:graphicData>
        </a:graphic>
      </p:graphicFrame>
      <p:pic>
        <p:nvPicPr>
          <p:cNvPr id="15" name="Picture 14" descr="A photo of an empty 6ml EDTA purple top tube."/>
          <p:cNvPicPr>
            <a:picLocks noChangeAspect="1"/>
          </p:cNvPicPr>
          <p:nvPr/>
        </p:nvPicPr>
        <p:blipFill>
          <a:blip r:embed="rId2"/>
          <a:stretch>
            <a:fillRect/>
          </a:stretch>
        </p:blipFill>
        <p:spPr>
          <a:xfrm>
            <a:off x="7787795" y="2575420"/>
            <a:ext cx="2639722" cy="487428"/>
          </a:xfrm>
          <a:prstGeom prst="rect">
            <a:avLst/>
          </a:prstGeom>
        </p:spPr>
      </p:pic>
    </p:spTree>
    <p:extLst>
      <p:ext uri="{BB962C8B-B14F-4D97-AF65-F5344CB8AC3E}">
        <p14:creationId xmlns:p14="http://schemas.microsoft.com/office/powerpoint/2010/main" val="16829973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46574" y="691824"/>
            <a:ext cx="8803644" cy="750926"/>
          </a:xfrm>
        </p:spPr>
        <p:txBody>
          <a:bodyPr>
            <a:normAutofit fontScale="90000"/>
          </a:bodyPr>
          <a:lstStyle/>
          <a:p>
            <a:r>
              <a:rPr lang="en-US" b="1" dirty="0"/>
              <a:t>Training Overview: Citalopram</a:t>
            </a:r>
          </a:p>
        </p:txBody>
      </p:sp>
      <p:sp>
        <p:nvSpPr>
          <p:cNvPr id="3" name="Content Placeholder 2"/>
          <p:cNvSpPr>
            <a:spLocks noGrp="1"/>
          </p:cNvSpPr>
          <p:nvPr>
            <p:ph idx="1"/>
          </p:nvPr>
        </p:nvSpPr>
        <p:spPr>
          <a:xfrm>
            <a:off x="4408745" y="1825788"/>
            <a:ext cx="3679303" cy="4343400"/>
          </a:xfrm>
        </p:spPr>
        <p:txBody>
          <a:bodyPr>
            <a:normAutofit fontScale="92500" lnSpcReduction="10000"/>
          </a:bodyPr>
          <a:lstStyle/>
          <a:p>
            <a:pPr>
              <a:buFont typeface="Wingdings" panose="05000000000000000000" pitchFamily="2" charset="2"/>
              <a:buChar char="§"/>
            </a:pPr>
            <a:r>
              <a:rPr lang="en-US" dirty="0"/>
              <a:t>GUIDs</a:t>
            </a:r>
          </a:p>
          <a:p>
            <a:pPr>
              <a:buFont typeface="Wingdings" panose="05000000000000000000" pitchFamily="2" charset="2"/>
              <a:buChar char="§"/>
            </a:pPr>
            <a:r>
              <a:rPr lang="en-US" dirty="0"/>
              <a:t>Kit Review</a:t>
            </a:r>
          </a:p>
          <a:p>
            <a:pPr>
              <a:buFont typeface="Wingdings" panose="05000000000000000000" pitchFamily="2" charset="2"/>
              <a:buChar char="§"/>
            </a:pPr>
            <a:r>
              <a:rPr lang="en-US" dirty="0"/>
              <a:t>Sample Collection and Processing</a:t>
            </a:r>
          </a:p>
          <a:p>
            <a:pPr>
              <a:buFont typeface="Wingdings" panose="05000000000000000000" pitchFamily="2" charset="2"/>
              <a:buChar char="§"/>
            </a:pPr>
            <a:r>
              <a:rPr lang="en-US" dirty="0"/>
              <a:t>Sample Form</a:t>
            </a:r>
          </a:p>
          <a:p>
            <a:pPr>
              <a:buFont typeface="Wingdings" panose="05000000000000000000" pitchFamily="2" charset="2"/>
              <a:buChar char="§"/>
            </a:pPr>
            <a:r>
              <a:rPr lang="en-US" dirty="0"/>
              <a:t>NCRAD Website</a:t>
            </a:r>
          </a:p>
          <a:p>
            <a:pPr>
              <a:buFont typeface="Wingdings" panose="05000000000000000000" pitchFamily="2" charset="2"/>
              <a:buChar char="§"/>
            </a:pPr>
            <a:r>
              <a:rPr lang="en-US" dirty="0"/>
              <a:t>Common Nonconformance Issues</a:t>
            </a:r>
          </a:p>
          <a:p>
            <a:pPr>
              <a:buFont typeface="Wingdings" panose="05000000000000000000" pitchFamily="2" charset="2"/>
              <a:buChar char="§"/>
            </a:pPr>
            <a:r>
              <a:rPr lang="en-US" dirty="0"/>
              <a:t>Sample Shipping</a:t>
            </a:r>
          </a:p>
          <a:p>
            <a:pPr>
              <a:buFont typeface="Wingdings" panose="05000000000000000000" pitchFamily="2" charset="2"/>
              <a:buChar char="§"/>
            </a:pPr>
            <a:r>
              <a:rPr lang="en-US" dirty="0"/>
              <a:t>Questions?</a:t>
            </a:r>
          </a:p>
        </p:txBody>
      </p:sp>
    </p:spTree>
    <p:extLst>
      <p:ext uri="{BB962C8B-B14F-4D97-AF65-F5344CB8AC3E}">
        <p14:creationId xmlns:p14="http://schemas.microsoft.com/office/powerpoint/2010/main" val="189733499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96582" y="187868"/>
            <a:ext cx="10804064"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3600" b="1" dirty="0">
                <a:solidFill>
                  <a:srgbClr val="000000"/>
                </a:solidFill>
                <a:latin typeface="Georgia"/>
              </a:rPr>
              <a:t>Whole Blood </a:t>
            </a:r>
            <a:r>
              <a:rPr kumimoji="0" lang="en-US" sz="3600" b="1" i="0" u="none" strike="noStrike" kern="1200" cap="none" spc="0" normalizeH="0" baseline="0" noProof="0" dirty="0">
                <a:ln>
                  <a:noFill/>
                </a:ln>
                <a:solidFill>
                  <a:srgbClr val="000000"/>
                </a:solidFill>
                <a:effectLst/>
                <a:uLnTx/>
                <a:uFillTx/>
                <a:latin typeface="Georgia"/>
                <a:ea typeface="+mn-ea"/>
                <a:cs typeface="+mn-cs"/>
              </a:rPr>
              <a:t>Collection</a:t>
            </a:r>
          </a:p>
        </p:txBody>
      </p:sp>
      <p:pic>
        <p:nvPicPr>
          <p:cNvPr id="5" name="Picture 4" descr="An four step schematic depicts the Whole Blood Preparation for DNA  from EDTA Tube processing steps for  all visits.">
            <a:extLst>
              <a:ext uri="{FF2B5EF4-FFF2-40B4-BE49-F238E27FC236}">
                <a16:creationId xmlns:a16="http://schemas.microsoft.com/office/drawing/2014/main" id="{B0BD56F5-9F30-4563-9A29-C372BA6876D9}"/>
              </a:ext>
            </a:extLst>
          </p:cNvPr>
          <p:cNvPicPr/>
          <p:nvPr/>
        </p:nvPicPr>
        <p:blipFill rotWithShape="1">
          <a:blip r:embed="rId2">
            <a:extLst>
              <a:ext uri="{28A0092B-C50C-407E-A947-70E740481C1C}">
                <a14:useLocalDpi xmlns:a14="http://schemas.microsoft.com/office/drawing/2010/main" val="0"/>
              </a:ext>
            </a:extLst>
          </a:blip>
          <a:srcRect l="1160" t="1221" b="2330"/>
          <a:stretch/>
        </p:blipFill>
        <p:spPr bwMode="auto">
          <a:xfrm>
            <a:off x="691354" y="834199"/>
            <a:ext cx="10172389" cy="5498983"/>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2551243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en-US" b="1" dirty="0"/>
              <a:t>Sample Shipments</a:t>
            </a:r>
          </a:p>
        </p:txBody>
      </p:sp>
    </p:spTree>
    <p:extLst>
      <p:ext uri="{BB962C8B-B14F-4D97-AF65-F5344CB8AC3E}">
        <p14:creationId xmlns:p14="http://schemas.microsoft.com/office/powerpoint/2010/main" val="20667855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96279" y="636454"/>
            <a:ext cx="8204535" cy="947995"/>
          </a:xfrm>
        </p:spPr>
        <p:txBody>
          <a:bodyPr>
            <a:normAutofit fontScale="90000"/>
          </a:bodyPr>
          <a:lstStyle/>
          <a:p>
            <a:pPr algn="ctr"/>
            <a:r>
              <a:rPr lang="en-US" b="1" dirty="0"/>
              <a:t>Sample Shipment Summary</a:t>
            </a:r>
          </a:p>
        </p:txBody>
      </p:sp>
      <p:graphicFrame>
        <p:nvGraphicFramePr>
          <p:cNvPr id="3" name="Table 2"/>
          <p:cNvGraphicFramePr>
            <a:graphicFrameLocks noGrp="1"/>
          </p:cNvGraphicFramePr>
          <p:nvPr>
            <p:extLst>
              <p:ext uri="{D42A27DB-BD31-4B8C-83A1-F6EECF244321}">
                <p14:modId xmlns:p14="http://schemas.microsoft.com/office/powerpoint/2010/main" val="515293733"/>
              </p:ext>
            </p:extLst>
          </p:nvPr>
        </p:nvGraphicFramePr>
        <p:xfrm>
          <a:off x="2945149" y="2625130"/>
          <a:ext cx="6301702" cy="803870"/>
        </p:xfrm>
        <a:graphic>
          <a:graphicData uri="http://schemas.openxmlformats.org/drawingml/2006/table">
            <a:tbl>
              <a:tblPr firstRow="1" firstCol="1" bandRow="1">
                <a:tableStyleId>{5940675A-B579-460E-94D1-54222C63F5DA}</a:tableStyleId>
              </a:tblPr>
              <a:tblGrid>
                <a:gridCol w="3340388">
                  <a:extLst>
                    <a:ext uri="{9D8B030D-6E8A-4147-A177-3AD203B41FA5}">
                      <a16:colId xmlns:a16="http://schemas.microsoft.com/office/drawing/2014/main" val="2425359959"/>
                    </a:ext>
                  </a:extLst>
                </a:gridCol>
                <a:gridCol w="1115736">
                  <a:extLst>
                    <a:ext uri="{9D8B030D-6E8A-4147-A177-3AD203B41FA5}">
                      <a16:colId xmlns:a16="http://schemas.microsoft.com/office/drawing/2014/main" val="2365323403"/>
                    </a:ext>
                  </a:extLst>
                </a:gridCol>
                <a:gridCol w="1845578">
                  <a:extLst>
                    <a:ext uri="{9D8B030D-6E8A-4147-A177-3AD203B41FA5}">
                      <a16:colId xmlns:a16="http://schemas.microsoft.com/office/drawing/2014/main" val="4287691687"/>
                    </a:ext>
                  </a:extLst>
                </a:gridCol>
              </a:tblGrid>
              <a:tr h="370977">
                <a:tc>
                  <a:txBody>
                    <a:bodyPr/>
                    <a:lstStyle/>
                    <a:p>
                      <a:pPr marL="0" marR="0" algn="ctr">
                        <a:lnSpc>
                          <a:spcPct val="107000"/>
                        </a:lnSpc>
                        <a:spcBef>
                          <a:spcPts val="0"/>
                        </a:spcBef>
                        <a:spcAft>
                          <a:spcPts val="0"/>
                        </a:spcAft>
                      </a:pPr>
                      <a:r>
                        <a:rPr lang="en-US" sz="1200" b="1" dirty="0">
                          <a:solidFill>
                            <a:schemeClr val="bg1"/>
                          </a:solidFill>
                          <a:effectLst/>
                        </a:rPr>
                        <a:t>Collection Tube</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200" b="1" dirty="0">
                          <a:solidFill>
                            <a:schemeClr val="bg1"/>
                          </a:solidFill>
                          <a:effectLst/>
                        </a:rPr>
                        <a:t>Drawn At</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200" b="1" dirty="0">
                          <a:solidFill>
                            <a:schemeClr val="bg1"/>
                          </a:solidFill>
                          <a:effectLst/>
                        </a:rPr>
                        <a:t>Shipping Temperature</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extLst>
                  <a:ext uri="{0D108BD9-81ED-4DB2-BD59-A6C34878D82A}">
                    <a16:rowId xmlns:a16="http://schemas.microsoft.com/office/drawing/2014/main" val="3789096569"/>
                  </a:ext>
                </a:extLst>
              </a:tr>
              <a:tr h="432893">
                <a:tc>
                  <a:txBody>
                    <a:bodyPr/>
                    <a:lstStyle/>
                    <a:p>
                      <a:pPr marL="0" marR="0" algn="ctr">
                        <a:lnSpc>
                          <a:spcPct val="107000"/>
                        </a:lnSpc>
                        <a:spcBef>
                          <a:spcPts val="0"/>
                        </a:spcBef>
                        <a:spcAft>
                          <a:spcPts val="0"/>
                        </a:spcAft>
                      </a:pPr>
                      <a:r>
                        <a:rPr lang="en-US" sz="1200" b="1" dirty="0">
                          <a:solidFill>
                            <a:schemeClr val="bg1"/>
                          </a:solidFill>
                          <a:effectLst/>
                        </a:rPr>
                        <a:t>1 EDTA (Purple-Top) Blood Collection Tubes (6 ml)</a:t>
                      </a:r>
                      <a:endParaRPr lang="en-US" sz="1200" b="1" dirty="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solidFill>
                      <a:schemeClr val="accent1"/>
                    </a:solidFill>
                  </a:tcPr>
                </a:tc>
                <a:tc>
                  <a:txBody>
                    <a:bodyPr/>
                    <a:lstStyle/>
                    <a:p>
                      <a:pPr marL="0" marR="0" algn="ctr">
                        <a:lnSpc>
                          <a:spcPct val="107000"/>
                        </a:lnSpc>
                        <a:spcBef>
                          <a:spcPts val="0"/>
                        </a:spcBef>
                        <a:spcAft>
                          <a:spcPts val="0"/>
                        </a:spcAft>
                      </a:pPr>
                      <a:r>
                        <a:rPr lang="en-US" sz="1200" dirty="0">
                          <a:effectLst/>
                        </a:rPr>
                        <a:t>Baseline Visit</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tc>
                  <a:txBody>
                    <a:bodyPr/>
                    <a:lstStyle/>
                    <a:p>
                      <a:pPr marL="0" marR="0" algn="ctr">
                        <a:lnSpc>
                          <a:spcPct val="107000"/>
                        </a:lnSpc>
                        <a:spcBef>
                          <a:spcPts val="0"/>
                        </a:spcBef>
                        <a:spcAft>
                          <a:spcPts val="0"/>
                        </a:spcAft>
                      </a:pPr>
                      <a:r>
                        <a:rPr lang="en-US" sz="1200" dirty="0">
                          <a:effectLst/>
                        </a:rPr>
                        <a:t>Frozen</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tc>
                <a:extLst>
                  <a:ext uri="{0D108BD9-81ED-4DB2-BD59-A6C34878D82A}">
                    <a16:rowId xmlns:a16="http://schemas.microsoft.com/office/drawing/2014/main" val="4284326714"/>
                  </a:ext>
                </a:extLst>
              </a:tr>
            </a:tbl>
          </a:graphicData>
        </a:graphic>
      </p:graphicFrame>
    </p:spTree>
    <p:extLst>
      <p:ext uri="{BB962C8B-B14F-4D97-AF65-F5344CB8AC3E}">
        <p14:creationId xmlns:p14="http://schemas.microsoft.com/office/powerpoint/2010/main" val="182826279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94216" y="327183"/>
            <a:ext cx="8632166" cy="1143000"/>
          </a:xfrm>
        </p:spPr>
        <p:txBody>
          <a:bodyPr>
            <a:normAutofit/>
          </a:bodyPr>
          <a:lstStyle/>
          <a:p>
            <a:pPr algn="ctr"/>
            <a:r>
              <a:rPr lang="en-US" b="1" dirty="0"/>
              <a:t>Frozen Shipment Packaging</a:t>
            </a:r>
          </a:p>
        </p:txBody>
      </p:sp>
      <p:sp>
        <p:nvSpPr>
          <p:cNvPr id="3" name="Content Placeholder 2"/>
          <p:cNvSpPr>
            <a:spLocks noGrp="1"/>
          </p:cNvSpPr>
          <p:nvPr>
            <p:ph idx="1"/>
          </p:nvPr>
        </p:nvSpPr>
        <p:spPr>
          <a:xfrm>
            <a:off x="1544846" y="1775604"/>
            <a:ext cx="9330906" cy="4504426"/>
          </a:xfrm>
        </p:spPr>
        <p:txBody>
          <a:bodyPr>
            <a:normAutofit/>
          </a:bodyPr>
          <a:lstStyle/>
          <a:p>
            <a:pPr>
              <a:lnSpc>
                <a:spcPct val="120000"/>
              </a:lnSpc>
              <a:buFont typeface="Wingdings" panose="05000000000000000000" pitchFamily="2" charset="2"/>
              <a:buChar char="§"/>
            </a:pPr>
            <a:r>
              <a:rPr lang="en-US" sz="2400" b="1" dirty="0"/>
              <a:t>Samples shipped frozen to NCRAD </a:t>
            </a:r>
          </a:p>
          <a:p>
            <a:pPr lvl="1">
              <a:lnSpc>
                <a:spcPct val="120000"/>
              </a:lnSpc>
              <a:buFont typeface="Wingdings" panose="05000000000000000000" pitchFamily="2" charset="2"/>
              <a:buChar char="§"/>
            </a:pPr>
            <a:r>
              <a:rPr lang="en-US" sz="2000" b="1" dirty="0">
                <a:solidFill>
                  <a:srgbClr val="FF0000"/>
                </a:solidFill>
              </a:rPr>
              <a:t>Ship Monday-Wednesday Only</a:t>
            </a:r>
            <a:endParaRPr lang="en-US" sz="2000" b="1" dirty="0"/>
          </a:p>
          <a:p>
            <a:pPr>
              <a:lnSpc>
                <a:spcPct val="120000"/>
              </a:lnSpc>
              <a:buFont typeface="Wingdings" panose="05000000000000000000" pitchFamily="2" charset="2"/>
              <a:buChar char="§"/>
            </a:pPr>
            <a:r>
              <a:rPr lang="en-US" sz="2400" dirty="0"/>
              <a:t>Hold packaged samples in a -80°C freezer until pickup</a:t>
            </a:r>
          </a:p>
          <a:p>
            <a:pPr marL="114300" indent="-114300">
              <a:lnSpc>
                <a:spcPct val="120000"/>
              </a:lnSpc>
              <a:buFont typeface="Wingdings" panose="05000000000000000000" pitchFamily="2" charset="2"/>
              <a:buChar char="§"/>
            </a:pPr>
            <a:r>
              <a:rPr lang="en-US" sz="2400" dirty="0"/>
              <a:t>Include copy of Blood Sample Shipment and Notification Form</a:t>
            </a:r>
          </a:p>
          <a:p>
            <a:pPr>
              <a:lnSpc>
                <a:spcPct val="120000"/>
              </a:lnSpc>
              <a:buFont typeface="Wingdings" panose="05000000000000000000" pitchFamily="2" charset="2"/>
              <a:buChar char="§"/>
            </a:pPr>
            <a:r>
              <a:rPr lang="en-US" sz="2400" dirty="0"/>
              <a:t>Batch samples together</a:t>
            </a:r>
          </a:p>
          <a:p>
            <a:pPr lvl="1">
              <a:lnSpc>
                <a:spcPct val="120000"/>
              </a:lnSpc>
              <a:buFont typeface="Wingdings" panose="05000000000000000000" pitchFamily="2" charset="2"/>
              <a:buChar char="§"/>
            </a:pPr>
            <a:r>
              <a:rPr lang="en-US" sz="2000" dirty="0"/>
              <a:t>8 samples in each shipment</a:t>
            </a:r>
          </a:p>
          <a:p>
            <a:pPr lvl="1">
              <a:lnSpc>
                <a:spcPct val="120000"/>
              </a:lnSpc>
              <a:buFont typeface="Wingdings" panose="05000000000000000000" pitchFamily="2" charset="2"/>
              <a:buChar char="§"/>
            </a:pPr>
            <a:r>
              <a:rPr lang="en-US" sz="2000" b="1" dirty="0"/>
              <a:t>Batch shipping should be performed as a full shipment of specimens accumulates</a:t>
            </a:r>
            <a:endParaRPr lang="en-US" sz="3200" b="1" dirty="0"/>
          </a:p>
          <a:p>
            <a:pPr>
              <a:buFont typeface="Wingdings" panose="05000000000000000000" pitchFamily="2" charset="2"/>
              <a:buChar char="§"/>
            </a:pPr>
            <a:endParaRPr lang="en-US" sz="1600" dirty="0"/>
          </a:p>
        </p:txBody>
      </p:sp>
    </p:spTree>
    <p:extLst>
      <p:ext uri="{BB962C8B-B14F-4D97-AF65-F5344CB8AC3E}">
        <p14:creationId xmlns:p14="http://schemas.microsoft.com/office/powerpoint/2010/main" val="25715909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66745" y="2494152"/>
            <a:ext cx="3550802" cy="1869694"/>
          </a:xfrm>
        </p:spPr>
        <p:txBody>
          <a:bodyPr>
            <a:normAutofit fontScale="92500"/>
          </a:bodyPr>
          <a:lstStyle/>
          <a:p>
            <a:pPr>
              <a:buFont typeface="Wingdings" panose="05000000000000000000" pitchFamily="2" charset="2"/>
              <a:buChar char="§"/>
            </a:pPr>
            <a:r>
              <a:rPr lang="en-US" sz="2800" dirty="0"/>
              <a:t>Place 8 EDTAs into bubble sleeves</a:t>
            </a:r>
          </a:p>
          <a:p>
            <a:pPr>
              <a:buFont typeface="Wingdings" panose="05000000000000000000" pitchFamily="2" charset="2"/>
              <a:buChar char="§"/>
            </a:pPr>
            <a:r>
              <a:rPr lang="en-US" sz="2800" dirty="0"/>
              <a:t>Put bubble sleeves into large biohazard bag</a:t>
            </a:r>
          </a:p>
        </p:txBody>
      </p:sp>
      <p:sp>
        <p:nvSpPr>
          <p:cNvPr id="2" name="TextBox 1"/>
          <p:cNvSpPr txBox="1"/>
          <p:nvPr/>
        </p:nvSpPr>
        <p:spPr>
          <a:xfrm>
            <a:off x="2166745" y="826392"/>
            <a:ext cx="7854230"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eorgia"/>
                <a:ea typeface="+mn-ea"/>
                <a:cs typeface="+mn-cs"/>
              </a:rPr>
              <a:t>Frozen Shipment Packaging</a:t>
            </a:r>
          </a:p>
        </p:txBody>
      </p:sp>
      <p:pic>
        <p:nvPicPr>
          <p:cNvPr id="11" name="Picture 10" descr="A photo of eight EDTAs in bubble sleeves. ">
            <a:extLst>
              <a:ext uri="{FF2B5EF4-FFF2-40B4-BE49-F238E27FC236}">
                <a16:creationId xmlns:a16="http://schemas.microsoft.com/office/drawing/2014/main" id="{616A9178-B1B6-422A-8919-83FB2A162061}"/>
              </a:ext>
            </a:extLst>
          </p:cNvPr>
          <p:cNvPicPr>
            <a:picLocks noChangeAspect="1"/>
          </p:cNvPicPr>
          <p:nvPr/>
        </p:nvPicPr>
        <p:blipFill>
          <a:blip r:embed="rId2"/>
          <a:stretch>
            <a:fillRect/>
          </a:stretch>
        </p:blipFill>
        <p:spPr>
          <a:xfrm>
            <a:off x="6681194" y="1890582"/>
            <a:ext cx="3076833" cy="3076833"/>
          </a:xfrm>
          <a:prstGeom prst="rect">
            <a:avLst/>
          </a:prstGeom>
        </p:spPr>
      </p:pic>
    </p:spTree>
    <p:extLst>
      <p:ext uri="{BB962C8B-B14F-4D97-AF65-F5344CB8AC3E}">
        <p14:creationId xmlns:p14="http://schemas.microsoft.com/office/powerpoint/2010/main" val="239997020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904591" y="1843315"/>
            <a:ext cx="4928166" cy="3915795"/>
          </a:xfrm>
        </p:spPr>
        <p:txBody>
          <a:bodyPr>
            <a:normAutofit/>
          </a:bodyPr>
          <a:lstStyle/>
          <a:p>
            <a:pPr>
              <a:buFont typeface="Wingdings" panose="05000000000000000000" pitchFamily="2" charset="2"/>
              <a:buChar char="§"/>
            </a:pPr>
            <a:r>
              <a:rPr lang="en-US" sz="2400" dirty="0"/>
              <a:t>Place 2-3 inches of dry ice in the bottom of the Styrofoam shipping container, then insert the samples.</a:t>
            </a:r>
          </a:p>
          <a:p>
            <a:pPr>
              <a:buFont typeface="Wingdings" panose="05000000000000000000" pitchFamily="2" charset="2"/>
              <a:buChar char="§"/>
            </a:pPr>
            <a:r>
              <a:rPr lang="en-US" sz="2400" dirty="0"/>
              <a:t>Fully cover the samples with about 2 inches of dry ice in the provided shipper.</a:t>
            </a:r>
          </a:p>
          <a:p>
            <a:pPr>
              <a:buFont typeface="Wingdings" panose="05000000000000000000" pitchFamily="2" charset="2"/>
              <a:buChar char="§"/>
            </a:pPr>
            <a:r>
              <a:rPr lang="en-US" sz="2400" dirty="0"/>
              <a:t>Each Styrofoam shipper must contain about 10 </a:t>
            </a:r>
            <a:r>
              <a:rPr lang="en-US" sz="2400" dirty="0" err="1"/>
              <a:t>lbs</a:t>
            </a:r>
            <a:r>
              <a:rPr lang="en-US" sz="2400" dirty="0"/>
              <a:t> (4.5 kg) of dry ice.</a:t>
            </a:r>
          </a:p>
          <a:p>
            <a:pPr>
              <a:buFont typeface="Wingdings" panose="05000000000000000000" pitchFamily="2" charset="2"/>
              <a:buChar char="§"/>
            </a:pPr>
            <a:endParaRPr lang="en-US" sz="2400" dirty="0"/>
          </a:p>
        </p:txBody>
      </p:sp>
      <p:pic>
        <p:nvPicPr>
          <p:cNvPr id="5" name="Picture 4" descr="A photo of a frozen shipping container filled with pelleted dry ice."/>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082801" y="1843316"/>
            <a:ext cx="3642451" cy="3106055"/>
          </a:xfrm>
          <a:prstGeom prst="rect">
            <a:avLst/>
          </a:prstGeom>
          <a:noFill/>
          <a:ln>
            <a:noFill/>
          </a:ln>
        </p:spPr>
      </p:pic>
      <p:sp>
        <p:nvSpPr>
          <p:cNvPr id="7" name="TextBox 6"/>
          <p:cNvSpPr txBox="1"/>
          <p:nvPr/>
        </p:nvSpPr>
        <p:spPr>
          <a:xfrm>
            <a:off x="1922373" y="817931"/>
            <a:ext cx="8360313" cy="70788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0000"/>
                </a:solidFill>
                <a:effectLst/>
                <a:uLnTx/>
                <a:uFillTx/>
                <a:latin typeface="Georgia"/>
                <a:ea typeface="+mn-ea"/>
                <a:cs typeface="+mn-cs"/>
              </a:rPr>
              <a:t>Frozen Shipment Packaging</a:t>
            </a:r>
          </a:p>
        </p:txBody>
      </p:sp>
    </p:spTree>
    <p:extLst>
      <p:ext uri="{BB962C8B-B14F-4D97-AF65-F5344CB8AC3E}">
        <p14:creationId xmlns:p14="http://schemas.microsoft.com/office/powerpoint/2010/main" val="27232964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05508" y="1874807"/>
            <a:ext cx="7924800" cy="685800"/>
          </a:xfrm>
        </p:spPr>
        <p:txBody>
          <a:bodyPr>
            <a:normAutofit/>
          </a:bodyPr>
          <a:lstStyle/>
          <a:p>
            <a:pPr algn="ctr">
              <a:buNone/>
            </a:pPr>
            <a:r>
              <a:rPr lang="en-US" sz="1800" dirty="0">
                <a:solidFill>
                  <a:srgbClr val="C00000"/>
                </a:solidFill>
                <a:ea typeface="Verdana" pitchFamily="34" charset="0"/>
                <a:cs typeface="Verdana" pitchFamily="34" charset="0"/>
              </a:rPr>
              <a:t>Dry Ice label should not be covered with other stickers and must be completed or the shipping carrier will reject/return your package!</a:t>
            </a:r>
          </a:p>
        </p:txBody>
      </p:sp>
      <p:sp>
        <p:nvSpPr>
          <p:cNvPr id="30" name="TextBox 29"/>
          <p:cNvSpPr txBox="1"/>
          <p:nvPr/>
        </p:nvSpPr>
        <p:spPr>
          <a:xfrm>
            <a:off x="2031568" y="4797678"/>
            <a:ext cx="1160206" cy="1077218"/>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1600" b="0"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Net weight of dry ice in </a:t>
            </a:r>
            <a:r>
              <a:rPr kumimoji="0" lang="en-US" sz="1600" b="1" i="0" u="none" strike="noStrike" kern="1200" cap="none" spc="0" normalizeH="0" baseline="0" noProof="0" dirty="0">
                <a:ln>
                  <a:noFill/>
                </a:ln>
                <a:solidFill>
                  <a:srgbClr val="C00000"/>
                </a:solidFill>
                <a:effectLst/>
                <a:uLnTx/>
                <a:uFillTx/>
                <a:latin typeface="Verdana" pitchFamily="34" charset="0"/>
                <a:ea typeface="Verdana" pitchFamily="34" charset="0"/>
                <a:cs typeface="Verdana" pitchFamily="34" charset="0"/>
              </a:rPr>
              <a:t>kg</a:t>
            </a:r>
          </a:p>
        </p:txBody>
      </p:sp>
      <p:sp>
        <p:nvSpPr>
          <p:cNvPr id="18" name="Rectangle 17"/>
          <p:cNvSpPr/>
          <p:nvPr/>
        </p:nvSpPr>
        <p:spPr>
          <a:xfrm>
            <a:off x="1096297" y="668501"/>
            <a:ext cx="9943222" cy="646331"/>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black"/>
                </a:solidFill>
                <a:effectLst/>
                <a:uLnTx/>
                <a:uFillTx/>
                <a:latin typeface="Georgia"/>
                <a:ea typeface="+mn-ea"/>
                <a:cs typeface="+mn-cs"/>
              </a:rPr>
              <a:t>Frozen Shipping – Dry Ice Requirements</a:t>
            </a:r>
            <a:endParaRPr kumimoji="0" lang="en-US" sz="3600" b="0" i="0" u="none" strike="noStrike" kern="1200" cap="none" spc="0" normalizeH="0" baseline="0" noProof="0" dirty="0">
              <a:ln>
                <a:noFill/>
              </a:ln>
              <a:solidFill>
                <a:prstClr val="black"/>
              </a:solidFill>
              <a:effectLst/>
              <a:uLnTx/>
              <a:uFillTx/>
              <a:latin typeface="Georgia"/>
              <a:ea typeface="+mn-ea"/>
              <a:cs typeface="+mn-cs"/>
            </a:endParaRPr>
          </a:p>
        </p:txBody>
      </p:sp>
      <p:pic>
        <p:nvPicPr>
          <p:cNvPr id="2" name="Picture 1" descr="A blue UPS dry ice label. "/>
          <p:cNvPicPr>
            <a:picLocks noChangeAspect="1"/>
          </p:cNvPicPr>
          <p:nvPr/>
        </p:nvPicPr>
        <p:blipFill>
          <a:blip r:embed="rId2"/>
          <a:stretch>
            <a:fillRect/>
          </a:stretch>
        </p:blipFill>
        <p:spPr>
          <a:xfrm>
            <a:off x="3191774" y="2433368"/>
            <a:ext cx="5848350" cy="3867150"/>
          </a:xfrm>
          <a:prstGeom prst="rect">
            <a:avLst/>
          </a:prstGeom>
        </p:spPr>
      </p:pic>
      <p:cxnSp>
        <p:nvCxnSpPr>
          <p:cNvPr id="31" name="Straight Arrow Connector 30"/>
          <p:cNvCxnSpPr/>
          <p:nvPr/>
        </p:nvCxnSpPr>
        <p:spPr>
          <a:xfrm flipV="1">
            <a:off x="3255569" y="5328083"/>
            <a:ext cx="643270" cy="8205"/>
          </a:xfrm>
          <a:prstGeom prst="straightConnector1">
            <a:avLst/>
          </a:prstGeom>
          <a:ln w="28575">
            <a:solidFill>
              <a:srgbClr val="C00000"/>
            </a:solidFill>
            <a:tailEnd type="arrow"/>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4921531" y="5099776"/>
            <a:ext cx="616689"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rgbClr val="000000"/>
                </a:solidFill>
                <a:latin typeface="Calibri"/>
              </a:rPr>
              <a:t>4.5</a:t>
            </a:r>
            <a:endParaRPr kumimoji="0" lang="en-US" sz="1800" b="0" i="0" u="none" strike="noStrike" kern="1200" cap="none" spc="0" normalizeH="0" baseline="0" noProof="0" dirty="0">
              <a:ln>
                <a:noFill/>
              </a:ln>
              <a:solidFill>
                <a:srgbClr val="000000"/>
              </a:solidFill>
              <a:effectLst/>
              <a:uLnTx/>
              <a:uFillTx/>
              <a:latin typeface="Calibri"/>
              <a:ea typeface="+mn-ea"/>
              <a:cs typeface="+mn-cs"/>
            </a:endParaRPr>
          </a:p>
        </p:txBody>
      </p:sp>
    </p:spTree>
    <p:extLst>
      <p:ext uri="{BB962C8B-B14F-4D97-AF65-F5344CB8AC3E}">
        <p14:creationId xmlns:p14="http://schemas.microsoft.com/office/powerpoint/2010/main" val="33651072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01022" y="241557"/>
            <a:ext cx="8589956" cy="1325563"/>
          </a:xfrm>
        </p:spPr>
        <p:txBody>
          <a:bodyPr>
            <a:normAutofit/>
          </a:bodyPr>
          <a:lstStyle/>
          <a:p>
            <a:pPr algn="ctr"/>
            <a:r>
              <a:rPr lang="en-US" b="1" dirty="0"/>
              <a:t>Blood Sample and Shipment Notification Form</a:t>
            </a:r>
          </a:p>
        </p:txBody>
      </p:sp>
      <p:sp>
        <p:nvSpPr>
          <p:cNvPr id="3" name="Content Placeholder 2"/>
          <p:cNvSpPr>
            <a:spLocks noGrp="1"/>
          </p:cNvSpPr>
          <p:nvPr>
            <p:ph idx="1"/>
          </p:nvPr>
        </p:nvSpPr>
        <p:spPr>
          <a:xfrm>
            <a:off x="1241054" y="1885990"/>
            <a:ext cx="10058400" cy="4023360"/>
          </a:xfrm>
        </p:spPr>
        <p:txBody>
          <a:bodyPr>
            <a:normAutofit/>
          </a:bodyPr>
          <a:lstStyle/>
          <a:p>
            <a:pPr>
              <a:buFont typeface="Wingdings" panose="05000000000000000000" pitchFamily="2" charset="2"/>
              <a:buChar char="§"/>
            </a:pPr>
            <a:r>
              <a:rPr lang="en-US" sz="2800" dirty="0"/>
              <a:t>A copy of the sample form </a:t>
            </a:r>
            <a:r>
              <a:rPr lang="en-US" sz="2800" i="1" dirty="0"/>
              <a:t>must</a:t>
            </a:r>
            <a:r>
              <a:rPr lang="en-US" sz="2800" dirty="0"/>
              <a:t> be emailed or faxed to NCRAD prior to the date of sample arrival.</a:t>
            </a:r>
          </a:p>
          <a:p>
            <a:pPr>
              <a:buFont typeface="Wingdings" panose="05000000000000000000" pitchFamily="2" charset="2"/>
              <a:buChar char="§"/>
            </a:pPr>
            <a:r>
              <a:rPr lang="en-US" sz="2800" dirty="0"/>
              <a:t>Please include sample forms in all shipments of frozen and ambient samples.</a:t>
            </a:r>
          </a:p>
          <a:p>
            <a:pPr>
              <a:buFont typeface="Wingdings" panose="05000000000000000000" pitchFamily="2" charset="2"/>
              <a:buChar char="§"/>
            </a:pPr>
            <a:r>
              <a:rPr lang="en-US" sz="2800" dirty="0"/>
              <a:t>Email: </a:t>
            </a:r>
            <a:r>
              <a:rPr lang="en-US" sz="2800" dirty="0">
                <a:hlinkClick r:id="rId2"/>
              </a:rPr>
              <a:t>alzstudy@iu.edu</a:t>
            </a:r>
            <a:endParaRPr lang="en-US" sz="2800" dirty="0"/>
          </a:p>
        </p:txBody>
      </p:sp>
    </p:spTree>
    <p:extLst>
      <p:ext uri="{BB962C8B-B14F-4D97-AF65-F5344CB8AC3E}">
        <p14:creationId xmlns:p14="http://schemas.microsoft.com/office/powerpoint/2010/main" val="1709108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he citalopram sample form.">
            <a:extLst>
              <a:ext uri="{FF2B5EF4-FFF2-40B4-BE49-F238E27FC236}">
                <a16:creationId xmlns:a16="http://schemas.microsoft.com/office/drawing/2014/main" id="{FA40FA3A-BCE7-4883-B5D2-24C256FBEC2B}"/>
              </a:ext>
            </a:extLst>
          </p:cNvPr>
          <p:cNvPicPr>
            <a:picLocks noChangeAspect="1"/>
          </p:cNvPicPr>
          <p:nvPr/>
        </p:nvPicPr>
        <p:blipFill rotWithShape="1">
          <a:blip r:embed="rId2"/>
          <a:srcRect l="395" t="201" r="579" b="262"/>
          <a:stretch/>
        </p:blipFill>
        <p:spPr>
          <a:xfrm>
            <a:off x="2900856" y="100668"/>
            <a:ext cx="6479628" cy="6631208"/>
          </a:xfrm>
          <a:prstGeom prst="rect">
            <a:avLst/>
          </a:prstGeom>
          <a:noFill/>
        </p:spPr>
      </p:pic>
    </p:spTree>
    <p:extLst>
      <p:ext uri="{BB962C8B-B14F-4D97-AF65-F5344CB8AC3E}">
        <p14:creationId xmlns:p14="http://schemas.microsoft.com/office/powerpoint/2010/main" val="210148667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UPS ShipExec Thin Client Training for New Users</a:t>
            </a:r>
            <a:endParaRPr lang="en-US" b="1" dirty="0"/>
          </a:p>
        </p:txBody>
      </p:sp>
    </p:spTree>
    <p:extLst>
      <p:ext uri="{BB962C8B-B14F-4D97-AF65-F5344CB8AC3E}">
        <p14:creationId xmlns:p14="http://schemas.microsoft.com/office/powerpoint/2010/main" val="6212159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0"/>
            <a:ext cx="10058400" cy="1450757"/>
          </a:xfrm>
        </p:spPr>
        <p:txBody>
          <a:bodyPr>
            <a:normAutofit/>
          </a:bodyPr>
          <a:lstStyle/>
          <a:p>
            <a:pPr algn="ctr"/>
            <a:r>
              <a:rPr lang="en-US" sz="4400" b="1" dirty="0"/>
              <a:t>Globally Unique Identifier (GUID)</a:t>
            </a:r>
          </a:p>
        </p:txBody>
      </p:sp>
      <p:sp>
        <p:nvSpPr>
          <p:cNvPr id="3" name="Content Placeholder 2"/>
          <p:cNvSpPr>
            <a:spLocks noGrp="1"/>
          </p:cNvSpPr>
          <p:nvPr>
            <p:ph idx="1"/>
          </p:nvPr>
        </p:nvSpPr>
        <p:spPr>
          <a:xfrm>
            <a:off x="1097280" y="1851344"/>
            <a:ext cx="10058400" cy="4023360"/>
          </a:xfrm>
        </p:spPr>
        <p:txBody>
          <a:bodyPr/>
          <a:lstStyle/>
          <a:p>
            <a:pPr>
              <a:buFont typeface="Wingdings" panose="05000000000000000000" pitchFamily="2" charset="2"/>
              <a:buChar char="§"/>
            </a:pPr>
            <a:r>
              <a:rPr lang="en-US" dirty="0"/>
              <a:t>The GUID is a subject ID that allows researchers to share data specific to a study participant, without exposing personally identifiable information</a:t>
            </a:r>
          </a:p>
          <a:p>
            <a:pPr>
              <a:buFont typeface="Wingdings" panose="05000000000000000000" pitchFamily="2" charset="2"/>
              <a:buChar char="§"/>
            </a:pPr>
            <a:r>
              <a:rPr lang="en-US" dirty="0"/>
              <a:t>A GUID is made up of random alpha-numeric characters and does not include any PHI in the identifier</a:t>
            </a:r>
          </a:p>
        </p:txBody>
      </p:sp>
    </p:spTree>
    <p:extLst>
      <p:ext uri="{BB962C8B-B14F-4D97-AF65-F5344CB8AC3E}">
        <p14:creationId xmlns:p14="http://schemas.microsoft.com/office/powerpoint/2010/main" val="65006353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7BA151-88E0-472A-909A-A98F341AABB3}"/>
              </a:ext>
            </a:extLst>
          </p:cNvPr>
          <p:cNvPicPr>
            <a:picLocks noChangeAspect="1"/>
          </p:cNvPicPr>
          <p:nvPr/>
        </p:nvPicPr>
        <p:blipFill>
          <a:blip r:embed="rId2"/>
          <a:stretch>
            <a:fillRect/>
          </a:stretch>
        </p:blipFill>
        <p:spPr>
          <a:xfrm>
            <a:off x="604886" y="595002"/>
            <a:ext cx="10982227" cy="4669090"/>
          </a:xfrm>
          <a:prstGeom prst="rect">
            <a:avLst/>
          </a:prstGeom>
        </p:spPr>
      </p:pic>
    </p:spTree>
    <p:extLst>
      <p:ext uri="{BB962C8B-B14F-4D97-AF65-F5344CB8AC3E}">
        <p14:creationId xmlns:p14="http://schemas.microsoft.com/office/powerpoint/2010/main" val="25118937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User Access</a:t>
            </a:r>
          </a:p>
        </p:txBody>
      </p:sp>
      <p:sp>
        <p:nvSpPr>
          <p:cNvPr id="3" name="Content Placeholder 2"/>
          <p:cNvSpPr>
            <a:spLocks noGrp="1"/>
          </p:cNvSpPr>
          <p:nvPr>
            <p:ph idx="1"/>
          </p:nvPr>
        </p:nvSpPr>
        <p:spPr/>
        <p:txBody>
          <a:bodyPr>
            <a:normAutofit/>
          </a:bodyPr>
          <a:lstStyle/>
          <a:p>
            <a:pPr marL="227013" indent="-227013">
              <a:buFont typeface="Arial" panose="020B0604020202020204" pitchFamily="34" charset="0"/>
              <a:buChar char="•"/>
            </a:pPr>
            <a:r>
              <a:rPr lang="en-US" sz="2800" dirty="0"/>
              <a:t>NCRAD will register user</a:t>
            </a:r>
          </a:p>
          <a:p>
            <a:pPr marL="519621" lvl="1" indent="-227013">
              <a:buFont typeface="Arial" panose="020B0604020202020204" pitchFamily="34" charset="0"/>
              <a:buChar char="•"/>
            </a:pPr>
            <a:r>
              <a:rPr lang="en-US" sz="2400" dirty="0"/>
              <a:t>Username: user’s email address</a:t>
            </a:r>
          </a:p>
          <a:p>
            <a:pPr marL="519621" lvl="1" indent="-227013">
              <a:buFont typeface="Arial" panose="020B0604020202020204" pitchFamily="34" charset="0"/>
              <a:buChar char="•"/>
            </a:pPr>
            <a:r>
              <a:rPr lang="en-US" sz="2400" dirty="0"/>
              <a:t>Password: NCRAD creates first default password, user can then update upon first login</a:t>
            </a:r>
          </a:p>
        </p:txBody>
      </p:sp>
    </p:spTree>
    <p:extLst>
      <p:ext uri="{BB962C8B-B14F-4D97-AF65-F5344CB8AC3E}">
        <p14:creationId xmlns:p14="http://schemas.microsoft.com/office/powerpoint/2010/main" val="174172730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Shipping Client</a:t>
            </a:r>
          </a:p>
        </p:txBody>
      </p:sp>
      <p:sp>
        <p:nvSpPr>
          <p:cNvPr id="3" name="Content Placeholder 2"/>
          <p:cNvSpPr>
            <a:spLocks noGrp="1"/>
          </p:cNvSpPr>
          <p:nvPr>
            <p:ph idx="1"/>
          </p:nvPr>
        </p:nvSpPr>
        <p:spPr>
          <a:xfrm>
            <a:off x="1097280" y="1845734"/>
            <a:ext cx="5018049" cy="4023360"/>
          </a:xfrm>
        </p:spPr>
        <p:txBody>
          <a:bodyPr anchor="t"/>
          <a:lstStyle/>
          <a:p>
            <a:pPr marL="227013" indent="-227013">
              <a:buFont typeface="Arial" panose="020B0604020202020204" pitchFamily="34" charset="0"/>
              <a:buChar char="•"/>
            </a:pPr>
            <a:r>
              <a:rPr lang="en-US" dirty="0"/>
              <a:t>Log into the </a:t>
            </a:r>
            <a:r>
              <a:rPr lang="en-US" dirty="0" err="1"/>
              <a:t>ShipExec</a:t>
            </a:r>
            <a:r>
              <a:rPr lang="en-US" dirty="0"/>
              <a:t> Thin Client: </a:t>
            </a:r>
            <a:r>
              <a:rPr lang="en-US" dirty="0">
                <a:hlinkClick r:id="rId2"/>
              </a:rPr>
              <a:t>https://kits.iu.edu/UPS</a:t>
            </a:r>
            <a:endParaRPr lang="en-US" dirty="0"/>
          </a:p>
          <a:p>
            <a:pPr marL="227013" indent="-227013">
              <a:buFont typeface="Arial" panose="020B0604020202020204" pitchFamily="34" charset="0"/>
              <a:buChar char="•"/>
            </a:pPr>
            <a:r>
              <a:rPr lang="en-US" dirty="0"/>
              <a:t>Click on the “Shipping” dropdown and click on “Shipping and Rating”</a:t>
            </a:r>
            <a:endParaRPr lang="en-US" sz="1800" dirty="0"/>
          </a:p>
          <a:p>
            <a:pPr>
              <a:buFont typeface="Arial" panose="020B0604020202020204" pitchFamily="34" charset="0"/>
              <a:buChar char="•"/>
            </a:pPr>
            <a:endParaRPr lang="en-US" dirty="0"/>
          </a:p>
        </p:txBody>
      </p:sp>
      <p:pic>
        <p:nvPicPr>
          <p:cNvPr id="5" name="Picture 4"/>
          <p:cNvPicPr>
            <a:picLocks noChangeAspect="1"/>
          </p:cNvPicPr>
          <p:nvPr/>
        </p:nvPicPr>
        <p:blipFill>
          <a:blip r:embed="rId3"/>
          <a:stretch>
            <a:fillRect/>
          </a:stretch>
        </p:blipFill>
        <p:spPr>
          <a:xfrm>
            <a:off x="6917055" y="1845734"/>
            <a:ext cx="4238625" cy="485775"/>
          </a:xfrm>
          <a:prstGeom prst="rect">
            <a:avLst/>
          </a:prstGeom>
        </p:spPr>
      </p:pic>
      <p:sp>
        <p:nvSpPr>
          <p:cNvPr id="6" name="Down Arrow 5"/>
          <p:cNvSpPr/>
          <p:nvPr/>
        </p:nvSpPr>
        <p:spPr>
          <a:xfrm rot="10800000">
            <a:off x="8443703" y="2205709"/>
            <a:ext cx="820730" cy="11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2352990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0B122893-7DBE-494F-8151-F690E7B1110F}"/>
              </a:ext>
            </a:extLst>
          </p:cNvPr>
          <p:cNvPicPr>
            <a:picLocks noChangeAspect="1"/>
          </p:cNvPicPr>
          <p:nvPr/>
        </p:nvPicPr>
        <p:blipFill>
          <a:blip r:embed="rId2"/>
          <a:stretch>
            <a:fillRect/>
          </a:stretch>
        </p:blipFill>
        <p:spPr>
          <a:xfrm>
            <a:off x="7031423" y="3553627"/>
            <a:ext cx="4705568" cy="2702810"/>
          </a:xfrm>
          <a:prstGeom prst="rect">
            <a:avLst/>
          </a:prstGeom>
        </p:spPr>
      </p:pic>
      <p:sp>
        <p:nvSpPr>
          <p:cNvPr id="8" name="Down Arrow 5">
            <a:extLst>
              <a:ext uri="{FF2B5EF4-FFF2-40B4-BE49-F238E27FC236}">
                <a16:creationId xmlns:a16="http://schemas.microsoft.com/office/drawing/2014/main" id="{D6ED09AF-F105-46A6-8560-CAD503A83605}"/>
              </a:ext>
            </a:extLst>
          </p:cNvPr>
          <p:cNvSpPr/>
          <p:nvPr/>
        </p:nvSpPr>
        <p:spPr>
          <a:xfrm rot="3102812">
            <a:off x="8018520" y="2090803"/>
            <a:ext cx="298933" cy="235747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p>
            <a:r>
              <a:rPr lang="en-US" dirty="0"/>
              <a:t>Finding Your Contact Information</a:t>
            </a:r>
          </a:p>
        </p:txBody>
      </p:sp>
      <p:sp>
        <p:nvSpPr>
          <p:cNvPr id="3" name="Content Placeholder 2"/>
          <p:cNvSpPr>
            <a:spLocks noGrp="1"/>
          </p:cNvSpPr>
          <p:nvPr>
            <p:ph idx="1"/>
          </p:nvPr>
        </p:nvSpPr>
        <p:spPr>
          <a:xfrm>
            <a:off x="1214384" y="1845734"/>
            <a:ext cx="4532148" cy="4023360"/>
          </a:xfrm>
        </p:spPr>
        <p:txBody>
          <a:bodyPr>
            <a:normAutofit/>
          </a:bodyPr>
          <a:lstStyle/>
          <a:p>
            <a:pPr marL="285750" indent="-285750">
              <a:buFont typeface="Arial" panose="020B0604020202020204" pitchFamily="34" charset="0"/>
              <a:buChar char="•"/>
            </a:pPr>
            <a:r>
              <a:rPr lang="en-US" dirty="0"/>
              <a:t>On the right side of the screen, choose the name of your study from the    “Study Group” drop down menu</a:t>
            </a:r>
          </a:p>
          <a:p>
            <a:pPr marL="742950" lvl="1" indent="-285750">
              <a:buFont typeface="Arial" panose="020B0604020202020204" pitchFamily="34" charset="0"/>
              <a:buChar char="•"/>
            </a:pPr>
            <a:r>
              <a:rPr lang="en-US" sz="2000" i="1" dirty="0"/>
              <a:t>This step </a:t>
            </a:r>
            <a:r>
              <a:rPr lang="en-US" sz="2000" i="1" u="sng" dirty="0"/>
              <a:t>must</a:t>
            </a:r>
            <a:r>
              <a:rPr lang="en-US" sz="2000" i="1" dirty="0"/>
              <a:t> be done 1</a:t>
            </a:r>
            <a:r>
              <a:rPr lang="en-US" sz="2000" i="1" baseline="30000" dirty="0"/>
              <a:t>st</a:t>
            </a:r>
            <a:endParaRPr lang="en-US" sz="2000" i="1" dirty="0"/>
          </a:p>
        </p:txBody>
      </p:sp>
      <p:pic>
        <p:nvPicPr>
          <p:cNvPr id="5" name="Picture 4">
            <a:extLst>
              <a:ext uri="{FF2B5EF4-FFF2-40B4-BE49-F238E27FC236}">
                <a16:creationId xmlns:a16="http://schemas.microsoft.com/office/drawing/2014/main" id="{0C2513B5-D9D8-4595-B7B1-37EAC5BE7068}"/>
              </a:ext>
            </a:extLst>
          </p:cNvPr>
          <p:cNvPicPr>
            <a:picLocks noChangeAspect="1"/>
          </p:cNvPicPr>
          <p:nvPr/>
        </p:nvPicPr>
        <p:blipFill rotWithShape="1">
          <a:blip r:embed="rId3"/>
          <a:srcRect t="1492" r="1043" b="1"/>
          <a:stretch/>
        </p:blipFill>
        <p:spPr>
          <a:xfrm>
            <a:off x="755143" y="4021738"/>
            <a:ext cx="4992114" cy="1450757"/>
          </a:xfrm>
          <a:prstGeom prst="rect">
            <a:avLst/>
          </a:prstGeom>
        </p:spPr>
      </p:pic>
      <p:sp>
        <p:nvSpPr>
          <p:cNvPr id="7" name="Down Arrow 5">
            <a:extLst>
              <a:ext uri="{FF2B5EF4-FFF2-40B4-BE49-F238E27FC236}">
                <a16:creationId xmlns:a16="http://schemas.microsoft.com/office/drawing/2014/main" id="{338B43A7-5286-4817-AE62-598557490302}"/>
              </a:ext>
            </a:extLst>
          </p:cNvPr>
          <p:cNvSpPr/>
          <p:nvPr/>
        </p:nvSpPr>
        <p:spPr>
          <a:xfrm>
            <a:off x="4661706" y="2725714"/>
            <a:ext cx="298933" cy="165582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C46A1FB-C235-409A-BE53-CDB99E87D4FA}"/>
              </a:ext>
            </a:extLst>
          </p:cNvPr>
          <p:cNvSpPr/>
          <p:nvPr/>
        </p:nvSpPr>
        <p:spPr>
          <a:xfrm>
            <a:off x="7368102" y="1845734"/>
            <a:ext cx="4368889" cy="707886"/>
          </a:xfrm>
          <a:prstGeom prst="rect">
            <a:avLst/>
          </a:prstGeom>
        </p:spPr>
        <p:txBody>
          <a:bodyPr wrap="square">
            <a:spAutoFit/>
          </a:bodyPr>
          <a:lstStyle/>
          <a:p>
            <a:pPr marL="285750" indent="-285750">
              <a:buClr>
                <a:schemeClr val="accent1"/>
              </a:buClr>
              <a:buFont typeface="Arial" panose="020B0604020202020204" pitchFamily="34" charset="0"/>
              <a:buChar char="•"/>
            </a:pPr>
            <a:r>
              <a:rPr lang="en-US" sz="2000" dirty="0"/>
              <a:t>On the left side of the screen, Click on the magnifying glass icon</a:t>
            </a:r>
          </a:p>
        </p:txBody>
      </p:sp>
    </p:spTree>
    <p:extLst>
      <p:ext uri="{BB962C8B-B14F-4D97-AF65-F5344CB8AC3E}">
        <p14:creationId xmlns:p14="http://schemas.microsoft.com/office/powerpoint/2010/main" val="331297922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vert="horz" lIns="91440" tIns="45720" rIns="91440" bIns="45720" rtlCol="0" anchor="b">
            <a:normAutofit/>
          </a:bodyPr>
          <a:lstStyle/>
          <a:p>
            <a:r>
              <a:rPr lang="en-US" dirty="0"/>
              <a:t>Finding Your Contact Information</a:t>
            </a:r>
            <a:endParaRPr lang="en-US" kern="1200" spc="-50" baseline="0" dirty="0">
              <a:latin typeface="+mj-lt"/>
              <a:ea typeface="+mj-ea"/>
              <a:cs typeface="+mj-cs"/>
            </a:endParaRPr>
          </a:p>
        </p:txBody>
      </p:sp>
      <p:sp>
        <p:nvSpPr>
          <p:cNvPr id="4" name="Rectangle 3">
            <a:extLst>
              <a:ext uri="{FF2B5EF4-FFF2-40B4-BE49-F238E27FC236}">
                <a16:creationId xmlns:a16="http://schemas.microsoft.com/office/drawing/2014/main" id="{538EC57D-882E-42ED-83B4-ED8377ABB374}"/>
              </a:ext>
            </a:extLst>
          </p:cNvPr>
          <p:cNvSpPr/>
          <p:nvPr/>
        </p:nvSpPr>
        <p:spPr>
          <a:xfrm>
            <a:off x="1097279" y="1845734"/>
            <a:ext cx="4937760" cy="4023360"/>
          </a:xfrm>
          <a:prstGeom prst="rect">
            <a:avLst/>
          </a:prstGeom>
        </p:spPr>
        <p:txBody>
          <a:bodyPr vert="horz" lIns="0" tIns="45720" rIns="0" bIns="45720" rtlCol="0">
            <a:normAutofit/>
          </a:bodyPr>
          <a:lstStyle/>
          <a:p>
            <a:pPr marL="285750" indent="-28575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On the right side of the screen, a list of all the site addresses within the study you selected should populate</a:t>
            </a:r>
          </a:p>
          <a:p>
            <a:pPr marL="285750" indent="-28575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User can filter the search for their address further by filling in the “Company”, “Contact”, or “Address 1” fields</a:t>
            </a:r>
          </a:p>
          <a:p>
            <a:pPr marL="285750" indent="-28575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Hit “Search” when ready.</a:t>
            </a:r>
          </a:p>
          <a:p>
            <a:pPr marL="285750" indent="-28575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Once you have found your site address, click on the “Select” button to the left of the address</a:t>
            </a:r>
          </a:p>
          <a:p>
            <a:pPr marL="285750" indent="-285750">
              <a:lnSpc>
                <a:spcPct val="90000"/>
              </a:lnSpc>
              <a:spcAft>
                <a:spcPts val="600"/>
              </a:spcAft>
              <a:buClr>
                <a:schemeClr val="accent1"/>
              </a:buClr>
              <a:buFont typeface="Calibri" panose="020F0502020204030204" pitchFamily="34" charset="0"/>
              <a:buChar char="•"/>
            </a:pPr>
            <a:r>
              <a:rPr lang="en-US" sz="2000" dirty="0">
                <a:solidFill>
                  <a:schemeClr val="tx1">
                    <a:lumMod val="75000"/>
                    <a:lumOff val="25000"/>
                  </a:schemeClr>
                </a:solidFill>
              </a:rPr>
              <a:t>If any information needs to be updated, please reach out to the NCRAD Coordinator of your study</a:t>
            </a:r>
          </a:p>
        </p:txBody>
      </p:sp>
      <p:pic>
        <p:nvPicPr>
          <p:cNvPr id="2" name="Picture 1"/>
          <p:cNvPicPr>
            <a:picLocks noChangeAspect="1"/>
          </p:cNvPicPr>
          <p:nvPr/>
        </p:nvPicPr>
        <p:blipFill rotWithShape="1">
          <a:blip r:embed="rId2"/>
          <a:srcRect t="8807"/>
          <a:stretch/>
        </p:blipFill>
        <p:spPr>
          <a:xfrm>
            <a:off x="6334812" y="1845733"/>
            <a:ext cx="5685205" cy="4406833"/>
          </a:xfrm>
          <a:prstGeom prst="rect">
            <a:avLst/>
          </a:prstGeom>
          <a:noFill/>
        </p:spPr>
      </p:pic>
    </p:spTree>
    <p:extLst>
      <p:ext uri="{BB962C8B-B14F-4D97-AF65-F5344CB8AC3E}">
        <p14:creationId xmlns:p14="http://schemas.microsoft.com/office/powerpoint/2010/main" val="327874708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521181AC-72D4-42BB-B0F7-123894893F04}"/>
              </a:ext>
            </a:extLst>
          </p:cNvPr>
          <p:cNvPicPr>
            <a:picLocks noChangeAspect="1"/>
          </p:cNvPicPr>
          <p:nvPr/>
        </p:nvPicPr>
        <p:blipFill rotWithShape="1">
          <a:blip r:embed="rId2"/>
          <a:srcRect l="618" t="1990" b="1990"/>
          <a:stretch/>
        </p:blipFill>
        <p:spPr>
          <a:xfrm>
            <a:off x="860469" y="2118277"/>
            <a:ext cx="10843820" cy="3027890"/>
          </a:xfrm>
          <a:prstGeom prst="rect">
            <a:avLst/>
          </a:prstGeom>
        </p:spPr>
      </p:pic>
      <p:sp>
        <p:nvSpPr>
          <p:cNvPr id="2" name="Title 1"/>
          <p:cNvSpPr>
            <a:spLocks noGrp="1"/>
          </p:cNvSpPr>
          <p:nvPr>
            <p:ph type="title"/>
          </p:nvPr>
        </p:nvSpPr>
        <p:spPr/>
        <p:txBody>
          <a:bodyPr/>
          <a:lstStyle/>
          <a:p>
            <a:r>
              <a:rPr lang="en-US" dirty="0"/>
              <a:t>Verify Information</a:t>
            </a:r>
          </a:p>
        </p:txBody>
      </p:sp>
      <p:sp>
        <p:nvSpPr>
          <p:cNvPr id="3" name="Content Placeholder 2"/>
          <p:cNvSpPr>
            <a:spLocks noGrp="1"/>
          </p:cNvSpPr>
          <p:nvPr>
            <p:ph idx="1"/>
          </p:nvPr>
        </p:nvSpPr>
        <p:spPr>
          <a:xfrm>
            <a:off x="1097280" y="1845734"/>
            <a:ext cx="10058400" cy="545087"/>
          </a:xfrm>
        </p:spPr>
        <p:txBody>
          <a:bodyPr>
            <a:normAutofit fontScale="70000" lnSpcReduction="20000"/>
          </a:bodyPr>
          <a:lstStyle/>
          <a:p>
            <a:pPr>
              <a:buFont typeface="Arial" panose="020B0604020202020204" pitchFamily="34" charset="0"/>
              <a:buChar char="•"/>
            </a:pPr>
            <a:r>
              <a:rPr lang="en-US" dirty="0"/>
              <a:t>Please verify that both the shipping information AND study reference are correct for this shipment</a:t>
            </a:r>
          </a:p>
        </p:txBody>
      </p:sp>
      <p:sp>
        <p:nvSpPr>
          <p:cNvPr id="5" name="Down Arrow 4"/>
          <p:cNvSpPr/>
          <p:nvPr/>
        </p:nvSpPr>
        <p:spPr>
          <a:xfrm rot="16200000">
            <a:off x="220081" y="3517391"/>
            <a:ext cx="535260" cy="722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Down Arrow 6"/>
          <p:cNvSpPr/>
          <p:nvPr/>
        </p:nvSpPr>
        <p:spPr>
          <a:xfrm rot="5400000">
            <a:off x="11312172" y="2156485"/>
            <a:ext cx="535260" cy="72259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0597820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74BD8A8-B856-4F6A-9F68-123B5E322B02}"/>
              </a:ext>
            </a:extLst>
          </p:cNvPr>
          <p:cNvPicPr>
            <a:picLocks noChangeAspect="1"/>
          </p:cNvPicPr>
          <p:nvPr/>
        </p:nvPicPr>
        <p:blipFill>
          <a:blip r:embed="rId2"/>
          <a:stretch>
            <a:fillRect/>
          </a:stretch>
        </p:blipFill>
        <p:spPr>
          <a:xfrm>
            <a:off x="604886" y="2188910"/>
            <a:ext cx="10982227" cy="4669090"/>
          </a:xfrm>
          <a:prstGeom prst="rect">
            <a:avLst/>
          </a:prstGeom>
        </p:spPr>
      </p:pic>
      <p:sp>
        <p:nvSpPr>
          <p:cNvPr id="2" name="Title 1"/>
          <p:cNvSpPr>
            <a:spLocks noGrp="1"/>
          </p:cNvSpPr>
          <p:nvPr>
            <p:ph type="title"/>
          </p:nvPr>
        </p:nvSpPr>
        <p:spPr/>
        <p:txBody>
          <a:bodyPr>
            <a:normAutofit/>
          </a:bodyPr>
          <a:lstStyle/>
          <a:p>
            <a:r>
              <a:rPr lang="en-US" sz="4000" dirty="0"/>
              <a:t>Selected wrong Contact or Study Reference?</a:t>
            </a:r>
          </a:p>
        </p:txBody>
      </p:sp>
      <p:sp>
        <p:nvSpPr>
          <p:cNvPr id="3" name="Content Placeholder 2"/>
          <p:cNvSpPr>
            <a:spLocks noGrp="1"/>
          </p:cNvSpPr>
          <p:nvPr>
            <p:ph idx="1"/>
          </p:nvPr>
        </p:nvSpPr>
        <p:spPr/>
        <p:txBody>
          <a:bodyPr/>
          <a:lstStyle/>
          <a:p>
            <a:pPr marL="227013" indent="-227013">
              <a:buFont typeface="Arial" panose="020B0604020202020204" pitchFamily="34" charset="0"/>
              <a:buChar char="•"/>
            </a:pPr>
            <a:r>
              <a:rPr lang="en-US" dirty="0"/>
              <a:t>Click Reset and repeat previous search steps</a:t>
            </a:r>
          </a:p>
        </p:txBody>
      </p:sp>
      <p:sp>
        <p:nvSpPr>
          <p:cNvPr id="5" name="Down Arrow 4"/>
          <p:cNvSpPr/>
          <p:nvPr/>
        </p:nvSpPr>
        <p:spPr>
          <a:xfrm>
            <a:off x="10550667" y="5420591"/>
            <a:ext cx="820730" cy="11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6187348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Entering Shipment Information</a:t>
            </a:r>
          </a:p>
        </p:txBody>
      </p:sp>
      <p:sp>
        <p:nvSpPr>
          <p:cNvPr id="3" name="Content Placeholder 2"/>
          <p:cNvSpPr>
            <a:spLocks noGrp="1"/>
          </p:cNvSpPr>
          <p:nvPr>
            <p:ph idx="1"/>
          </p:nvPr>
        </p:nvSpPr>
        <p:spPr>
          <a:xfrm>
            <a:off x="1097280" y="1845734"/>
            <a:ext cx="10058400" cy="2119640"/>
          </a:xfrm>
        </p:spPr>
        <p:txBody>
          <a:bodyPr>
            <a:normAutofit/>
          </a:bodyPr>
          <a:lstStyle/>
          <a:p>
            <a:pPr marL="227013" lvl="1" indent="-227013">
              <a:buFont typeface="Arial" panose="020B0604020202020204" pitchFamily="34" charset="0"/>
              <a:buChar char="•"/>
            </a:pPr>
            <a:r>
              <a:rPr lang="en-US" sz="2200" dirty="0"/>
              <a:t>Frozen shipments</a:t>
            </a:r>
          </a:p>
          <a:p>
            <a:pPr marL="458788" lvl="2" indent="-173038">
              <a:buFont typeface="Arial" panose="020B0604020202020204" pitchFamily="34" charset="0"/>
              <a:buChar char="•"/>
            </a:pPr>
            <a:r>
              <a:rPr lang="en-US" sz="1800" dirty="0"/>
              <a:t>Enter the total weight of your package in the “Weight” field</a:t>
            </a:r>
          </a:p>
          <a:p>
            <a:pPr marL="458788" lvl="2" indent="-173038">
              <a:buFont typeface="Arial" panose="020B0604020202020204" pitchFamily="34" charset="0"/>
              <a:buChar char="•"/>
            </a:pPr>
            <a:r>
              <a:rPr lang="en-US" sz="1800" dirty="0"/>
              <a:t>Enter the dry ice weight in the “Dry Ice Weight” field</a:t>
            </a:r>
          </a:p>
          <a:p>
            <a:pPr marL="641668" lvl="3" indent="-173038">
              <a:buFont typeface="Arial" panose="020B0604020202020204" pitchFamily="34" charset="0"/>
              <a:buChar char="•"/>
            </a:pPr>
            <a:r>
              <a:rPr lang="en-US" sz="1800" dirty="0"/>
              <a:t>The “Dry Ice Weight” field cannot be higher than the “Weight” field (will receive an error message)</a:t>
            </a:r>
          </a:p>
        </p:txBody>
      </p:sp>
      <p:pic>
        <p:nvPicPr>
          <p:cNvPr id="7" name="Picture 6">
            <a:extLst>
              <a:ext uri="{FF2B5EF4-FFF2-40B4-BE49-F238E27FC236}">
                <a16:creationId xmlns:a16="http://schemas.microsoft.com/office/drawing/2014/main" id="{059C0F75-25F1-4683-927F-02990E4F0302}"/>
              </a:ext>
            </a:extLst>
          </p:cNvPr>
          <p:cNvPicPr>
            <a:picLocks noChangeAspect="1"/>
          </p:cNvPicPr>
          <p:nvPr/>
        </p:nvPicPr>
        <p:blipFill rotWithShape="1">
          <a:blip r:embed="rId2"/>
          <a:srcRect t="1492" r="1043" b="1"/>
          <a:stretch/>
        </p:blipFill>
        <p:spPr>
          <a:xfrm>
            <a:off x="2479596" y="4073748"/>
            <a:ext cx="7293768" cy="2119640"/>
          </a:xfrm>
          <a:prstGeom prst="rect">
            <a:avLst/>
          </a:prstGeom>
        </p:spPr>
      </p:pic>
    </p:spTree>
    <p:extLst>
      <p:ext uri="{BB962C8B-B14F-4D97-AF65-F5344CB8AC3E}">
        <p14:creationId xmlns:p14="http://schemas.microsoft.com/office/powerpoint/2010/main" val="37794874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Need to request UPS Pickup?</a:t>
            </a:r>
          </a:p>
        </p:txBody>
      </p:sp>
      <p:sp>
        <p:nvSpPr>
          <p:cNvPr id="3" name="Content Placeholder 2"/>
          <p:cNvSpPr>
            <a:spLocks noGrp="1"/>
          </p:cNvSpPr>
          <p:nvPr>
            <p:ph idx="1"/>
          </p:nvPr>
        </p:nvSpPr>
        <p:spPr>
          <a:xfrm>
            <a:off x="1097280" y="1845734"/>
            <a:ext cx="5390230" cy="4476238"/>
          </a:xfrm>
        </p:spPr>
        <p:txBody>
          <a:bodyPr>
            <a:normAutofit fontScale="92500" lnSpcReduction="10000"/>
          </a:bodyPr>
          <a:lstStyle/>
          <a:p>
            <a:pPr marL="227013" indent="-227013">
              <a:buFont typeface="Arial" panose="020B0604020202020204" pitchFamily="34" charset="0"/>
              <a:buChar char="•"/>
            </a:pPr>
            <a:r>
              <a:rPr lang="en-US" sz="2200" dirty="0"/>
              <a:t>Click on the “Pickup Request” button</a:t>
            </a:r>
          </a:p>
          <a:p>
            <a:pPr marL="227013" indent="-227013">
              <a:buFont typeface="Arial" panose="020B0604020202020204" pitchFamily="34" charset="0"/>
              <a:buChar char="•"/>
            </a:pPr>
            <a:r>
              <a:rPr lang="en-US" sz="2200" dirty="0"/>
              <a:t>Fill out all fields for the pickup request</a:t>
            </a:r>
          </a:p>
          <a:p>
            <a:pPr marL="227013" indent="-227013">
              <a:buFont typeface="Arial" panose="020B0604020202020204" pitchFamily="34" charset="0"/>
              <a:buChar char="•"/>
            </a:pPr>
            <a:r>
              <a:rPr lang="en-US" sz="2200" dirty="0"/>
              <a:t>Enter in the “Earliest Time Ready” and “Latest Time Ready” in 24-hour format</a:t>
            </a:r>
          </a:p>
          <a:p>
            <a:pPr marL="519621" lvl="1" indent="-227013">
              <a:buFont typeface="Arial" panose="020B0604020202020204" pitchFamily="34" charset="0"/>
              <a:buChar char="•"/>
            </a:pPr>
            <a:r>
              <a:rPr lang="en-US" sz="2000" dirty="0"/>
              <a:t>Users must schedule pickup minimum 1 hour before “Earliest Time Ready”</a:t>
            </a:r>
          </a:p>
          <a:p>
            <a:pPr marL="227013" indent="-227013">
              <a:buFont typeface="Arial" panose="020B0604020202020204" pitchFamily="34" charset="0"/>
              <a:buChar char="•"/>
            </a:pPr>
            <a:r>
              <a:rPr lang="en-US" sz="2200" dirty="0"/>
              <a:t>Choose a name and number that is the best to contact if the UPS driver has questions related to picking up your package</a:t>
            </a:r>
          </a:p>
          <a:p>
            <a:pPr marL="227013" indent="-227013">
              <a:buFont typeface="Arial" panose="020B0604020202020204" pitchFamily="34" charset="0"/>
              <a:buChar char="•"/>
            </a:pPr>
            <a:r>
              <a:rPr lang="en-US" sz="2200" dirty="0"/>
              <a:t>Entering the Room Number and Floor will help the UPS driver locate your package</a:t>
            </a:r>
          </a:p>
          <a:p>
            <a:pPr marL="519621" lvl="1" indent="-227013">
              <a:buFont typeface="Arial" panose="020B0604020202020204" pitchFamily="34" charset="0"/>
              <a:buChar char="•"/>
            </a:pPr>
            <a:r>
              <a:rPr lang="en-US" sz="2000" dirty="0"/>
              <a:t>Room number field is free text</a:t>
            </a:r>
          </a:p>
          <a:p>
            <a:pPr marL="519621" lvl="1" indent="-227013">
              <a:buFont typeface="Arial" panose="020B0604020202020204" pitchFamily="34" charset="0"/>
              <a:buChar char="•"/>
            </a:pPr>
            <a:r>
              <a:rPr lang="en-US" sz="2000" dirty="0"/>
              <a:t>Floor field is numerical only</a:t>
            </a:r>
          </a:p>
          <a:p>
            <a:pPr marL="227013" indent="-227013">
              <a:buFont typeface="Arial" panose="020B0604020202020204" pitchFamily="34" charset="0"/>
              <a:buChar char="•"/>
            </a:pPr>
            <a:r>
              <a:rPr lang="en-US" sz="2200" dirty="0"/>
              <a:t>Hit “Save” when done</a:t>
            </a:r>
          </a:p>
          <a:p>
            <a:pPr marL="227013" indent="-227013">
              <a:buFont typeface="Arial" panose="020B0604020202020204" pitchFamily="34" charset="0"/>
              <a:buChar char="•"/>
            </a:pPr>
            <a:endParaRPr lang="en-US" sz="2200" dirty="0"/>
          </a:p>
        </p:txBody>
      </p:sp>
      <p:pic>
        <p:nvPicPr>
          <p:cNvPr id="4" name="Picture 3">
            <a:extLst>
              <a:ext uri="{FF2B5EF4-FFF2-40B4-BE49-F238E27FC236}">
                <a16:creationId xmlns:a16="http://schemas.microsoft.com/office/drawing/2014/main" id="{24EE37A9-C007-47CD-9D16-E19B73954991}"/>
              </a:ext>
            </a:extLst>
          </p:cNvPr>
          <p:cNvPicPr>
            <a:picLocks noChangeAspect="1"/>
          </p:cNvPicPr>
          <p:nvPr/>
        </p:nvPicPr>
        <p:blipFill>
          <a:blip r:embed="rId2"/>
          <a:stretch>
            <a:fillRect/>
          </a:stretch>
        </p:blipFill>
        <p:spPr>
          <a:xfrm>
            <a:off x="7418894" y="3270980"/>
            <a:ext cx="4352259" cy="3050992"/>
          </a:xfrm>
          <a:prstGeom prst="rect">
            <a:avLst/>
          </a:prstGeom>
        </p:spPr>
      </p:pic>
      <p:pic>
        <p:nvPicPr>
          <p:cNvPr id="8" name="Picture 7">
            <a:extLst>
              <a:ext uri="{FF2B5EF4-FFF2-40B4-BE49-F238E27FC236}">
                <a16:creationId xmlns:a16="http://schemas.microsoft.com/office/drawing/2014/main" id="{9E595DA5-8199-457E-837A-A9B12B4DA8B1}"/>
              </a:ext>
            </a:extLst>
          </p:cNvPr>
          <p:cNvPicPr>
            <a:picLocks noChangeAspect="1"/>
          </p:cNvPicPr>
          <p:nvPr/>
        </p:nvPicPr>
        <p:blipFill rotWithShape="1">
          <a:blip r:embed="rId3"/>
          <a:srcRect t="1492" r="1043" b="1"/>
          <a:stretch/>
        </p:blipFill>
        <p:spPr>
          <a:xfrm>
            <a:off x="7098966" y="1778791"/>
            <a:ext cx="4992114" cy="1450757"/>
          </a:xfrm>
          <a:prstGeom prst="rect">
            <a:avLst/>
          </a:prstGeom>
        </p:spPr>
      </p:pic>
      <p:sp>
        <p:nvSpPr>
          <p:cNvPr id="9" name="Down Arrow 5">
            <a:extLst>
              <a:ext uri="{FF2B5EF4-FFF2-40B4-BE49-F238E27FC236}">
                <a16:creationId xmlns:a16="http://schemas.microsoft.com/office/drawing/2014/main" id="{714CF29E-393F-4EEF-932B-AFCD3CC8DA70}"/>
              </a:ext>
            </a:extLst>
          </p:cNvPr>
          <p:cNvSpPr/>
          <p:nvPr/>
        </p:nvSpPr>
        <p:spPr>
          <a:xfrm rot="17687786">
            <a:off x="5994996" y="1402147"/>
            <a:ext cx="420083" cy="218483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2260141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Shipping Packages</a:t>
            </a:r>
          </a:p>
        </p:txBody>
      </p:sp>
      <p:sp>
        <p:nvSpPr>
          <p:cNvPr id="3" name="Content Placeholder 2"/>
          <p:cNvSpPr>
            <a:spLocks noGrp="1"/>
          </p:cNvSpPr>
          <p:nvPr>
            <p:ph idx="1"/>
          </p:nvPr>
        </p:nvSpPr>
        <p:spPr>
          <a:xfrm>
            <a:off x="1097280" y="1845734"/>
            <a:ext cx="10058400" cy="2119640"/>
          </a:xfrm>
        </p:spPr>
        <p:txBody>
          <a:bodyPr>
            <a:normAutofit/>
          </a:bodyPr>
          <a:lstStyle/>
          <a:p>
            <a:pPr marL="227013" indent="-227013">
              <a:buFont typeface="Arial" panose="020B0604020202020204" pitchFamily="34" charset="0"/>
              <a:buChar char="•"/>
            </a:pPr>
            <a:r>
              <a:rPr lang="en-US" sz="2200" dirty="0"/>
              <a:t>If all fields in “Ship From” and “Shipment Information” fields are completed, and pickup request is completed (if necessary), click Ship in the bottom right corner of the page</a:t>
            </a:r>
          </a:p>
        </p:txBody>
      </p:sp>
      <p:pic>
        <p:nvPicPr>
          <p:cNvPr id="5" name="Picture 4"/>
          <p:cNvPicPr>
            <a:picLocks noChangeAspect="1"/>
          </p:cNvPicPr>
          <p:nvPr/>
        </p:nvPicPr>
        <p:blipFill rotWithShape="1">
          <a:blip r:embed="rId2"/>
          <a:srcRect l="91308" t="87731"/>
          <a:stretch/>
        </p:blipFill>
        <p:spPr>
          <a:xfrm>
            <a:off x="4979365" y="3671765"/>
            <a:ext cx="2444415" cy="1462651"/>
          </a:xfrm>
          <a:prstGeom prst="rect">
            <a:avLst/>
          </a:prstGeom>
        </p:spPr>
      </p:pic>
      <p:sp>
        <p:nvSpPr>
          <p:cNvPr id="6" name="Down Arrow 5"/>
          <p:cNvSpPr/>
          <p:nvPr/>
        </p:nvSpPr>
        <p:spPr>
          <a:xfrm>
            <a:off x="6362114" y="3287049"/>
            <a:ext cx="820730" cy="115080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029436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1514" y="0"/>
            <a:ext cx="10058400" cy="1450757"/>
          </a:xfrm>
        </p:spPr>
        <p:txBody>
          <a:bodyPr>
            <a:normAutofit/>
          </a:bodyPr>
          <a:lstStyle/>
          <a:p>
            <a:pPr algn="ctr"/>
            <a:r>
              <a:rPr lang="en-US" sz="4400" b="1" dirty="0"/>
              <a:t>Globally Unique Identifier (GUID)</a:t>
            </a:r>
            <a:endParaRPr lang="en-US" sz="4400" dirty="0"/>
          </a:p>
        </p:txBody>
      </p:sp>
      <p:sp>
        <p:nvSpPr>
          <p:cNvPr id="3" name="Content Placeholder 2"/>
          <p:cNvSpPr>
            <a:spLocks noGrp="1"/>
          </p:cNvSpPr>
          <p:nvPr>
            <p:ph idx="1"/>
          </p:nvPr>
        </p:nvSpPr>
        <p:spPr>
          <a:xfrm>
            <a:off x="838200" y="1825625"/>
            <a:ext cx="10515600" cy="4844116"/>
          </a:xfrm>
        </p:spPr>
        <p:txBody>
          <a:bodyPr>
            <a:normAutofit fontScale="92500" lnSpcReduction="20000"/>
          </a:bodyPr>
          <a:lstStyle/>
          <a:p>
            <a:pPr marL="514350" indent="-514350">
              <a:buFont typeface="+mj-lt"/>
              <a:buAutoNum type="arabicPeriod"/>
            </a:pPr>
            <a:r>
              <a:rPr lang="en-US" dirty="0"/>
              <a:t>Create an account: </a:t>
            </a:r>
            <a:r>
              <a:rPr lang="en-US" u="sng" dirty="0">
                <a:hlinkClick r:id="rId2"/>
              </a:rPr>
              <a:t>https://bricsguid.nia.nih.gov/portal/jsp/login.jsp</a:t>
            </a:r>
            <a:endParaRPr lang="en-US" u="sng" dirty="0"/>
          </a:p>
          <a:p>
            <a:pPr marL="514350" indent="-514350">
              <a:buFont typeface="+mj-lt"/>
              <a:buAutoNum type="arabicPeriod"/>
            </a:pPr>
            <a:r>
              <a:rPr lang="en-US" dirty="0"/>
              <a:t>Once you have an account, go to the GUID Tool – Create GUID</a:t>
            </a:r>
          </a:p>
          <a:p>
            <a:pPr marL="514350" indent="-514350">
              <a:buFont typeface="+mj-lt"/>
              <a:buAutoNum type="arabicPeriod"/>
            </a:pPr>
            <a:r>
              <a:rPr lang="en-US" dirty="0"/>
              <a:t>To open the ‘Launch GUID Tool’ you will need to have Java installed on your device</a:t>
            </a:r>
          </a:p>
          <a:p>
            <a:pPr marL="514350" indent="-514350">
              <a:buFont typeface="+mj-lt"/>
              <a:buAutoNum type="arabicPeriod"/>
            </a:pPr>
            <a:r>
              <a:rPr lang="en-US" dirty="0"/>
              <a:t>When the GUID Tool is open, you will need all of the following information </a:t>
            </a:r>
          </a:p>
          <a:p>
            <a:pPr marL="857250" lvl="1" indent="-182563"/>
            <a:r>
              <a:rPr lang="en-US" dirty="0"/>
              <a:t>Complete legal given (first)name of participant at </a:t>
            </a:r>
            <a:r>
              <a:rPr lang="en-US" b="1" dirty="0"/>
              <a:t>birth</a:t>
            </a:r>
          </a:p>
          <a:p>
            <a:pPr marL="857250" lvl="1" indent="-182563"/>
            <a:r>
              <a:rPr lang="en-US" dirty="0"/>
              <a:t>The participant’s middle name, if applicable</a:t>
            </a:r>
          </a:p>
          <a:p>
            <a:pPr marL="857250" lvl="1" indent="-182563"/>
            <a:r>
              <a:rPr lang="en-US" dirty="0"/>
              <a:t>Complete legal family (last) name of subject at </a:t>
            </a:r>
            <a:r>
              <a:rPr lang="en-US" b="1" dirty="0"/>
              <a:t>birth</a:t>
            </a:r>
            <a:endParaRPr lang="en-US" dirty="0"/>
          </a:p>
          <a:p>
            <a:pPr marL="857250" lvl="1" indent="-182563"/>
            <a:r>
              <a:rPr lang="en-US" dirty="0"/>
              <a:t>Day of birth</a:t>
            </a:r>
          </a:p>
          <a:p>
            <a:pPr marL="857250" lvl="1" indent="-182563"/>
            <a:r>
              <a:rPr lang="en-US" dirty="0"/>
              <a:t>Month of birth</a:t>
            </a:r>
          </a:p>
          <a:p>
            <a:pPr marL="857250" lvl="1" indent="-182563"/>
            <a:r>
              <a:rPr lang="en-US" dirty="0"/>
              <a:t>Year of birth</a:t>
            </a:r>
          </a:p>
          <a:p>
            <a:pPr marL="857250" lvl="1" indent="-182563"/>
            <a:r>
              <a:rPr lang="en-US" dirty="0"/>
              <a:t>Name of city/municipality in which subject was born</a:t>
            </a:r>
          </a:p>
          <a:p>
            <a:pPr marL="857250" lvl="1" indent="-182563"/>
            <a:r>
              <a:rPr lang="en-US" dirty="0"/>
              <a:t>Country of birth</a:t>
            </a:r>
          </a:p>
          <a:p>
            <a:pPr marL="514350" indent="-514350">
              <a:buFont typeface="+mj-lt"/>
              <a:buAutoNum type="arabicPeriod"/>
            </a:pPr>
            <a:endParaRPr lang="en-US" u="sng" dirty="0"/>
          </a:p>
          <a:p>
            <a:endParaRPr lang="en-US" dirty="0"/>
          </a:p>
        </p:txBody>
      </p:sp>
    </p:spTree>
    <p:extLst>
      <p:ext uri="{BB962C8B-B14F-4D97-AF65-F5344CB8AC3E}">
        <p14:creationId xmlns:p14="http://schemas.microsoft.com/office/powerpoint/2010/main" val="370994960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Accessing </a:t>
            </a:r>
            <a:r>
              <a:rPr lang="en-US" dirty="0" err="1"/>
              <a:t>Airbill</a:t>
            </a:r>
            <a:endParaRPr lang="en-US" dirty="0"/>
          </a:p>
        </p:txBody>
      </p:sp>
      <p:sp>
        <p:nvSpPr>
          <p:cNvPr id="3" name="Content Placeholder 2"/>
          <p:cNvSpPr>
            <a:spLocks noGrp="1"/>
          </p:cNvSpPr>
          <p:nvPr>
            <p:ph idx="1"/>
          </p:nvPr>
        </p:nvSpPr>
        <p:spPr>
          <a:xfrm>
            <a:off x="1392181" y="5251762"/>
            <a:ext cx="5225887" cy="1076377"/>
          </a:xfrm>
        </p:spPr>
        <p:txBody>
          <a:bodyPr>
            <a:normAutofit fontScale="92500" lnSpcReduction="10000"/>
          </a:bodyPr>
          <a:lstStyle/>
          <a:p>
            <a:pPr marL="285750" indent="-285750">
              <a:buFont typeface="Arial" panose="020B0604020202020204" pitchFamily="34" charset="0"/>
              <a:buChar char="•"/>
            </a:pPr>
            <a:r>
              <a:rPr lang="en-US" sz="1200" dirty="0"/>
              <a:t>“Pickup No.” field will populate if Pickup Request is submitted</a:t>
            </a:r>
          </a:p>
          <a:p>
            <a:pPr marL="578358" lvl="1" indent="-285750">
              <a:buFont typeface="Arial" panose="020B0604020202020204" pitchFamily="34" charset="0"/>
              <a:buChar char="•"/>
            </a:pPr>
            <a:r>
              <a:rPr lang="en-US" sz="1000" dirty="0"/>
              <a:t>The “Pickup No:” is the reference number to your specific pickup request in case there are any issues with your package being picked up by UPS</a:t>
            </a:r>
          </a:p>
          <a:p>
            <a:pPr marL="285750" indent="-285750">
              <a:buFont typeface="Arial" panose="020B0604020202020204" pitchFamily="34" charset="0"/>
              <a:buChar char="•"/>
            </a:pPr>
            <a:r>
              <a:rPr lang="en-US" sz="1200" dirty="0"/>
              <a:t>Check Pickup Status by going to UPS.com, click on the Shipping, select Schedule a Pickup, and look on the right side of screen to click on “Pickup Request Status”. Enter in the Pickup No. listed on receipt into PRN field and submit</a:t>
            </a:r>
          </a:p>
        </p:txBody>
      </p:sp>
      <p:sp>
        <p:nvSpPr>
          <p:cNvPr id="6" name="TextBox 5"/>
          <p:cNvSpPr txBox="1"/>
          <p:nvPr/>
        </p:nvSpPr>
        <p:spPr>
          <a:xfrm>
            <a:off x="3072015" y="2278550"/>
            <a:ext cx="1866217" cy="369332"/>
          </a:xfrm>
          <a:prstGeom prst="rect">
            <a:avLst/>
          </a:prstGeom>
          <a:noFill/>
        </p:spPr>
        <p:txBody>
          <a:bodyPr wrap="none" rtlCol="0">
            <a:spAutoFit/>
          </a:bodyPr>
          <a:lstStyle/>
          <a:p>
            <a:r>
              <a:rPr lang="en-US" b="1" dirty="0">
                <a:solidFill>
                  <a:schemeClr val="tx2"/>
                </a:solidFill>
              </a:rPr>
              <a:t>Shipment Receipt</a:t>
            </a:r>
          </a:p>
        </p:txBody>
      </p:sp>
      <p:sp>
        <p:nvSpPr>
          <p:cNvPr id="7" name="TextBox 6"/>
          <p:cNvSpPr txBox="1"/>
          <p:nvPr/>
        </p:nvSpPr>
        <p:spPr>
          <a:xfrm>
            <a:off x="8691881" y="2273379"/>
            <a:ext cx="753732" cy="369332"/>
          </a:xfrm>
          <a:prstGeom prst="rect">
            <a:avLst/>
          </a:prstGeom>
          <a:noFill/>
        </p:spPr>
        <p:txBody>
          <a:bodyPr wrap="none" rtlCol="0">
            <a:spAutoFit/>
          </a:bodyPr>
          <a:lstStyle/>
          <a:p>
            <a:r>
              <a:rPr lang="en-US" b="1" dirty="0" err="1">
                <a:solidFill>
                  <a:schemeClr val="tx2"/>
                </a:solidFill>
              </a:rPr>
              <a:t>Airbill</a:t>
            </a:r>
            <a:endParaRPr lang="en-US" b="1" dirty="0">
              <a:solidFill>
                <a:schemeClr val="tx2"/>
              </a:solidFill>
            </a:endParaRPr>
          </a:p>
        </p:txBody>
      </p:sp>
      <p:pic>
        <p:nvPicPr>
          <p:cNvPr id="9" name="Picture 8">
            <a:extLst>
              <a:ext uri="{FF2B5EF4-FFF2-40B4-BE49-F238E27FC236}">
                <a16:creationId xmlns:a16="http://schemas.microsoft.com/office/drawing/2014/main" id="{E48301A8-E4FC-44AA-932D-43182296C77D}"/>
              </a:ext>
            </a:extLst>
          </p:cNvPr>
          <p:cNvPicPr>
            <a:picLocks noChangeAspect="1"/>
          </p:cNvPicPr>
          <p:nvPr/>
        </p:nvPicPr>
        <p:blipFill>
          <a:blip r:embed="rId2"/>
          <a:stretch>
            <a:fillRect/>
          </a:stretch>
        </p:blipFill>
        <p:spPr>
          <a:xfrm>
            <a:off x="7847918" y="2642711"/>
            <a:ext cx="2441659" cy="3267220"/>
          </a:xfrm>
          <a:prstGeom prst="rect">
            <a:avLst/>
          </a:prstGeom>
          <a:effectLst>
            <a:outerShdw blurRad="50800" dist="38100" dir="2700000" algn="tl" rotWithShape="0">
              <a:prstClr val="black">
                <a:alpha val="40000"/>
              </a:prstClr>
            </a:outerShdw>
          </a:effectLst>
        </p:spPr>
      </p:pic>
      <p:grpSp>
        <p:nvGrpSpPr>
          <p:cNvPr id="11" name="Group 10">
            <a:extLst>
              <a:ext uri="{FF2B5EF4-FFF2-40B4-BE49-F238E27FC236}">
                <a16:creationId xmlns:a16="http://schemas.microsoft.com/office/drawing/2014/main" id="{FAFE1296-181F-46ED-A995-75EB3968FE3A}"/>
              </a:ext>
            </a:extLst>
          </p:cNvPr>
          <p:cNvGrpSpPr/>
          <p:nvPr/>
        </p:nvGrpSpPr>
        <p:grpSpPr>
          <a:xfrm>
            <a:off x="1392181" y="2642711"/>
            <a:ext cx="5225887" cy="2550862"/>
            <a:chOff x="447890" y="2260326"/>
            <a:chExt cx="6323018" cy="3332757"/>
          </a:xfrm>
        </p:grpSpPr>
        <p:pic>
          <p:nvPicPr>
            <p:cNvPr id="8" name="Picture 7">
              <a:extLst>
                <a:ext uri="{FF2B5EF4-FFF2-40B4-BE49-F238E27FC236}">
                  <a16:creationId xmlns:a16="http://schemas.microsoft.com/office/drawing/2014/main" id="{74B0A058-9D68-45FB-982A-0F09206F3974}"/>
                </a:ext>
              </a:extLst>
            </p:cNvPr>
            <p:cNvPicPr>
              <a:picLocks noChangeAspect="1"/>
            </p:cNvPicPr>
            <p:nvPr/>
          </p:nvPicPr>
          <p:blipFill>
            <a:blip r:embed="rId3"/>
            <a:stretch>
              <a:fillRect/>
            </a:stretch>
          </p:blipFill>
          <p:spPr>
            <a:xfrm>
              <a:off x="447890" y="2260326"/>
              <a:ext cx="6323018" cy="3332757"/>
            </a:xfrm>
            <a:prstGeom prst="rect">
              <a:avLst/>
            </a:prstGeom>
            <a:effectLst>
              <a:outerShdw blurRad="50800" dist="38100" dir="2700000" algn="tl" rotWithShape="0">
                <a:prstClr val="black">
                  <a:alpha val="40000"/>
                </a:prstClr>
              </a:outerShdw>
            </a:effectLst>
          </p:spPr>
        </p:pic>
        <p:sp>
          <p:nvSpPr>
            <p:cNvPr id="10" name="Oval 9">
              <a:extLst>
                <a:ext uri="{FF2B5EF4-FFF2-40B4-BE49-F238E27FC236}">
                  <a16:creationId xmlns:a16="http://schemas.microsoft.com/office/drawing/2014/main" id="{2907FD30-312E-49D4-88D3-B26A2E35E8F4}"/>
                </a:ext>
              </a:extLst>
            </p:cNvPr>
            <p:cNvSpPr/>
            <p:nvPr/>
          </p:nvSpPr>
          <p:spPr>
            <a:xfrm>
              <a:off x="4494610" y="2581845"/>
              <a:ext cx="1688555" cy="51610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 name="Text Placeholder 3">
            <a:extLst>
              <a:ext uri="{FF2B5EF4-FFF2-40B4-BE49-F238E27FC236}">
                <a16:creationId xmlns:a16="http://schemas.microsoft.com/office/drawing/2014/main" id="{844F53D3-9FCC-4CBF-9129-2E17676B2F36}"/>
              </a:ext>
            </a:extLst>
          </p:cNvPr>
          <p:cNvSpPr txBox="1">
            <a:spLocks/>
          </p:cNvSpPr>
          <p:nvPr/>
        </p:nvSpPr>
        <p:spPr>
          <a:xfrm>
            <a:off x="1097280" y="1771901"/>
            <a:ext cx="7715182" cy="358064"/>
          </a:xfrm>
          <a:prstGeom prst="rect">
            <a:avLst/>
          </a:prstGeom>
        </p:spPr>
        <p:txBody>
          <a:bodyPr>
            <a:normAutofit lnSpcReduction="10000"/>
          </a:bodyPr>
          <a:lst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a:lstStyle>
          <a:p>
            <a:pPr marL="285750" indent="-285750">
              <a:buFont typeface="Arial" panose="020B0604020202020204" pitchFamily="34" charset="0"/>
              <a:buChar char="•"/>
            </a:pPr>
            <a:r>
              <a:rPr lang="en-US" dirty="0"/>
              <a:t>Two PDF files will download to your computer after you click “Ship”:</a:t>
            </a:r>
          </a:p>
        </p:txBody>
      </p:sp>
    </p:spTree>
    <p:extLst>
      <p:ext uri="{BB962C8B-B14F-4D97-AF65-F5344CB8AC3E}">
        <p14:creationId xmlns:p14="http://schemas.microsoft.com/office/powerpoint/2010/main" val="37988256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Accessing </a:t>
            </a:r>
            <a:r>
              <a:rPr lang="en-US" dirty="0" err="1"/>
              <a:t>Airbill</a:t>
            </a:r>
            <a:endParaRPr lang="en-US" dirty="0"/>
          </a:p>
        </p:txBody>
      </p:sp>
      <p:sp>
        <p:nvSpPr>
          <p:cNvPr id="5" name="Content Placeholder 4"/>
          <p:cNvSpPr>
            <a:spLocks noGrp="1"/>
          </p:cNvSpPr>
          <p:nvPr>
            <p:ph idx="1"/>
          </p:nvPr>
        </p:nvSpPr>
        <p:spPr>
          <a:xfrm>
            <a:off x="1097280" y="1845734"/>
            <a:ext cx="5762950" cy="2128561"/>
          </a:xfrm>
        </p:spPr>
        <p:txBody>
          <a:bodyPr>
            <a:normAutofit fontScale="70000" lnSpcReduction="20000"/>
          </a:bodyPr>
          <a:lstStyle/>
          <a:p>
            <a:pPr marL="227013" indent="-227013">
              <a:buFont typeface="Arial" panose="020B0604020202020204" pitchFamily="34" charset="0"/>
              <a:buChar char="•"/>
            </a:pPr>
            <a:r>
              <a:rPr lang="en-US" dirty="0"/>
              <a:t>Print out the UPS air waybill</a:t>
            </a:r>
          </a:p>
          <a:p>
            <a:pPr marL="227013" indent="-227013">
              <a:buFont typeface="Arial" panose="020B0604020202020204" pitchFamily="34" charset="0"/>
              <a:buChar char="•"/>
            </a:pPr>
            <a:r>
              <a:rPr lang="en-US" dirty="0"/>
              <a:t>Fold the UPS air waybill and slide it inside the plastic UPS sleeve (NCRAD will provide these in kit requests)</a:t>
            </a:r>
          </a:p>
          <a:p>
            <a:pPr marL="227013" indent="-227013">
              <a:buFont typeface="Arial" panose="020B0604020202020204" pitchFamily="34" charset="0"/>
              <a:buChar char="•"/>
            </a:pPr>
            <a:r>
              <a:rPr lang="en-US" dirty="0"/>
              <a:t>Peel the back off the plastic UPS sleeve and stick the sleeve to your package, making sure it is laying as flat as possible along the surface of the package.</a:t>
            </a:r>
          </a:p>
        </p:txBody>
      </p:sp>
      <p:pic>
        <p:nvPicPr>
          <p:cNvPr id="7" name="Picture 6">
            <a:extLst>
              <a:ext uri="{FF2B5EF4-FFF2-40B4-BE49-F238E27FC236}">
                <a16:creationId xmlns:a16="http://schemas.microsoft.com/office/drawing/2014/main" id="{11CA99C9-82F1-41FB-B1E3-AE3F72D707B6}"/>
              </a:ext>
            </a:extLst>
          </p:cNvPr>
          <p:cNvPicPr>
            <a:picLocks noChangeAspect="1"/>
          </p:cNvPicPr>
          <p:nvPr/>
        </p:nvPicPr>
        <p:blipFill>
          <a:blip r:embed="rId2"/>
          <a:stretch>
            <a:fillRect/>
          </a:stretch>
        </p:blipFill>
        <p:spPr>
          <a:xfrm>
            <a:off x="7578928" y="1737360"/>
            <a:ext cx="3420283" cy="4576731"/>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78249280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Reprint </a:t>
            </a:r>
            <a:r>
              <a:rPr lang="en-US" dirty="0" err="1"/>
              <a:t>Airbills</a:t>
            </a:r>
            <a:r>
              <a:rPr lang="en-US" dirty="0"/>
              <a:t>/Voiding Shipments</a:t>
            </a:r>
          </a:p>
        </p:txBody>
      </p:sp>
      <p:sp>
        <p:nvSpPr>
          <p:cNvPr id="3" name="Content Placeholder 2"/>
          <p:cNvSpPr>
            <a:spLocks noGrp="1"/>
          </p:cNvSpPr>
          <p:nvPr>
            <p:ph idx="1"/>
          </p:nvPr>
        </p:nvSpPr>
        <p:spPr>
          <a:xfrm>
            <a:off x="1097280" y="1845734"/>
            <a:ext cx="5378934" cy="4023360"/>
          </a:xfrm>
        </p:spPr>
        <p:txBody>
          <a:bodyPr>
            <a:normAutofit lnSpcReduction="10000"/>
          </a:bodyPr>
          <a:lstStyle/>
          <a:p>
            <a:pPr>
              <a:buFont typeface="Arial" panose="020B0604020202020204" pitchFamily="34" charset="0"/>
              <a:buChar char="•"/>
            </a:pPr>
            <a:r>
              <a:rPr lang="en-US" dirty="0"/>
              <a:t>To reprint airbill or void a shipment, click “History” at the top of the </a:t>
            </a:r>
            <a:r>
              <a:rPr lang="en-US" dirty="0" err="1"/>
              <a:t>ShipExec</a:t>
            </a:r>
            <a:r>
              <a:rPr lang="en-US" dirty="0"/>
              <a:t> Thin Client portal</a:t>
            </a:r>
          </a:p>
          <a:p>
            <a:pPr marL="0" indent="0">
              <a:buNone/>
            </a:pPr>
            <a:endParaRPr lang="en-US" dirty="0"/>
          </a:p>
          <a:p>
            <a:pPr marL="0" indent="0">
              <a:buNone/>
            </a:pPr>
            <a:endParaRPr lang="en-US" dirty="0"/>
          </a:p>
          <a:p>
            <a:pPr>
              <a:buFont typeface="Arial" panose="020B0604020202020204" pitchFamily="34" charset="0"/>
              <a:buChar char="•"/>
            </a:pPr>
            <a:r>
              <a:rPr lang="en-US" dirty="0"/>
              <a:t>If your shipment doesn’t automatically pop up, enter in the date of shipment and then click “Search”</a:t>
            </a:r>
          </a:p>
        </p:txBody>
      </p:sp>
      <p:pic>
        <p:nvPicPr>
          <p:cNvPr id="4" name="Picture 3"/>
          <p:cNvPicPr>
            <a:picLocks noChangeAspect="1"/>
          </p:cNvPicPr>
          <p:nvPr/>
        </p:nvPicPr>
        <p:blipFill>
          <a:blip r:embed="rId2"/>
          <a:stretch>
            <a:fillRect/>
          </a:stretch>
        </p:blipFill>
        <p:spPr>
          <a:xfrm>
            <a:off x="6743904" y="1845734"/>
            <a:ext cx="2990969" cy="350711"/>
          </a:xfrm>
          <a:prstGeom prst="rect">
            <a:avLst/>
          </a:prstGeom>
        </p:spPr>
      </p:pic>
      <p:sp>
        <p:nvSpPr>
          <p:cNvPr id="7" name="Down Arrow 6"/>
          <p:cNvSpPr/>
          <p:nvPr/>
        </p:nvSpPr>
        <p:spPr>
          <a:xfrm rot="10800000">
            <a:off x="8449944" y="2157565"/>
            <a:ext cx="410365" cy="5687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8DD7E450-D4B2-454D-B7C2-BB6E24F634CB}"/>
              </a:ext>
            </a:extLst>
          </p:cNvPr>
          <p:cNvPicPr>
            <a:picLocks noChangeAspect="1"/>
          </p:cNvPicPr>
          <p:nvPr/>
        </p:nvPicPr>
        <p:blipFill>
          <a:blip r:embed="rId3"/>
          <a:stretch>
            <a:fillRect/>
          </a:stretch>
        </p:blipFill>
        <p:spPr>
          <a:xfrm>
            <a:off x="6743904" y="2803825"/>
            <a:ext cx="3276789" cy="3945800"/>
          </a:xfrm>
          <a:prstGeom prst="rect">
            <a:avLst/>
          </a:prstGeom>
        </p:spPr>
      </p:pic>
      <p:sp>
        <p:nvSpPr>
          <p:cNvPr id="6" name="Down Arrow 5"/>
          <p:cNvSpPr/>
          <p:nvPr/>
        </p:nvSpPr>
        <p:spPr>
          <a:xfrm rot="14193517">
            <a:off x="6186124" y="2811632"/>
            <a:ext cx="424059" cy="90255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5993118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Reprint </a:t>
            </a:r>
            <a:r>
              <a:rPr lang="en-US" dirty="0" err="1"/>
              <a:t>Airbill</a:t>
            </a:r>
            <a:endParaRPr lang="en-US" dirty="0"/>
          </a:p>
        </p:txBody>
      </p:sp>
      <p:sp>
        <p:nvSpPr>
          <p:cNvPr id="3" name="Content Placeholder 2"/>
          <p:cNvSpPr>
            <a:spLocks noGrp="1"/>
          </p:cNvSpPr>
          <p:nvPr>
            <p:ph idx="1"/>
          </p:nvPr>
        </p:nvSpPr>
        <p:spPr/>
        <p:txBody>
          <a:bodyPr/>
          <a:lstStyle/>
          <a:p>
            <a:pPr marL="227013" indent="-227013">
              <a:buFont typeface="Arial" panose="020B0604020202020204" pitchFamily="34" charset="0"/>
              <a:buChar char="•"/>
            </a:pPr>
            <a:r>
              <a:rPr lang="en-US" dirty="0"/>
              <a:t>Click the print icon to reprint </a:t>
            </a:r>
            <a:r>
              <a:rPr lang="en-US" dirty="0" err="1"/>
              <a:t>airbill</a:t>
            </a:r>
            <a:endParaRPr lang="en-US" dirty="0"/>
          </a:p>
        </p:txBody>
      </p:sp>
      <p:pic>
        <p:nvPicPr>
          <p:cNvPr id="6" name="Picture 5">
            <a:extLst>
              <a:ext uri="{FF2B5EF4-FFF2-40B4-BE49-F238E27FC236}">
                <a16:creationId xmlns:a16="http://schemas.microsoft.com/office/drawing/2014/main" id="{E288D8F7-82E8-4F79-911F-27CB30EB644C}"/>
              </a:ext>
            </a:extLst>
          </p:cNvPr>
          <p:cNvPicPr>
            <a:picLocks noChangeAspect="1"/>
          </p:cNvPicPr>
          <p:nvPr/>
        </p:nvPicPr>
        <p:blipFill>
          <a:blip r:embed="rId2"/>
          <a:stretch>
            <a:fillRect/>
          </a:stretch>
        </p:blipFill>
        <p:spPr>
          <a:xfrm>
            <a:off x="1278059" y="2828749"/>
            <a:ext cx="9635881" cy="1200501"/>
          </a:xfrm>
          <a:prstGeom prst="rect">
            <a:avLst/>
          </a:prstGeom>
          <a:effectLst>
            <a:outerShdw blurRad="50800" dist="38100" dir="2700000" algn="tl" rotWithShape="0">
              <a:prstClr val="black">
                <a:alpha val="40000"/>
              </a:prstClr>
            </a:outerShdw>
          </a:effectLst>
        </p:spPr>
      </p:pic>
      <p:sp>
        <p:nvSpPr>
          <p:cNvPr id="5" name="Down Arrow 4"/>
          <p:cNvSpPr/>
          <p:nvPr/>
        </p:nvSpPr>
        <p:spPr>
          <a:xfrm>
            <a:off x="1994624" y="2238633"/>
            <a:ext cx="541186" cy="1200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870383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Void Shipment</a:t>
            </a:r>
          </a:p>
        </p:txBody>
      </p:sp>
      <p:sp>
        <p:nvSpPr>
          <p:cNvPr id="3" name="Content Placeholder 2"/>
          <p:cNvSpPr>
            <a:spLocks noGrp="1"/>
          </p:cNvSpPr>
          <p:nvPr>
            <p:ph idx="1"/>
          </p:nvPr>
        </p:nvSpPr>
        <p:spPr/>
        <p:txBody>
          <a:bodyPr/>
          <a:lstStyle/>
          <a:p>
            <a:pPr marL="227013" indent="-227013">
              <a:buFont typeface="Arial" panose="020B0604020202020204" pitchFamily="34" charset="0"/>
              <a:buChar char="•"/>
            </a:pPr>
            <a:r>
              <a:rPr lang="en-US" dirty="0"/>
              <a:t>To void a shipment, click on the “X” symbol</a:t>
            </a:r>
          </a:p>
        </p:txBody>
      </p:sp>
      <p:pic>
        <p:nvPicPr>
          <p:cNvPr id="7" name="Picture 6">
            <a:extLst>
              <a:ext uri="{FF2B5EF4-FFF2-40B4-BE49-F238E27FC236}">
                <a16:creationId xmlns:a16="http://schemas.microsoft.com/office/drawing/2014/main" id="{F8B2C522-4022-4940-8015-1E22D3834289}"/>
              </a:ext>
            </a:extLst>
          </p:cNvPr>
          <p:cNvPicPr>
            <a:picLocks noChangeAspect="1"/>
          </p:cNvPicPr>
          <p:nvPr/>
        </p:nvPicPr>
        <p:blipFill>
          <a:blip r:embed="rId2"/>
          <a:stretch>
            <a:fillRect/>
          </a:stretch>
        </p:blipFill>
        <p:spPr>
          <a:xfrm>
            <a:off x="1278059" y="2828749"/>
            <a:ext cx="9635881" cy="1200501"/>
          </a:xfrm>
          <a:prstGeom prst="rect">
            <a:avLst/>
          </a:prstGeom>
          <a:effectLst>
            <a:outerShdw blurRad="50800" dist="38100" dir="2700000" algn="tl" rotWithShape="0">
              <a:prstClr val="black">
                <a:alpha val="40000"/>
              </a:prstClr>
            </a:outerShdw>
          </a:effectLst>
        </p:spPr>
      </p:pic>
      <p:sp>
        <p:nvSpPr>
          <p:cNvPr id="8" name="Down Arrow 4">
            <a:extLst>
              <a:ext uri="{FF2B5EF4-FFF2-40B4-BE49-F238E27FC236}">
                <a16:creationId xmlns:a16="http://schemas.microsoft.com/office/drawing/2014/main" id="{A6207E8F-626A-4B6C-91B5-EF799C07F79A}"/>
              </a:ext>
            </a:extLst>
          </p:cNvPr>
          <p:cNvSpPr/>
          <p:nvPr/>
        </p:nvSpPr>
        <p:spPr>
          <a:xfrm>
            <a:off x="1644242" y="2228498"/>
            <a:ext cx="541186" cy="120050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2407072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97280" y="212785"/>
            <a:ext cx="10058400" cy="1524575"/>
          </a:xfrm>
        </p:spPr>
        <p:txBody>
          <a:bodyPr>
            <a:normAutofit/>
          </a:bodyPr>
          <a:lstStyle/>
          <a:p>
            <a:pPr algn="ctr"/>
            <a:r>
              <a:rPr lang="en-US" sz="4000" b="1" dirty="0"/>
              <a:t>NCRAD Website: </a:t>
            </a:r>
            <a:r>
              <a:rPr lang="en-US" sz="4000" dirty="0"/>
              <a:t>Helpful Pages</a:t>
            </a:r>
            <a:endParaRPr lang="en-US" sz="3200" dirty="0"/>
          </a:p>
        </p:txBody>
      </p:sp>
      <p:sp>
        <p:nvSpPr>
          <p:cNvPr id="3" name="Content Placeholder 2"/>
          <p:cNvSpPr>
            <a:spLocks noGrp="1"/>
          </p:cNvSpPr>
          <p:nvPr>
            <p:ph idx="1"/>
          </p:nvPr>
        </p:nvSpPr>
        <p:spPr>
          <a:xfrm>
            <a:off x="578278" y="1320801"/>
            <a:ext cx="11096403" cy="5006660"/>
          </a:xfrm>
        </p:spPr>
        <p:txBody>
          <a:bodyPr/>
          <a:lstStyle/>
          <a:p>
            <a:pPr algn="ctr"/>
            <a:r>
              <a:rPr lang="en-US" dirty="0">
                <a:hlinkClick r:id="rId2"/>
              </a:rPr>
              <a:t>https://ncrad.org/contact/holiday-closures</a:t>
            </a:r>
          </a:p>
          <a:p>
            <a:pPr algn="ctr"/>
            <a:r>
              <a:rPr lang="en-US" dirty="0">
                <a:hlinkClick r:id="rId3"/>
              </a:rPr>
              <a:t>https://ncrad.org/contact/shipping-resources</a:t>
            </a:r>
            <a:r>
              <a:rPr lang="en-US" dirty="0"/>
              <a:t> </a:t>
            </a:r>
          </a:p>
        </p:txBody>
      </p:sp>
      <p:pic>
        <p:nvPicPr>
          <p:cNvPr id="6" name="Picture 5">
            <a:extLst>
              <a:ext uri="{FF2B5EF4-FFF2-40B4-BE49-F238E27FC236}">
                <a16:creationId xmlns:a16="http://schemas.microsoft.com/office/drawing/2014/main" id="{F4903033-9888-44A5-9D58-1B102C13BA61}"/>
              </a:ext>
            </a:extLst>
          </p:cNvPr>
          <p:cNvPicPr>
            <a:picLocks noChangeAspect="1"/>
          </p:cNvPicPr>
          <p:nvPr/>
        </p:nvPicPr>
        <p:blipFill>
          <a:blip r:embed="rId4"/>
          <a:stretch>
            <a:fillRect/>
          </a:stretch>
        </p:blipFill>
        <p:spPr>
          <a:xfrm>
            <a:off x="7521837" y="2445297"/>
            <a:ext cx="3538881" cy="3732238"/>
          </a:xfrm>
          <a:prstGeom prst="rect">
            <a:avLst/>
          </a:prstGeom>
        </p:spPr>
      </p:pic>
      <p:pic>
        <p:nvPicPr>
          <p:cNvPr id="5" name="Picture 4">
            <a:extLst>
              <a:ext uri="{FF2B5EF4-FFF2-40B4-BE49-F238E27FC236}">
                <a16:creationId xmlns:a16="http://schemas.microsoft.com/office/drawing/2014/main" id="{BDD0CB23-32A2-8EAE-907A-8231AA7B751D}"/>
              </a:ext>
            </a:extLst>
          </p:cNvPr>
          <p:cNvPicPr>
            <a:picLocks noChangeAspect="1"/>
          </p:cNvPicPr>
          <p:nvPr/>
        </p:nvPicPr>
        <p:blipFill>
          <a:blip r:embed="rId5"/>
          <a:stretch>
            <a:fillRect/>
          </a:stretch>
        </p:blipFill>
        <p:spPr>
          <a:xfrm>
            <a:off x="253074" y="2445297"/>
            <a:ext cx="6007100" cy="3732238"/>
          </a:xfrm>
          <a:prstGeom prst="rect">
            <a:avLst/>
          </a:prstGeom>
        </p:spPr>
      </p:pic>
    </p:spTree>
    <p:extLst>
      <p:ext uri="{BB962C8B-B14F-4D97-AF65-F5344CB8AC3E}">
        <p14:creationId xmlns:p14="http://schemas.microsoft.com/office/powerpoint/2010/main" val="100009317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391292" y="2907900"/>
            <a:ext cx="6172200" cy="2761735"/>
          </a:xfrm>
          <a:prstGeom prst="rect">
            <a:avLst/>
          </a:prstGeom>
          <a:solidFill>
            <a:schemeClr val="accent5">
              <a:lumMod val="40000"/>
              <a:lumOff val="60000"/>
            </a:schemeClr>
          </a:solidFill>
          <a:ln w="28575">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Fields left blank </a:t>
            </a:r>
            <a:r>
              <a:rPr kumimoji="0" lang="en-US" sz="2400" b="0" i="0" u="none" strike="noStrike" kern="1200" cap="none" spc="0" normalizeH="0" baseline="0" noProof="0">
                <a:ln>
                  <a:noFill/>
                </a:ln>
                <a:solidFill>
                  <a:srgbClr val="000000"/>
                </a:solidFill>
                <a:effectLst/>
                <a:uLnTx/>
                <a:uFillTx/>
                <a:latin typeface="Calibri"/>
                <a:ea typeface="+mn-ea"/>
                <a:cs typeface="+mn-cs"/>
              </a:rPr>
              <a:t>on Blood </a:t>
            </a:r>
            <a:r>
              <a:rPr kumimoji="0" lang="en-US" sz="2400" b="0" i="0" u="none" strike="noStrike" kern="1200" cap="none" spc="0" normalizeH="0" baseline="0" noProof="0" dirty="0">
                <a:ln>
                  <a:noFill/>
                </a:ln>
                <a:solidFill>
                  <a:srgbClr val="000000"/>
                </a:solidFill>
                <a:effectLst/>
                <a:uLnTx/>
                <a:uFillTx/>
                <a:latin typeface="Calibri"/>
                <a:ea typeface="+mn-ea"/>
                <a:cs typeface="+mn-cs"/>
              </a:rPr>
              <a:t>Sample and Shipment </a:t>
            </a:r>
            <a:r>
              <a:rPr kumimoji="0" lang="en-US" sz="2400" b="0" i="0" u="none" strike="noStrike" kern="1200" cap="none" spc="0" normalizeH="0" baseline="0" noProof="0">
                <a:ln>
                  <a:noFill/>
                </a:ln>
                <a:solidFill>
                  <a:srgbClr val="000000"/>
                </a:solidFill>
                <a:effectLst/>
                <a:uLnTx/>
                <a:uFillTx/>
                <a:latin typeface="Calibri"/>
                <a:ea typeface="+mn-ea"/>
                <a:cs typeface="+mn-cs"/>
              </a:rPr>
              <a:t>Notification Form</a:t>
            </a: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Last time subject ate often left blank/unknown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0000"/>
              </a:solidFill>
              <a:effectLst/>
              <a:uLnTx/>
              <a:uFillTx/>
              <a:latin typeface="Calibri"/>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0000"/>
                </a:solidFill>
                <a:effectLst/>
                <a:uLnTx/>
                <a:uFillTx/>
                <a:latin typeface="Calibri"/>
                <a:ea typeface="+mn-ea"/>
                <a:cs typeface="+mn-cs"/>
              </a:rPr>
              <a:t>Incorrect data reported on Sample and Shipment Notification Forms</a:t>
            </a:r>
          </a:p>
        </p:txBody>
      </p:sp>
      <p:sp>
        <p:nvSpPr>
          <p:cNvPr id="7" name="Rectangle 6"/>
          <p:cNvSpPr/>
          <p:nvPr/>
        </p:nvSpPr>
        <p:spPr>
          <a:xfrm>
            <a:off x="391292" y="1377658"/>
            <a:ext cx="6172200" cy="1262230"/>
          </a:xfrm>
          <a:prstGeom prst="rect">
            <a:avLst/>
          </a:prstGeom>
          <a:solidFill>
            <a:schemeClr val="accent1">
              <a:lumMod val="60000"/>
              <a:lumOff val="40000"/>
            </a:schemeClr>
          </a:solidFill>
          <a:ln w="28575">
            <a:solidFill>
              <a:schemeClr val="accent1"/>
            </a:solidFill>
          </a:ln>
        </p:spPr>
        <p:style>
          <a:lnRef idx="1">
            <a:schemeClr val="accent3"/>
          </a:lnRef>
          <a:fillRef idx="2">
            <a:schemeClr val="accent3"/>
          </a:fillRef>
          <a:effectRef idx="1">
            <a:schemeClr val="accent3"/>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a:ea typeface="+mn-ea"/>
              <a:cs typeface="+mn-cs"/>
            </a:endParaRPr>
          </a:p>
        </p:txBody>
      </p:sp>
      <p:sp>
        <p:nvSpPr>
          <p:cNvPr id="2" name="Title 1"/>
          <p:cNvSpPr>
            <a:spLocks noGrp="1"/>
          </p:cNvSpPr>
          <p:nvPr>
            <p:ph type="title" idx="4294967295"/>
          </p:nvPr>
        </p:nvSpPr>
        <p:spPr>
          <a:xfrm>
            <a:off x="0" y="274638"/>
            <a:ext cx="12192000" cy="690562"/>
          </a:xfrm>
        </p:spPr>
        <p:txBody>
          <a:bodyPr>
            <a:normAutofit fontScale="90000"/>
          </a:bodyPr>
          <a:lstStyle/>
          <a:p>
            <a:pPr algn="ctr"/>
            <a:r>
              <a:rPr lang="en-US" dirty="0"/>
              <a:t>Nonconformance Issues</a:t>
            </a:r>
          </a:p>
        </p:txBody>
      </p:sp>
      <p:sp>
        <p:nvSpPr>
          <p:cNvPr id="3" name="Content Placeholder 2"/>
          <p:cNvSpPr>
            <a:spLocks noGrp="1"/>
          </p:cNvSpPr>
          <p:nvPr>
            <p:ph idx="4294967295"/>
          </p:nvPr>
        </p:nvSpPr>
        <p:spPr>
          <a:xfrm>
            <a:off x="0" y="1790700"/>
            <a:ext cx="6096000" cy="466725"/>
          </a:xfrm>
        </p:spPr>
        <p:txBody>
          <a:bodyPr>
            <a:normAutofit/>
          </a:bodyPr>
          <a:lstStyle/>
          <a:p>
            <a:pPr algn="ctr"/>
            <a:r>
              <a:rPr lang="en-US" sz="2400" dirty="0"/>
              <a:t>Samples frozen at an angle/inverted</a:t>
            </a:r>
          </a:p>
        </p:txBody>
      </p:sp>
      <p:sp>
        <p:nvSpPr>
          <p:cNvPr id="4" name="TextBox 3"/>
          <p:cNvSpPr txBox="1"/>
          <p:nvPr/>
        </p:nvSpPr>
        <p:spPr>
          <a:xfrm>
            <a:off x="8108344" y="1562280"/>
            <a:ext cx="3710820" cy="923330"/>
          </a:xfrm>
          <a:prstGeom prst="rect">
            <a:avLst/>
          </a:prstGeom>
          <a:ln>
            <a:solidFill>
              <a:schemeClr val="accent1"/>
            </a:solidFill>
          </a:ln>
        </p:spPr>
        <p:style>
          <a:lnRef idx="2">
            <a:schemeClr val="accent3"/>
          </a:lnRef>
          <a:fillRef idx="1">
            <a:schemeClr val="lt1"/>
          </a:fillRef>
          <a:effectRef idx="0">
            <a:schemeClr val="accent3"/>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Calibri"/>
                <a:ea typeface="+mn-ea"/>
                <a:cs typeface="+mn-cs"/>
              </a:rPr>
              <a:t>Place in tube rack in freezer </a:t>
            </a:r>
            <a:r>
              <a:rPr kumimoji="0" lang="en-US" sz="1800" b="0" i="1" u="none" strike="noStrike" kern="1200" cap="none" spc="0" normalizeH="0" baseline="0" noProof="0" dirty="0">
                <a:ln>
                  <a:noFill/>
                </a:ln>
                <a:solidFill>
                  <a:srgbClr val="000000"/>
                </a:solidFill>
                <a:effectLst/>
                <a:uLnTx/>
                <a:uFillTx/>
                <a:latin typeface="Calibri"/>
                <a:ea typeface="+mn-ea"/>
                <a:cs typeface="+mn-cs"/>
              </a:rPr>
              <a:t>upright</a:t>
            </a:r>
            <a:r>
              <a:rPr kumimoji="0" lang="en-US" sz="1800" b="0" i="0" u="none" strike="noStrike" kern="1200" cap="none" spc="0" normalizeH="0" baseline="0" noProof="0" dirty="0">
                <a:ln>
                  <a:noFill/>
                </a:ln>
                <a:solidFill>
                  <a:srgbClr val="000000"/>
                </a:solidFill>
                <a:effectLst/>
                <a:uLnTx/>
                <a:uFillTx/>
                <a:latin typeface="Calibri"/>
                <a:ea typeface="+mn-ea"/>
                <a:cs typeface="+mn-cs"/>
              </a:rPr>
              <a:t> until shipment</a:t>
            </a:r>
          </a:p>
        </p:txBody>
      </p:sp>
      <p:sp>
        <p:nvSpPr>
          <p:cNvPr id="5" name="TextBox 4"/>
          <p:cNvSpPr txBox="1"/>
          <p:nvPr/>
        </p:nvSpPr>
        <p:spPr>
          <a:xfrm>
            <a:off x="8127885" y="3688602"/>
            <a:ext cx="3691279" cy="1200329"/>
          </a:xfrm>
          <a:prstGeom prst="rect">
            <a:avLst/>
          </a:prstGeom>
          <a:ln>
            <a:solidFill>
              <a:schemeClr val="accent2"/>
            </a:solidFill>
          </a:ln>
        </p:spPr>
        <p:style>
          <a:lnRef idx="2">
            <a:schemeClr val="accent1"/>
          </a:lnRef>
          <a:fillRef idx="1">
            <a:schemeClr val="lt1"/>
          </a:fillRef>
          <a:effectRef idx="0">
            <a:schemeClr val="accent1"/>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r>
              <a:rPr kumimoji="0" lang="en-US" sz="1800" b="0" i="0" u="none" strike="noStrike" kern="1200" cap="none" spc="0" normalizeH="0" baseline="0" noProof="0" dirty="0">
                <a:ln>
                  <a:noFill/>
                </a:ln>
                <a:solidFill>
                  <a:srgbClr val="000000"/>
                </a:solidFill>
                <a:effectLst/>
                <a:uLnTx/>
                <a:uFillTx/>
                <a:latin typeface="Calibri"/>
                <a:ea typeface="+mn-ea"/>
                <a:cs typeface="+mn-cs"/>
              </a:rPr>
              <a:t>Complete Sample Notification forms during the participant study visit as samples are processed.</a:t>
            </a:r>
          </a:p>
        </p:txBody>
      </p:sp>
      <p:sp>
        <p:nvSpPr>
          <p:cNvPr id="15" name="Right Arrow 14"/>
          <p:cNvSpPr/>
          <p:nvPr/>
        </p:nvSpPr>
        <p:spPr>
          <a:xfrm>
            <a:off x="6877769" y="1703973"/>
            <a:ext cx="833248" cy="609600"/>
          </a:xfrm>
          <a:prstGeom prst="rightArrow">
            <a:avLst/>
          </a:prstGeom>
          <a:solidFill>
            <a:schemeClr val="accent1">
              <a:lumMod val="60000"/>
              <a:lumOff val="40000"/>
            </a:schemeClr>
          </a:solidFill>
          <a:ln>
            <a:solidFill>
              <a:schemeClr val="accent1"/>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6" name="Right Arrow 15"/>
          <p:cNvSpPr/>
          <p:nvPr/>
        </p:nvSpPr>
        <p:spPr>
          <a:xfrm>
            <a:off x="6877768" y="3983967"/>
            <a:ext cx="876055" cy="609600"/>
          </a:xfrm>
          <a:prstGeom prst="rightArrow">
            <a:avLst/>
          </a:prstGeom>
          <a:solidFill>
            <a:schemeClr val="accent2">
              <a:lumMod val="60000"/>
              <a:lumOff val="40000"/>
            </a:schemeClr>
          </a:solidFill>
          <a:ln>
            <a:solidFill>
              <a:schemeClr val="accent2"/>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54907469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446435" y="1638300"/>
            <a:ext cx="5791200" cy="3581400"/>
          </a:xfrm>
          <a:prstGeom prst="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3" name="Content Placeholder 2"/>
          <p:cNvSpPr>
            <a:spLocks noGrp="1"/>
          </p:cNvSpPr>
          <p:nvPr>
            <p:ph idx="4294967295"/>
          </p:nvPr>
        </p:nvSpPr>
        <p:spPr>
          <a:xfrm>
            <a:off x="446435" y="1637290"/>
            <a:ext cx="5791200" cy="3581400"/>
          </a:xfrm>
          <a:noFill/>
          <a:ln w="28575">
            <a:noFill/>
          </a:ln>
        </p:spPr>
        <p:txBody>
          <a:bodyPr anchor="ctr">
            <a:normAutofit/>
          </a:bodyPr>
          <a:lstStyle/>
          <a:p>
            <a:pPr algn="ctr"/>
            <a:r>
              <a:rPr lang="en-US" sz="2400" dirty="0"/>
              <a:t>Samples arriving to NCRAD without labels</a:t>
            </a:r>
          </a:p>
          <a:p>
            <a:pPr algn="ctr"/>
            <a:endParaRPr lang="en-US" sz="2400" dirty="0"/>
          </a:p>
          <a:p>
            <a:pPr algn="ctr"/>
            <a:r>
              <a:rPr lang="en-US" sz="2400" dirty="0"/>
              <a:t>Sample forms not faxed or scanned to NCRAD the day before shipment</a:t>
            </a:r>
            <a:endParaRPr lang="en-US" dirty="0"/>
          </a:p>
        </p:txBody>
      </p:sp>
      <p:sp>
        <p:nvSpPr>
          <p:cNvPr id="4" name="TextBox 3"/>
          <p:cNvSpPr txBox="1"/>
          <p:nvPr/>
        </p:nvSpPr>
        <p:spPr>
          <a:xfrm>
            <a:off x="7381469" y="2412328"/>
            <a:ext cx="4458473" cy="2031325"/>
          </a:xfrm>
          <a:prstGeom prst="rect">
            <a:avLst/>
          </a:prstGeom>
        </p:spPr>
        <p:style>
          <a:lnRef idx="2">
            <a:schemeClr val="accent4"/>
          </a:lnRef>
          <a:fillRef idx="1">
            <a:schemeClr val="lt1"/>
          </a:fillRef>
          <a:effectRef idx="0">
            <a:schemeClr val="accent4"/>
          </a:effectRef>
          <a:fontRef idx="minor">
            <a:schemeClr val="dk1"/>
          </a:fontRef>
        </p:style>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000000"/>
                </a:solidFill>
                <a:effectLst/>
                <a:uLnTx/>
                <a:uFillTx/>
                <a:latin typeface="Calibri"/>
                <a:ea typeface="+mn-ea"/>
                <a:cs typeface="+mn-cs"/>
              </a:rPr>
              <a:t>Recommendation: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srgbClr val="000000"/>
              </a:solidFill>
              <a:effectLst/>
              <a:uLnTx/>
              <a:uFillTx/>
              <a:latin typeface="Calibri"/>
              <a:ea typeface="+mn-ea"/>
              <a:cs typeface="+mn-cs"/>
            </a:endParaRPr>
          </a:p>
          <a:p>
            <a:pPr lvl="0">
              <a:defRPr/>
            </a:pPr>
            <a:r>
              <a:rPr lang="en-US" dirty="0">
                <a:solidFill>
                  <a:srgbClr val="000000"/>
                </a:solidFill>
              </a:rPr>
              <a:t>Do not throw away labels until samples are packed and shipped. </a:t>
            </a:r>
          </a:p>
          <a:p>
            <a:pPr lvl="0">
              <a:defRPr/>
            </a:pPr>
            <a:endParaRPr lang="en-US" dirty="0">
              <a:solidFill>
                <a:srgbClr val="000000"/>
              </a:solidFill>
            </a:endParaRPr>
          </a:p>
          <a:p>
            <a:pPr lvl="0">
              <a:defRPr/>
            </a:pPr>
            <a:r>
              <a:rPr lang="en-US" dirty="0">
                <a:solidFill>
                  <a:srgbClr val="000000"/>
                </a:solidFill>
              </a:rPr>
              <a:t>Ship </a:t>
            </a:r>
            <a:r>
              <a:rPr kumimoji="0" lang="en-US" sz="1800" b="0" i="0" u="none" strike="noStrike" kern="1200" cap="none" spc="0" normalizeH="0" baseline="0" noProof="0" dirty="0">
                <a:ln>
                  <a:noFill/>
                </a:ln>
                <a:solidFill>
                  <a:srgbClr val="000000"/>
                </a:solidFill>
                <a:effectLst/>
                <a:uLnTx/>
                <a:uFillTx/>
                <a:latin typeface="Calibri"/>
                <a:ea typeface="+mn-ea"/>
                <a:cs typeface="+mn-cs"/>
              </a:rPr>
              <a:t>Samples to NCRAD utilizing the Notification Form. </a:t>
            </a:r>
          </a:p>
        </p:txBody>
      </p:sp>
      <p:sp>
        <p:nvSpPr>
          <p:cNvPr id="8" name="Right Arrow 7"/>
          <p:cNvSpPr/>
          <p:nvPr/>
        </p:nvSpPr>
        <p:spPr>
          <a:xfrm>
            <a:off x="6392928" y="3124200"/>
            <a:ext cx="833248" cy="609600"/>
          </a:xfrm>
          <a:prstGeom prst="rightArrow">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11" name="Title 1"/>
          <p:cNvSpPr txBox="1">
            <a:spLocks/>
          </p:cNvSpPr>
          <p:nvPr/>
        </p:nvSpPr>
        <p:spPr>
          <a:xfrm>
            <a:off x="3013494" y="275204"/>
            <a:ext cx="6196013" cy="690562"/>
          </a:xfrm>
          <a:prstGeom prst="rect">
            <a:avLst/>
          </a:prstGeom>
        </p:spPr>
        <p:txBody>
          <a:bodyPr vert="horz" lIns="91440" tIns="45720" rIns="91440" bIns="45720" rtlCol="0" anchor="b">
            <a:normAutofit fontScale="90000"/>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0" i="0" u="none" strike="noStrike" kern="1200" cap="none" spc="-50" normalizeH="0" baseline="0" noProof="0">
                <a:ln>
                  <a:noFill/>
                </a:ln>
                <a:solidFill>
                  <a:srgbClr val="000000">
                    <a:lumMod val="75000"/>
                    <a:lumOff val="25000"/>
                  </a:srgbClr>
                </a:solidFill>
                <a:effectLst/>
                <a:uLnTx/>
                <a:uFillTx/>
                <a:latin typeface="Georgia"/>
                <a:ea typeface="+mj-ea"/>
                <a:cs typeface="+mj-cs"/>
              </a:rPr>
              <a:t>Nonconformance Issues</a:t>
            </a:r>
            <a:endParaRPr kumimoji="0" lang="en-US" sz="4800" b="0" i="0" u="none" strike="noStrike" kern="1200" cap="none" spc="-50" normalizeH="0" baseline="0" noProof="0" dirty="0">
              <a:ln>
                <a:noFill/>
              </a:ln>
              <a:solidFill>
                <a:srgbClr val="000000">
                  <a:lumMod val="75000"/>
                  <a:lumOff val="25000"/>
                </a:srgbClr>
              </a:solidFill>
              <a:effectLst/>
              <a:uLnTx/>
              <a:uFillTx/>
              <a:latin typeface="Georgia"/>
              <a:ea typeface="+mj-ea"/>
              <a:cs typeface="+mj-cs"/>
            </a:endParaRPr>
          </a:p>
        </p:txBody>
      </p:sp>
    </p:spTree>
    <p:extLst>
      <p:ext uri="{BB962C8B-B14F-4D97-AF65-F5344CB8AC3E}">
        <p14:creationId xmlns:p14="http://schemas.microsoft.com/office/powerpoint/2010/main" val="365906750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2963037" y="270623"/>
            <a:ext cx="6232721" cy="1325563"/>
          </a:xfrm>
        </p:spPr>
        <p:txBody>
          <a:bodyPr>
            <a:normAutofit/>
          </a:bodyPr>
          <a:lstStyle/>
          <a:p>
            <a:pPr algn="ctr"/>
            <a:r>
              <a:rPr lang="en-US" b="1" dirty="0"/>
              <a:t>Contact Information</a:t>
            </a:r>
          </a:p>
        </p:txBody>
      </p:sp>
      <p:sp>
        <p:nvSpPr>
          <p:cNvPr id="3" name="Content Placeholder 2"/>
          <p:cNvSpPr>
            <a:spLocks noGrp="1"/>
          </p:cNvSpPr>
          <p:nvPr>
            <p:ph idx="1"/>
          </p:nvPr>
        </p:nvSpPr>
        <p:spPr>
          <a:xfrm>
            <a:off x="2678190" y="1947948"/>
            <a:ext cx="5907010" cy="4068763"/>
          </a:xfrm>
        </p:spPr>
        <p:txBody>
          <a:bodyPr>
            <a:noAutofit/>
          </a:bodyPr>
          <a:lstStyle/>
          <a:p>
            <a:pPr marL="201168" lvl="1" indent="0">
              <a:buNone/>
            </a:pPr>
            <a:r>
              <a:rPr lang="en-US" sz="2800" dirty="0"/>
              <a:t>Ronae Williams</a:t>
            </a:r>
          </a:p>
          <a:p>
            <a:pPr lvl="2"/>
            <a:r>
              <a:rPr lang="en-US" sz="2000" dirty="0"/>
              <a:t>Phone: (317) 278-9082</a:t>
            </a:r>
          </a:p>
          <a:p>
            <a:pPr lvl="2"/>
            <a:r>
              <a:rPr lang="en-US" sz="2000" dirty="0"/>
              <a:t>E-mail: rdw2@iu.edu</a:t>
            </a:r>
          </a:p>
          <a:p>
            <a:pPr marL="201168" lvl="1" indent="0">
              <a:buNone/>
            </a:pPr>
            <a:r>
              <a:rPr lang="en-US" sz="2800" dirty="0"/>
              <a:t>General NCRAD Contact</a:t>
            </a:r>
          </a:p>
          <a:p>
            <a:pPr lvl="2"/>
            <a:r>
              <a:rPr lang="en-US" sz="2000" dirty="0"/>
              <a:t>Phone: (800) 526-2839</a:t>
            </a:r>
          </a:p>
          <a:p>
            <a:pPr lvl="2"/>
            <a:r>
              <a:rPr lang="en-US" sz="2000" dirty="0"/>
              <a:t>E-mail: </a:t>
            </a:r>
            <a:r>
              <a:rPr lang="en-US" sz="2000" dirty="0">
                <a:hlinkClick r:id="rId2"/>
              </a:rPr>
              <a:t>alzstudy@iu.edu</a:t>
            </a:r>
            <a:r>
              <a:rPr lang="en-US" sz="2000" dirty="0"/>
              <a:t> </a:t>
            </a:r>
          </a:p>
          <a:p>
            <a:pPr lvl="2"/>
            <a:r>
              <a:rPr lang="en-US" sz="2000" dirty="0"/>
              <a:t>Website: </a:t>
            </a:r>
            <a:r>
              <a:rPr lang="en-US" sz="2000" dirty="0">
                <a:hlinkClick r:id="rId3"/>
              </a:rPr>
              <a:t>www.ncrad.iu.edu</a:t>
            </a:r>
            <a:r>
              <a:rPr lang="en-US" sz="2000" dirty="0"/>
              <a:t> </a:t>
            </a:r>
          </a:p>
        </p:txBody>
      </p:sp>
    </p:spTree>
    <p:extLst>
      <p:ext uri="{BB962C8B-B14F-4D97-AF65-F5344CB8AC3E}">
        <p14:creationId xmlns:p14="http://schemas.microsoft.com/office/powerpoint/2010/main" val="19047585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p:cNvSpPr txBox="1">
            <a:spLocks/>
          </p:cNvSpPr>
          <p:nvPr/>
        </p:nvSpPr>
        <p:spPr>
          <a:xfrm>
            <a:off x="2136028" y="667610"/>
            <a:ext cx="7919943" cy="750926"/>
          </a:xfrm>
          <a:prstGeom prst="rect">
            <a:avLst/>
          </a:prstGeom>
        </p:spPr>
        <p:txBody>
          <a:bodyPr vert="horz" lIns="91440" tIns="45720" rIns="91440" bIns="45720" rtlCol="0" anchor="b">
            <a:normAutofit fontScale="82500" lnSpcReduction="10000"/>
          </a:bodyPr>
          <a:lstStyle>
            <a:lvl1pPr marL="0"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pPr marL="0" marR="0" lvl="0" indent="0" algn="ctr" defTabSz="914400" rtl="0" eaLnBrk="1" fontAlgn="auto" latinLnBrk="0" hangingPunct="1">
              <a:lnSpc>
                <a:spcPct val="85000"/>
              </a:lnSpc>
              <a:spcBef>
                <a:spcPct val="0"/>
              </a:spcBef>
              <a:spcAft>
                <a:spcPts val="0"/>
              </a:spcAft>
              <a:buClrTx/>
              <a:buSzTx/>
              <a:buFontTx/>
              <a:buNone/>
              <a:tabLst/>
              <a:defRPr/>
            </a:pPr>
            <a:r>
              <a:rPr kumimoji="0" lang="en-US" sz="4800" b="1" i="0" u="none" strike="noStrike" kern="1200" cap="none" spc="-50" normalizeH="0" baseline="0" noProof="0" dirty="0">
                <a:ln>
                  <a:noFill/>
                </a:ln>
                <a:solidFill>
                  <a:srgbClr val="000000">
                    <a:lumMod val="75000"/>
                    <a:lumOff val="25000"/>
                  </a:srgbClr>
                </a:solidFill>
                <a:effectLst/>
                <a:uLnTx/>
                <a:uFillTx/>
                <a:latin typeface="Georgia"/>
                <a:ea typeface="+mj-ea"/>
                <a:cs typeface="+mj-cs"/>
              </a:rPr>
              <a:t>Citalopram Study Specimens</a:t>
            </a:r>
          </a:p>
        </p:txBody>
      </p:sp>
      <p:graphicFrame>
        <p:nvGraphicFramePr>
          <p:cNvPr id="2" name="Table 1">
            <a:extLst>
              <a:ext uri="{FF2B5EF4-FFF2-40B4-BE49-F238E27FC236}">
                <a16:creationId xmlns:a16="http://schemas.microsoft.com/office/drawing/2014/main" id="{3FE7B7E3-3DC2-0BCA-04D1-E8974EB76E92}"/>
              </a:ext>
            </a:extLst>
          </p:cNvPr>
          <p:cNvGraphicFramePr>
            <a:graphicFrameLocks noGrp="1"/>
          </p:cNvGraphicFramePr>
          <p:nvPr>
            <p:extLst>
              <p:ext uri="{D42A27DB-BD31-4B8C-83A1-F6EECF244321}">
                <p14:modId xmlns:p14="http://schemas.microsoft.com/office/powerpoint/2010/main" val="2765874521"/>
              </p:ext>
            </p:extLst>
          </p:nvPr>
        </p:nvGraphicFramePr>
        <p:xfrm>
          <a:off x="3007605" y="2842352"/>
          <a:ext cx="6015209" cy="1202344"/>
        </p:xfrm>
        <a:graphic>
          <a:graphicData uri="http://schemas.openxmlformats.org/drawingml/2006/table">
            <a:tbl>
              <a:tblPr firstRow="1" firstCol="1" bandRow="1"/>
              <a:tblGrid>
                <a:gridCol w="2758854">
                  <a:extLst>
                    <a:ext uri="{9D8B030D-6E8A-4147-A177-3AD203B41FA5}">
                      <a16:colId xmlns:a16="http://schemas.microsoft.com/office/drawing/2014/main" val="4129208070"/>
                    </a:ext>
                  </a:extLst>
                </a:gridCol>
                <a:gridCol w="3256355">
                  <a:extLst>
                    <a:ext uri="{9D8B030D-6E8A-4147-A177-3AD203B41FA5}">
                      <a16:colId xmlns:a16="http://schemas.microsoft.com/office/drawing/2014/main" val="3838076280"/>
                    </a:ext>
                  </a:extLst>
                </a:gridCol>
              </a:tblGrid>
              <a:tr h="601172">
                <a:tc>
                  <a:txBody>
                    <a:bodyPr/>
                    <a:lstStyle/>
                    <a:p>
                      <a:pPr marL="0" marR="0" algn="ctr">
                        <a:lnSpc>
                          <a:spcPct val="107000"/>
                        </a:lnSpc>
                        <a:spcBef>
                          <a:spcPts val="0"/>
                        </a:spcBef>
                        <a:spcAft>
                          <a:spcPts val="0"/>
                        </a:spcAft>
                      </a:pPr>
                      <a:r>
                        <a:rPr lang="en-US" sz="1200" b="1" dirty="0">
                          <a:solidFill>
                            <a:srgbClr val="FFFFFF"/>
                          </a:solidFill>
                          <a:effectLst/>
                          <a:latin typeface="Calibri" panose="020F0502020204030204" pitchFamily="34" charset="0"/>
                          <a:ea typeface="Calibri" panose="020F0502020204030204" pitchFamily="34" charset="0"/>
                          <a:cs typeface="Calibri" panose="020F0502020204030204" pitchFamily="34" charset="0"/>
                        </a:rPr>
                        <a:t>Sample Type</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b="1">
                          <a:solidFill>
                            <a:srgbClr val="FFFFFF"/>
                          </a:solidFill>
                          <a:effectLst/>
                          <a:latin typeface="Calibri" panose="020F0502020204030204" pitchFamily="34" charset="0"/>
                          <a:ea typeface="Calibri" panose="020F0502020204030204" pitchFamily="34" charset="0"/>
                          <a:cs typeface="Calibri" panose="020F0502020204030204" pitchFamily="34" charset="0"/>
                        </a:rPr>
                        <a:t>Baseline Visit</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extLst>
                  <a:ext uri="{0D108BD9-81ED-4DB2-BD59-A6C34878D82A}">
                    <a16:rowId xmlns:a16="http://schemas.microsoft.com/office/drawing/2014/main" val="278748451"/>
                  </a:ext>
                </a:extLst>
              </a:tr>
              <a:tr h="601172">
                <a:tc>
                  <a:txBody>
                    <a:bodyPr/>
                    <a:lstStyle/>
                    <a:p>
                      <a:pPr marL="0" marR="0" algn="l">
                        <a:lnSpc>
                          <a:spcPct val="107000"/>
                        </a:lnSpc>
                        <a:spcBef>
                          <a:spcPts val="0"/>
                        </a:spcBef>
                        <a:spcAft>
                          <a:spcPts val="0"/>
                        </a:spcAft>
                      </a:pPr>
                      <a:r>
                        <a:rPr lang="en-US" sz="1200">
                          <a:solidFill>
                            <a:srgbClr val="FFFFFF"/>
                          </a:solidFill>
                          <a:effectLst/>
                          <a:latin typeface="Calibri" panose="020F0502020204030204" pitchFamily="34" charset="0"/>
                          <a:ea typeface="Calibri" panose="020F0502020204030204" pitchFamily="34" charset="0"/>
                          <a:cs typeface="Calibri" panose="020F0502020204030204" pitchFamily="34" charset="0"/>
                        </a:rPr>
                        <a:t>Whole blood</a:t>
                      </a:r>
                      <a:endParaRPr lang="en-US"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843D"/>
                    </a:solidFill>
                  </a:tcPr>
                </a:tc>
                <a:tc>
                  <a:txBody>
                    <a:bodyPr/>
                    <a:lstStyle/>
                    <a:p>
                      <a:pPr marL="0" marR="0" algn="ctr">
                        <a:lnSpc>
                          <a:spcPct val="107000"/>
                        </a:lnSpc>
                        <a:spcBef>
                          <a:spcPts val="0"/>
                        </a:spcBef>
                        <a:spcAft>
                          <a:spcPts val="0"/>
                        </a:spcAft>
                      </a:pPr>
                      <a:r>
                        <a:rPr lang="en-US" sz="1200" dirty="0">
                          <a:solidFill>
                            <a:srgbClr val="000000"/>
                          </a:solidFill>
                          <a:effectLst/>
                          <a:latin typeface="Calibri" panose="020F0502020204030204" pitchFamily="34" charset="0"/>
                          <a:ea typeface="Calibri" panose="020F0502020204030204" pitchFamily="34" charset="0"/>
                          <a:cs typeface="Calibri" panose="020F0502020204030204" pitchFamily="34" charset="0"/>
                        </a:rPr>
                        <a:t>X</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FFFF"/>
                    </a:solidFill>
                  </a:tcPr>
                </a:tc>
                <a:extLst>
                  <a:ext uri="{0D108BD9-81ED-4DB2-BD59-A6C34878D82A}">
                    <a16:rowId xmlns:a16="http://schemas.microsoft.com/office/drawing/2014/main" val="393583578"/>
                  </a:ext>
                </a:extLst>
              </a:tr>
            </a:tbl>
          </a:graphicData>
        </a:graphic>
      </p:graphicFrame>
    </p:spTree>
    <p:extLst>
      <p:ext uri="{BB962C8B-B14F-4D97-AF65-F5344CB8AC3E}">
        <p14:creationId xmlns:p14="http://schemas.microsoft.com/office/powerpoint/2010/main" val="59441142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b="1" dirty="0"/>
              <a:t>Kit Request Module</a:t>
            </a:r>
          </a:p>
        </p:txBody>
      </p:sp>
      <p:sp>
        <p:nvSpPr>
          <p:cNvPr id="3" name="Subtitle 2"/>
          <p:cNvSpPr>
            <a:spLocks noGrp="1"/>
          </p:cNvSpPr>
          <p:nvPr>
            <p:ph idx="1"/>
          </p:nvPr>
        </p:nvSpPr>
        <p:spPr>
          <a:xfrm>
            <a:off x="1066800" y="3152716"/>
            <a:ext cx="10058400" cy="2716377"/>
          </a:xfrm>
        </p:spPr>
        <p:txBody>
          <a:bodyPr>
            <a:normAutofit/>
          </a:bodyPr>
          <a:lstStyle/>
          <a:p>
            <a:pPr algn="ctr"/>
            <a:r>
              <a:rPr lang="en-US" sz="3200" dirty="0">
                <a:hlinkClick r:id="rId2"/>
              </a:rPr>
              <a:t>http://kits.iu.edu/citalopram/</a:t>
            </a:r>
            <a:r>
              <a:rPr lang="en-US" sz="3200" dirty="0"/>
              <a:t> </a:t>
            </a:r>
          </a:p>
        </p:txBody>
      </p:sp>
    </p:spTree>
    <p:extLst>
      <p:ext uri="{BB962C8B-B14F-4D97-AF65-F5344CB8AC3E}">
        <p14:creationId xmlns:p14="http://schemas.microsoft.com/office/powerpoint/2010/main" val="6696270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0" y="211138"/>
            <a:ext cx="12192000" cy="868362"/>
          </a:xfrm>
        </p:spPr>
        <p:txBody>
          <a:bodyPr>
            <a:normAutofit/>
          </a:bodyPr>
          <a:lstStyle/>
          <a:p>
            <a:pPr algn="ctr"/>
            <a:r>
              <a:rPr lang="en-US" b="1" dirty="0"/>
              <a:t>Citalopram Kit Request Module</a:t>
            </a:r>
            <a:endParaRPr lang="en-US" dirty="0"/>
          </a:p>
        </p:txBody>
      </p:sp>
      <p:sp>
        <p:nvSpPr>
          <p:cNvPr id="5" name="TextBox 4"/>
          <p:cNvSpPr txBox="1"/>
          <p:nvPr/>
        </p:nvSpPr>
        <p:spPr>
          <a:xfrm>
            <a:off x="7011539" y="2090172"/>
            <a:ext cx="4810897" cy="2677656"/>
          </a:xfrm>
          <a:prstGeom prst="rect">
            <a:avLst/>
          </a:prstGeom>
          <a:noFill/>
        </p:spPr>
        <p:txBody>
          <a:bodyPr wrap="square" rtlCol="0">
            <a:spAutoFit/>
          </a:bodyPr>
          <a:lstStyle/>
          <a:p>
            <a:pPr marL="457200" marR="0" lvl="0" indent="-4572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The coordinator name and contact information will appear (once confirmed).</a:t>
            </a:r>
          </a:p>
          <a:p>
            <a:pPr marL="457200" marR="0" lvl="0" indent="-4572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800" b="1" i="0" u="none" strike="noStrike" kern="1200" cap="none" spc="0" normalizeH="0" baseline="0" noProof="0" dirty="0">
                <a:ln>
                  <a:noFill/>
                </a:ln>
                <a:solidFill>
                  <a:srgbClr val="000000"/>
                </a:solidFill>
                <a:effectLst/>
                <a:uLnTx/>
                <a:uFillTx/>
                <a:latin typeface="Calibri"/>
                <a:ea typeface="+mn-ea"/>
                <a:cs typeface="+mn-cs"/>
              </a:rPr>
              <a:t>Verify that this information is accurate, or correct it if necessary.</a:t>
            </a:r>
          </a:p>
        </p:txBody>
      </p:sp>
      <p:pic>
        <p:nvPicPr>
          <p:cNvPr id="3" name="Picture 2" descr="A screenshot of the kit request module.">
            <a:extLst>
              <a:ext uri="{FF2B5EF4-FFF2-40B4-BE49-F238E27FC236}">
                <a16:creationId xmlns:a16="http://schemas.microsoft.com/office/drawing/2014/main" id="{FAD6E2ED-DE94-4457-9EE5-DA60B8D5F03C}"/>
              </a:ext>
            </a:extLst>
          </p:cNvPr>
          <p:cNvPicPr>
            <a:picLocks noChangeAspect="1"/>
          </p:cNvPicPr>
          <p:nvPr/>
        </p:nvPicPr>
        <p:blipFill rotWithShape="1">
          <a:blip r:embed="rId2"/>
          <a:srcRect l="466" r="579"/>
          <a:stretch/>
        </p:blipFill>
        <p:spPr>
          <a:xfrm>
            <a:off x="530177" y="1079500"/>
            <a:ext cx="5801049" cy="5364331"/>
          </a:xfrm>
          <a:prstGeom prst="rect">
            <a:avLst/>
          </a:prstGeom>
          <a:ln w="19050">
            <a:solidFill>
              <a:schemeClr val="tx1"/>
            </a:solidFill>
          </a:ln>
        </p:spPr>
      </p:pic>
      <p:sp>
        <p:nvSpPr>
          <p:cNvPr id="6" name="Left Arrow 6" descr="This is a green arrow that is pointing to the screenshot of the kit request module section where  site coordinator information is verified.  ">
            <a:extLst>
              <a:ext uri="{FF2B5EF4-FFF2-40B4-BE49-F238E27FC236}">
                <a16:creationId xmlns:a16="http://schemas.microsoft.com/office/drawing/2014/main" id="{4842CB80-EC1D-4008-B9D9-6536C680738D}"/>
              </a:ext>
            </a:extLst>
          </p:cNvPr>
          <p:cNvSpPr/>
          <p:nvPr/>
        </p:nvSpPr>
        <p:spPr>
          <a:xfrm>
            <a:off x="4611756" y="3895499"/>
            <a:ext cx="2760871" cy="487358"/>
          </a:xfrm>
          <a:prstGeom prst="leftArrow">
            <a:avLst/>
          </a:prstGeom>
          <a:solidFill>
            <a:schemeClr val="accent1"/>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10648918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his is a screen shoot of the kit request module that shows the kit supplies that could be ordered.">
            <a:extLst>
              <a:ext uri="{FF2B5EF4-FFF2-40B4-BE49-F238E27FC236}">
                <a16:creationId xmlns:a16="http://schemas.microsoft.com/office/drawing/2014/main" id="{25AE1985-898D-428B-98D9-3C6361E20353}"/>
              </a:ext>
            </a:extLst>
          </p:cNvPr>
          <p:cNvPicPr>
            <a:picLocks noChangeAspect="1"/>
          </p:cNvPicPr>
          <p:nvPr/>
        </p:nvPicPr>
        <p:blipFill>
          <a:blip r:embed="rId2"/>
          <a:stretch>
            <a:fillRect/>
          </a:stretch>
        </p:blipFill>
        <p:spPr>
          <a:xfrm>
            <a:off x="592001" y="778817"/>
            <a:ext cx="6275184" cy="4962319"/>
          </a:xfrm>
          <a:prstGeom prst="rect">
            <a:avLst/>
          </a:prstGeom>
          <a:ln w="19050">
            <a:solidFill>
              <a:schemeClr val="tx1"/>
            </a:solidFill>
          </a:ln>
        </p:spPr>
      </p:pic>
      <p:sp>
        <p:nvSpPr>
          <p:cNvPr id="3" name="Rectangle 2" descr="A green arrow pointing to area where the quantity of blood collection kits can be ordered. "/>
          <p:cNvSpPr/>
          <p:nvPr/>
        </p:nvSpPr>
        <p:spPr>
          <a:xfrm>
            <a:off x="7585160" y="778817"/>
            <a:ext cx="4012882" cy="4555093"/>
          </a:xfrm>
          <a:prstGeom prst="rect">
            <a:avLst/>
          </a:prstGeom>
        </p:spPr>
        <p:txBody>
          <a:bodyPr wrap="square">
            <a:spAutoFit/>
          </a:bodyPr>
          <a:lstStyle/>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Indicate the quantity needed of each kit</a:t>
            </a: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endParaRPr kumimoji="0" lang="en-US" sz="11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Once selected, kit components of the chosen kit will appear at the bottom of the screen</a:t>
            </a:r>
          </a:p>
          <a:p>
            <a:pPr marL="285750" marR="0" lvl="0" indent="-28575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endParaRPr kumimoji="0" lang="en-US" sz="14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Click “Submit” to turn in your request.</a:t>
            </a:r>
          </a:p>
          <a:p>
            <a:pPr marL="171450" marR="0" lvl="0" indent="-17145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endParaRPr kumimoji="0" lang="en-US" sz="1200" b="0" i="0" u="none" strike="noStrike" kern="1200" cap="none" spc="0" normalizeH="0" baseline="0" noProof="0" dirty="0">
              <a:ln>
                <a:noFill/>
              </a:ln>
              <a:solidFill>
                <a:srgbClr val="000000"/>
              </a:solidFill>
              <a:effectLst/>
              <a:uLnTx/>
              <a:uFillTx/>
              <a:latin typeface="Calibri"/>
              <a:ea typeface="+mn-ea"/>
              <a:cs typeface="+mn-cs"/>
            </a:endParaRPr>
          </a:p>
          <a:p>
            <a:pPr marL="342900" marR="0" lvl="0" indent="-342900" algn="l" defTabSz="914400" rtl="0" eaLnBrk="1" fontAlgn="auto" latinLnBrk="0" hangingPunct="1">
              <a:lnSpc>
                <a:spcPct val="100000"/>
              </a:lnSpc>
              <a:spcBef>
                <a:spcPts val="0"/>
              </a:spcBef>
              <a:spcAft>
                <a:spcPts val="0"/>
              </a:spcAft>
              <a:buClr>
                <a:srgbClr val="9D6CAF"/>
              </a:buClr>
              <a:buSzTx/>
              <a:buFont typeface="Wingdings" panose="05000000000000000000" pitchFamily="2" charset="2"/>
              <a:buChar char="§"/>
              <a:tabLst/>
              <a:defRPr/>
            </a:pPr>
            <a:r>
              <a:rPr kumimoji="0" lang="en-US" sz="2200" b="0" i="0" u="none" strike="noStrike" kern="1200" cap="none" spc="0" normalizeH="0" baseline="0" noProof="0" dirty="0">
                <a:ln>
                  <a:noFill/>
                </a:ln>
                <a:solidFill>
                  <a:srgbClr val="000000"/>
                </a:solidFill>
                <a:effectLst/>
                <a:uLnTx/>
                <a:uFillTx/>
                <a:latin typeface="Calibri"/>
                <a:ea typeface="+mn-ea"/>
                <a:cs typeface="+mn-cs"/>
              </a:rPr>
              <a:t>**Note: You can order more than one type of kit in a single kit request**</a:t>
            </a:r>
          </a:p>
        </p:txBody>
      </p:sp>
      <p:sp>
        <p:nvSpPr>
          <p:cNvPr id="7" name="Left Arrow 6" descr="A"/>
          <p:cNvSpPr/>
          <p:nvPr/>
        </p:nvSpPr>
        <p:spPr>
          <a:xfrm>
            <a:off x="6159446" y="1004081"/>
            <a:ext cx="1425714" cy="487358"/>
          </a:xfrm>
          <a:prstGeom prst="leftArrow">
            <a:avLst/>
          </a:prstGeom>
          <a:solidFill>
            <a:schemeClr val="accent1"/>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
        <p:nvSpPr>
          <p:cNvPr id="2" name="Left Arrow 1" descr="A green arrow pointing to the list of contents that are in a blood collection kit. "/>
          <p:cNvSpPr/>
          <p:nvPr/>
        </p:nvSpPr>
        <p:spPr>
          <a:xfrm rot="19927985">
            <a:off x="3636704" y="3054330"/>
            <a:ext cx="4490798" cy="716688"/>
          </a:xfrm>
          <a:prstGeom prst="leftArrow">
            <a:avLst/>
          </a:prstGeom>
          <a:solidFill>
            <a:schemeClr val="accent1"/>
          </a:solidFill>
          <a:ln>
            <a:solidFill>
              <a:schemeClr val="accent5"/>
            </a:solidFill>
          </a:ln>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a:ea typeface="+mn-ea"/>
              <a:cs typeface="+mn-cs"/>
            </a:endParaRPr>
          </a:p>
        </p:txBody>
      </p:sp>
    </p:spTree>
    <p:extLst>
      <p:ext uri="{BB962C8B-B14F-4D97-AF65-F5344CB8AC3E}">
        <p14:creationId xmlns:p14="http://schemas.microsoft.com/office/powerpoint/2010/main" val="36330082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A screenshot of the kit request module, where extra supplies are ordered. ">
            <a:extLst>
              <a:ext uri="{FF2B5EF4-FFF2-40B4-BE49-F238E27FC236}">
                <a16:creationId xmlns:a16="http://schemas.microsoft.com/office/drawing/2014/main" id="{D279655A-A269-47D0-9D8B-B2E099D0E7B9}"/>
              </a:ext>
            </a:extLst>
          </p:cNvPr>
          <p:cNvPicPr>
            <a:picLocks noChangeAspect="1"/>
          </p:cNvPicPr>
          <p:nvPr/>
        </p:nvPicPr>
        <p:blipFill>
          <a:blip r:embed="rId2"/>
          <a:stretch>
            <a:fillRect/>
          </a:stretch>
        </p:blipFill>
        <p:spPr>
          <a:xfrm>
            <a:off x="614372" y="187476"/>
            <a:ext cx="6638681" cy="5987414"/>
          </a:xfrm>
          <a:prstGeom prst="rect">
            <a:avLst/>
          </a:prstGeom>
          <a:ln w="19050">
            <a:solidFill>
              <a:schemeClr val="tx1"/>
            </a:solidFill>
          </a:ln>
        </p:spPr>
      </p:pic>
    </p:spTree>
    <p:extLst>
      <p:ext uri="{BB962C8B-B14F-4D97-AF65-F5344CB8AC3E}">
        <p14:creationId xmlns:p14="http://schemas.microsoft.com/office/powerpoint/2010/main" val="3112826109"/>
      </p:ext>
    </p:extLst>
  </p:cSld>
  <p:clrMapOvr>
    <a:masterClrMapping/>
  </p:clrMapOvr>
</p:sld>
</file>

<file path=ppt/theme/theme1.xml><?xml version="1.0" encoding="utf-8"?>
<a:theme xmlns:a="http://schemas.openxmlformats.org/drawingml/2006/main" name="New NCRAD Powerpoint Theme">
  <a:themeElements>
    <a:clrScheme name="New NCRAD">
      <a:dk1>
        <a:srgbClr val="006298"/>
      </a:dk1>
      <a:lt1>
        <a:srgbClr val="F8F9FA"/>
      </a:lt1>
      <a:dk2>
        <a:srgbClr val="4D5A69"/>
      </a:dk2>
      <a:lt2>
        <a:srgbClr val="F9F9F0"/>
      </a:lt2>
      <a:accent1>
        <a:srgbClr val="00843D"/>
      </a:accent1>
      <a:accent2>
        <a:srgbClr val="C6ECF6"/>
      </a:accent2>
      <a:accent3>
        <a:srgbClr val="A7D094"/>
      </a:accent3>
      <a:accent4>
        <a:srgbClr val="F8F9FA"/>
      </a:accent4>
      <a:accent5>
        <a:srgbClr val="F9F9F0"/>
      </a:accent5>
      <a:accent6>
        <a:srgbClr val="000000"/>
      </a:accent6>
      <a:hlink>
        <a:srgbClr val="006298"/>
      </a:hlink>
      <a:folHlink>
        <a:srgbClr val="00843D"/>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ew NCRAD Powerpoint Theme" id="{3512A2AA-DFF6-4F07-A400-705E1CC00276}" vid="{653F14E9-71C5-4FA7-B5F7-DC68CA300175}"/>
    </a:ext>
  </a:extLst>
</a:theme>
</file>

<file path=docProps/app.xml><?xml version="1.0" encoding="utf-8"?>
<Properties xmlns="http://schemas.openxmlformats.org/officeDocument/2006/extended-properties" xmlns:vt="http://schemas.openxmlformats.org/officeDocument/2006/docPropsVTypes">
  <Template>New NCRAD Powerpoint Theme</Template>
  <TotalTime>3460</TotalTime>
  <Words>1617</Words>
  <Application>Microsoft Office PowerPoint</Application>
  <PresentationFormat>Widescreen</PresentationFormat>
  <Paragraphs>208</Paragraphs>
  <Slides>48</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48</vt:i4>
      </vt:variant>
    </vt:vector>
  </HeadingPairs>
  <TitlesOfParts>
    <vt:vector size="55" baseType="lpstr">
      <vt:lpstr>Arial</vt:lpstr>
      <vt:lpstr>Calibri</vt:lpstr>
      <vt:lpstr>Georgia</vt:lpstr>
      <vt:lpstr>Segoe UI</vt:lpstr>
      <vt:lpstr>Verdana</vt:lpstr>
      <vt:lpstr>Wingdings</vt:lpstr>
      <vt:lpstr>New NCRAD Powerpoint Theme</vt:lpstr>
      <vt:lpstr>Collection and Shipment Training</vt:lpstr>
      <vt:lpstr>Training Overview: Citalopram</vt:lpstr>
      <vt:lpstr>Globally Unique Identifier (GUID)</vt:lpstr>
      <vt:lpstr>Globally Unique Identifier (GUID)</vt:lpstr>
      <vt:lpstr>PowerPoint Presentation</vt:lpstr>
      <vt:lpstr>Kit Request Module</vt:lpstr>
      <vt:lpstr>Citalopram Kit Request Module</vt:lpstr>
      <vt:lpstr>PowerPoint Presentation</vt:lpstr>
      <vt:lpstr>PowerPoint Presentation</vt:lpstr>
      <vt:lpstr>Specimen Labels</vt:lpstr>
      <vt:lpstr>Three Label Types</vt:lpstr>
      <vt:lpstr>Kit Number Labels</vt:lpstr>
      <vt:lpstr>ID Labels</vt:lpstr>
      <vt:lpstr>Collection Tube Labels</vt:lpstr>
      <vt:lpstr>Blood Collection Tubes</vt:lpstr>
      <vt:lpstr>Labeling Biologic Samples</vt:lpstr>
      <vt:lpstr>Collection Tube Labeling</vt:lpstr>
      <vt:lpstr>Handling/Processing  Study Specimens </vt:lpstr>
      <vt:lpstr>Blood Draw Order</vt:lpstr>
      <vt:lpstr>PowerPoint Presentation</vt:lpstr>
      <vt:lpstr>Sample Shipments</vt:lpstr>
      <vt:lpstr>Sample Shipment Summary</vt:lpstr>
      <vt:lpstr>Frozen Shipment Packaging</vt:lpstr>
      <vt:lpstr>PowerPoint Presentation</vt:lpstr>
      <vt:lpstr>PowerPoint Presentation</vt:lpstr>
      <vt:lpstr>PowerPoint Presentation</vt:lpstr>
      <vt:lpstr>Blood Sample and Shipment Notification Form</vt:lpstr>
      <vt:lpstr>PowerPoint Presentation</vt:lpstr>
      <vt:lpstr>UPS ShipExec Thin Client Training for New Users</vt:lpstr>
      <vt:lpstr>PowerPoint Presentation</vt:lpstr>
      <vt:lpstr>User Access</vt:lpstr>
      <vt:lpstr>Accessing Shipping Client</vt:lpstr>
      <vt:lpstr>Finding Your Contact Information</vt:lpstr>
      <vt:lpstr>Finding Your Contact Information</vt:lpstr>
      <vt:lpstr>Verify Information</vt:lpstr>
      <vt:lpstr>Selected wrong Contact or Study Reference?</vt:lpstr>
      <vt:lpstr>Entering Shipment Information</vt:lpstr>
      <vt:lpstr>Need to request UPS Pickup?</vt:lpstr>
      <vt:lpstr>Shipping Packages</vt:lpstr>
      <vt:lpstr>Accessing Airbill</vt:lpstr>
      <vt:lpstr>Accessing Airbill</vt:lpstr>
      <vt:lpstr>Reprint Airbills/Voiding Shipments</vt:lpstr>
      <vt:lpstr>Reprint Airbill</vt:lpstr>
      <vt:lpstr>Void Shipment</vt:lpstr>
      <vt:lpstr>NCRAD Website: Helpful Pages</vt:lpstr>
      <vt:lpstr>Nonconformance Issues</vt:lpstr>
      <vt:lpstr>PowerPoint Presentation</vt:lpstr>
      <vt:lpstr>Contact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Collection and Shipment Training</dc:title>
  <dc:creator>Lacy, Kaci</dc:creator>
  <cp:lastModifiedBy>Williams, Ronae D</cp:lastModifiedBy>
  <cp:revision>21</cp:revision>
  <dcterms:created xsi:type="dcterms:W3CDTF">2021-04-26T13:43:48Z</dcterms:created>
  <dcterms:modified xsi:type="dcterms:W3CDTF">2025-04-29T16:02:17Z</dcterms:modified>
</cp:coreProperties>
</file>