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257" r:id="rId3"/>
    <p:sldId id="258" r:id="rId4"/>
    <p:sldId id="259" r:id="rId5"/>
    <p:sldId id="260" r:id="rId6"/>
    <p:sldId id="266" r:id="rId7"/>
    <p:sldId id="261" r:id="rId8"/>
    <p:sldId id="262" r:id="rId9"/>
    <p:sldId id="265" r:id="rId10"/>
    <p:sldId id="264" r:id="rId11"/>
    <p:sldId id="267" r:id="rId12"/>
    <p:sldId id="268" r:id="rId13"/>
    <p:sldId id="269" r:id="rId14"/>
    <p:sldId id="317" r:id="rId15"/>
    <p:sldId id="270" r:id="rId16"/>
    <p:sldId id="286" r:id="rId17"/>
    <p:sldId id="288" r:id="rId18"/>
    <p:sldId id="289" r:id="rId19"/>
    <p:sldId id="292" r:id="rId20"/>
    <p:sldId id="321" r:id="rId21"/>
    <p:sldId id="322" r:id="rId22"/>
    <p:sldId id="291" r:id="rId23"/>
    <p:sldId id="318" r:id="rId24"/>
    <p:sldId id="294" r:id="rId25"/>
    <p:sldId id="295" r:id="rId26"/>
    <p:sldId id="296" r:id="rId27"/>
    <p:sldId id="298" r:id="rId28"/>
    <p:sldId id="299" r:id="rId29"/>
    <p:sldId id="300" r:id="rId30"/>
    <p:sldId id="306" r:id="rId31"/>
    <p:sldId id="302" r:id="rId32"/>
    <p:sldId id="303" r:id="rId33"/>
    <p:sldId id="319" r:id="rId34"/>
    <p:sldId id="308" r:id="rId35"/>
    <p:sldId id="311" r:id="rId36"/>
    <p:sldId id="333" r:id="rId37"/>
    <p:sldId id="332"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86AFBD-D62F-4997-9FBA-7D2970A99058}">
          <p14:sldIdLst>
            <p14:sldId id="256"/>
            <p14:sldId id="257"/>
            <p14:sldId id="258"/>
            <p14:sldId id="259"/>
            <p14:sldId id="260"/>
            <p14:sldId id="266"/>
            <p14:sldId id="261"/>
            <p14:sldId id="262"/>
            <p14:sldId id="265"/>
            <p14:sldId id="264"/>
            <p14:sldId id="267"/>
            <p14:sldId id="268"/>
            <p14:sldId id="269"/>
            <p14:sldId id="317"/>
            <p14:sldId id="270"/>
            <p14:sldId id="286"/>
            <p14:sldId id="288"/>
            <p14:sldId id="289"/>
            <p14:sldId id="292"/>
            <p14:sldId id="321"/>
            <p14:sldId id="322"/>
            <p14:sldId id="291"/>
            <p14:sldId id="318"/>
            <p14:sldId id="294"/>
            <p14:sldId id="295"/>
            <p14:sldId id="296"/>
            <p14:sldId id="298"/>
            <p14:sldId id="299"/>
            <p14:sldId id="300"/>
            <p14:sldId id="306"/>
            <p14:sldId id="302"/>
            <p14:sldId id="303"/>
            <p14:sldId id="319"/>
            <p14:sldId id="308"/>
            <p14:sldId id="311"/>
            <p14:sldId id="333"/>
            <p14:sldId id="332"/>
            <p14:sldId id="32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5D32A8-944B-5D6A-5E1B-0108B74179BA}" name="Delaney, Erin Lindsey" initials="DEL" userId="S::eridelan@iu.edu::644f9115-5b43-40af-8695-49ff0e56873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57" autoAdjust="0"/>
  </p:normalViewPr>
  <p:slideViewPr>
    <p:cSldViewPr snapToGrid="0">
      <p:cViewPr varScale="1">
        <p:scale>
          <a:sx n="99" d="100"/>
          <a:sy n="99" d="100"/>
        </p:scale>
        <p:origin x="90" y="270"/>
      </p:cViewPr>
      <p:guideLst/>
    </p:cSldViewPr>
  </p:slideViewPr>
  <p:outlineViewPr>
    <p:cViewPr>
      <p:scale>
        <a:sx n="33" d="100"/>
        <a:sy n="33" d="100"/>
      </p:scale>
      <p:origin x="0" y="-78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hyperlink" Target="https://kits.iu.edu/UPS" TargetMode="External"/><Relationship Id="rId5" Type="http://schemas.openxmlformats.org/officeDocument/2006/relationships/image" Target="../media/image39.svg"/><Relationship Id="rId4" Type="http://schemas.openxmlformats.org/officeDocument/2006/relationships/image" Target="../media/image3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hyperlink" Target="https://kits.iu.edu/UPS" TargetMode="External"/><Relationship Id="rId2" Type="http://schemas.openxmlformats.org/officeDocument/2006/relationships/image" Target="../media/image37.svg"/><Relationship Id="rId1" Type="http://schemas.openxmlformats.org/officeDocument/2006/relationships/image" Target="../media/image36.png"/><Relationship Id="rId5" Type="http://schemas.openxmlformats.org/officeDocument/2006/relationships/image" Target="../media/image39.svg"/><Relationship Id="rId4"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77D91E-F5C7-4223-93D1-C86465F6EC0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012DF5E-08A3-4B3C-83C3-3F03EB5B6090}">
      <dgm:prSet/>
      <dgm:spPr/>
      <dgm:t>
        <a:bodyPr/>
        <a:lstStyle/>
        <a:p>
          <a:pPr>
            <a:lnSpc>
              <a:spcPct val="100000"/>
            </a:lnSpc>
          </a:pPr>
          <a:r>
            <a:rPr lang="en-US"/>
            <a:t>If there are any unused cryovials, please do </a:t>
          </a:r>
          <a:r>
            <a:rPr lang="en-US" u="sng"/>
            <a:t>not</a:t>
          </a:r>
          <a:r>
            <a:rPr lang="en-US"/>
            <a:t> send the empty cryovials to NCRAD. </a:t>
          </a:r>
        </a:p>
      </dgm:t>
    </dgm:pt>
    <dgm:pt modelId="{8F1060D9-0A4F-4056-BFA5-FC36F4622FB5}" type="parTrans" cxnId="{16230A91-C8AB-4616-A9AE-249E1D2E1517}">
      <dgm:prSet/>
      <dgm:spPr/>
      <dgm:t>
        <a:bodyPr/>
        <a:lstStyle/>
        <a:p>
          <a:endParaRPr lang="en-US"/>
        </a:p>
      </dgm:t>
    </dgm:pt>
    <dgm:pt modelId="{61306E0D-6FB1-4F26-A483-EE9882B476FA}" type="sibTrans" cxnId="{16230A91-C8AB-4616-A9AE-249E1D2E1517}">
      <dgm:prSet/>
      <dgm:spPr/>
      <dgm:t>
        <a:bodyPr/>
        <a:lstStyle/>
        <a:p>
          <a:endParaRPr lang="en-US"/>
        </a:p>
      </dgm:t>
    </dgm:pt>
    <dgm:pt modelId="{28779E92-B603-4ACE-B21C-5446A3E5F319}">
      <dgm:prSet/>
      <dgm:spPr/>
      <dgm:t>
        <a:bodyPr/>
        <a:lstStyle/>
        <a:p>
          <a:pPr>
            <a:lnSpc>
              <a:spcPct val="100000"/>
            </a:lnSpc>
          </a:pPr>
          <a:r>
            <a:rPr lang="en-US"/>
            <a:t>Our lab charges the study for the destruction of these empty tubes. </a:t>
          </a:r>
        </a:p>
      </dgm:t>
    </dgm:pt>
    <dgm:pt modelId="{627FD827-D22F-4BE8-8787-F58855B8CFAE}" type="parTrans" cxnId="{D5BE3438-7367-4DD0-95F5-F3E2E86F69BF}">
      <dgm:prSet/>
      <dgm:spPr/>
      <dgm:t>
        <a:bodyPr/>
        <a:lstStyle/>
        <a:p>
          <a:endParaRPr lang="en-US"/>
        </a:p>
      </dgm:t>
    </dgm:pt>
    <dgm:pt modelId="{8DF3A846-7D55-4AD4-9EDE-60F58F3B62F4}" type="sibTrans" cxnId="{D5BE3438-7367-4DD0-95F5-F3E2E86F69BF}">
      <dgm:prSet/>
      <dgm:spPr/>
      <dgm:t>
        <a:bodyPr/>
        <a:lstStyle/>
        <a:p>
          <a:endParaRPr lang="en-US"/>
        </a:p>
      </dgm:t>
    </dgm:pt>
    <dgm:pt modelId="{C2B1227A-13E5-417C-B329-91D1858015F0}">
      <dgm:prSet/>
      <dgm:spPr/>
      <dgm:t>
        <a:bodyPr/>
        <a:lstStyle/>
        <a:p>
          <a:pPr>
            <a:lnSpc>
              <a:spcPct val="100000"/>
            </a:lnSpc>
          </a:pPr>
          <a:r>
            <a:rPr lang="en-US" dirty="0"/>
            <a:t>These unused cryovials (ensure labels are removed) can be saved as part of a supplemental supply at your site or the cryovials can be disposed of per your site’s requirements.</a:t>
          </a:r>
        </a:p>
      </dgm:t>
    </dgm:pt>
    <dgm:pt modelId="{7D7785C7-B9E0-4086-999B-6A447D5B6602}" type="parTrans" cxnId="{49CF9B81-63B9-408E-BDEF-9F90E8E70DAC}">
      <dgm:prSet/>
      <dgm:spPr/>
      <dgm:t>
        <a:bodyPr/>
        <a:lstStyle/>
        <a:p>
          <a:endParaRPr lang="en-US"/>
        </a:p>
      </dgm:t>
    </dgm:pt>
    <dgm:pt modelId="{BD4DE0E0-66A9-46F3-8CDB-231D0AFB3FBC}" type="sibTrans" cxnId="{49CF9B81-63B9-408E-BDEF-9F90E8E70DAC}">
      <dgm:prSet/>
      <dgm:spPr/>
      <dgm:t>
        <a:bodyPr/>
        <a:lstStyle/>
        <a:p>
          <a:endParaRPr lang="en-US"/>
        </a:p>
      </dgm:t>
    </dgm:pt>
    <dgm:pt modelId="{F0F52643-4C0C-4471-BB30-181B72735AB3}" type="pres">
      <dgm:prSet presAssocID="{9677D91E-F5C7-4223-93D1-C86465F6EC0B}" presName="vert0" presStyleCnt="0">
        <dgm:presLayoutVars>
          <dgm:dir/>
          <dgm:animOne val="branch"/>
          <dgm:animLvl val="lvl"/>
        </dgm:presLayoutVars>
      </dgm:prSet>
      <dgm:spPr/>
    </dgm:pt>
    <dgm:pt modelId="{41E8DE68-2487-456F-82F9-194CBD7F978E}" type="pres">
      <dgm:prSet presAssocID="{E012DF5E-08A3-4B3C-83C3-3F03EB5B6090}" presName="thickLine" presStyleLbl="alignNode1" presStyleIdx="0" presStyleCnt="3"/>
      <dgm:spPr/>
    </dgm:pt>
    <dgm:pt modelId="{1FD78779-7BCE-4CA8-8B5B-79AE9F31A05D}" type="pres">
      <dgm:prSet presAssocID="{E012DF5E-08A3-4B3C-83C3-3F03EB5B6090}" presName="horz1" presStyleCnt="0"/>
      <dgm:spPr/>
    </dgm:pt>
    <dgm:pt modelId="{5291D077-F17C-4493-8C82-4B12C0255DF5}" type="pres">
      <dgm:prSet presAssocID="{E012DF5E-08A3-4B3C-83C3-3F03EB5B6090}" presName="tx1" presStyleLbl="revTx" presStyleIdx="0" presStyleCnt="3"/>
      <dgm:spPr/>
    </dgm:pt>
    <dgm:pt modelId="{6DF4EC68-586F-47A5-9D23-5A03D66DC1C3}" type="pres">
      <dgm:prSet presAssocID="{E012DF5E-08A3-4B3C-83C3-3F03EB5B6090}" presName="vert1" presStyleCnt="0"/>
      <dgm:spPr/>
    </dgm:pt>
    <dgm:pt modelId="{4310C01E-1FB0-45CA-B390-B3B70F13BDF0}" type="pres">
      <dgm:prSet presAssocID="{28779E92-B603-4ACE-B21C-5446A3E5F319}" presName="thickLine" presStyleLbl="alignNode1" presStyleIdx="1" presStyleCnt="3"/>
      <dgm:spPr/>
    </dgm:pt>
    <dgm:pt modelId="{C7C33137-F897-47E7-BA0D-55DEA7E5A934}" type="pres">
      <dgm:prSet presAssocID="{28779E92-B603-4ACE-B21C-5446A3E5F319}" presName="horz1" presStyleCnt="0"/>
      <dgm:spPr/>
    </dgm:pt>
    <dgm:pt modelId="{95E8559D-3543-4F1D-B213-EE6FAB5CC222}" type="pres">
      <dgm:prSet presAssocID="{28779E92-B603-4ACE-B21C-5446A3E5F319}" presName="tx1" presStyleLbl="revTx" presStyleIdx="1" presStyleCnt="3"/>
      <dgm:spPr/>
    </dgm:pt>
    <dgm:pt modelId="{5E05EE28-C76B-4F71-B8D4-23FAADC32F17}" type="pres">
      <dgm:prSet presAssocID="{28779E92-B603-4ACE-B21C-5446A3E5F319}" presName="vert1" presStyleCnt="0"/>
      <dgm:spPr/>
    </dgm:pt>
    <dgm:pt modelId="{9CFFA540-AB30-4BBE-994A-50D23F5BB71F}" type="pres">
      <dgm:prSet presAssocID="{C2B1227A-13E5-417C-B329-91D1858015F0}" presName="thickLine" presStyleLbl="alignNode1" presStyleIdx="2" presStyleCnt="3"/>
      <dgm:spPr/>
    </dgm:pt>
    <dgm:pt modelId="{A46C0CC0-5B81-40E0-856B-7C86D3017479}" type="pres">
      <dgm:prSet presAssocID="{C2B1227A-13E5-417C-B329-91D1858015F0}" presName="horz1" presStyleCnt="0"/>
      <dgm:spPr/>
    </dgm:pt>
    <dgm:pt modelId="{D53A0382-55EE-4695-AA94-19F212FE8060}" type="pres">
      <dgm:prSet presAssocID="{C2B1227A-13E5-417C-B329-91D1858015F0}" presName="tx1" presStyleLbl="revTx" presStyleIdx="2" presStyleCnt="3"/>
      <dgm:spPr/>
    </dgm:pt>
    <dgm:pt modelId="{E361CCC8-7D73-4576-99EE-47CADE861D14}" type="pres">
      <dgm:prSet presAssocID="{C2B1227A-13E5-417C-B329-91D1858015F0}" presName="vert1" presStyleCnt="0"/>
      <dgm:spPr/>
    </dgm:pt>
  </dgm:ptLst>
  <dgm:cxnLst>
    <dgm:cxn modelId="{D5BE3438-7367-4DD0-95F5-F3E2E86F69BF}" srcId="{9677D91E-F5C7-4223-93D1-C86465F6EC0B}" destId="{28779E92-B603-4ACE-B21C-5446A3E5F319}" srcOrd="1" destOrd="0" parTransId="{627FD827-D22F-4BE8-8787-F58855B8CFAE}" sibTransId="{8DF3A846-7D55-4AD4-9EDE-60F58F3B62F4}"/>
    <dgm:cxn modelId="{2B951049-7D4F-4E36-8BAF-16D8B00D2D00}" type="presOf" srcId="{28779E92-B603-4ACE-B21C-5446A3E5F319}" destId="{95E8559D-3543-4F1D-B213-EE6FAB5CC222}" srcOrd="0" destOrd="0" presId="urn:microsoft.com/office/officeart/2008/layout/LinedList"/>
    <dgm:cxn modelId="{C7535A54-A066-4F89-A22A-92C2B2000867}" type="presOf" srcId="{E012DF5E-08A3-4B3C-83C3-3F03EB5B6090}" destId="{5291D077-F17C-4493-8C82-4B12C0255DF5}" srcOrd="0" destOrd="0" presId="urn:microsoft.com/office/officeart/2008/layout/LinedList"/>
    <dgm:cxn modelId="{49CF9B81-63B9-408E-BDEF-9F90E8E70DAC}" srcId="{9677D91E-F5C7-4223-93D1-C86465F6EC0B}" destId="{C2B1227A-13E5-417C-B329-91D1858015F0}" srcOrd="2" destOrd="0" parTransId="{7D7785C7-B9E0-4086-999B-6A447D5B6602}" sibTransId="{BD4DE0E0-66A9-46F3-8CDB-231D0AFB3FBC}"/>
    <dgm:cxn modelId="{16230A91-C8AB-4616-A9AE-249E1D2E1517}" srcId="{9677D91E-F5C7-4223-93D1-C86465F6EC0B}" destId="{E012DF5E-08A3-4B3C-83C3-3F03EB5B6090}" srcOrd="0" destOrd="0" parTransId="{8F1060D9-0A4F-4056-BFA5-FC36F4622FB5}" sibTransId="{61306E0D-6FB1-4F26-A483-EE9882B476FA}"/>
    <dgm:cxn modelId="{6C95DFAB-1749-4644-8150-A1CEEA15D982}" type="presOf" srcId="{9677D91E-F5C7-4223-93D1-C86465F6EC0B}" destId="{F0F52643-4C0C-4471-BB30-181B72735AB3}" srcOrd="0" destOrd="0" presId="urn:microsoft.com/office/officeart/2008/layout/LinedList"/>
    <dgm:cxn modelId="{4A684ED0-9C84-45AD-A24D-4D5D94B23688}" type="presOf" srcId="{C2B1227A-13E5-417C-B329-91D1858015F0}" destId="{D53A0382-55EE-4695-AA94-19F212FE8060}" srcOrd="0" destOrd="0" presId="urn:microsoft.com/office/officeart/2008/layout/LinedList"/>
    <dgm:cxn modelId="{ACBEC3C0-9D83-43EC-9BAE-5FF2BB6A4020}" type="presParOf" srcId="{F0F52643-4C0C-4471-BB30-181B72735AB3}" destId="{41E8DE68-2487-456F-82F9-194CBD7F978E}" srcOrd="0" destOrd="0" presId="urn:microsoft.com/office/officeart/2008/layout/LinedList"/>
    <dgm:cxn modelId="{4F73AC19-7229-4F6A-BD6F-2CECC62E59CB}" type="presParOf" srcId="{F0F52643-4C0C-4471-BB30-181B72735AB3}" destId="{1FD78779-7BCE-4CA8-8B5B-79AE9F31A05D}" srcOrd="1" destOrd="0" presId="urn:microsoft.com/office/officeart/2008/layout/LinedList"/>
    <dgm:cxn modelId="{824A4519-E5BF-49FB-87B6-1C77B36FFD6A}" type="presParOf" srcId="{1FD78779-7BCE-4CA8-8B5B-79AE9F31A05D}" destId="{5291D077-F17C-4493-8C82-4B12C0255DF5}" srcOrd="0" destOrd="0" presId="urn:microsoft.com/office/officeart/2008/layout/LinedList"/>
    <dgm:cxn modelId="{50332178-7956-491A-8300-5D32E0C93FFA}" type="presParOf" srcId="{1FD78779-7BCE-4CA8-8B5B-79AE9F31A05D}" destId="{6DF4EC68-586F-47A5-9D23-5A03D66DC1C3}" srcOrd="1" destOrd="0" presId="urn:microsoft.com/office/officeart/2008/layout/LinedList"/>
    <dgm:cxn modelId="{B16D124F-E25E-4ADC-B8B1-8996AD1AB162}" type="presParOf" srcId="{F0F52643-4C0C-4471-BB30-181B72735AB3}" destId="{4310C01E-1FB0-45CA-B390-B3B70F13BDF0}" srcOrd="2" destOrd="0" presId="urn:microsoft.com/office/officeart/2008/layout/LinedList"/>
    <dgm:cxn modelId="{F6EE9042-5681-4259-B2A7-2A9030910100}" type="presParOf" srcId="{F0F52643-4C0C-4471-BB30-181B72735AB3}" destId="{C7C33137-F897-47E7-BA0D-55DEA7E5A934}" srcOrd="3" destOrd="0" presId="urn:microsoft.com/office/officeart/2008/layout/LinedList"/>
    <dgm:cxn modelId="{F14B0B0E-B5A2-4E08-8F51-E13529501E42}" type="presParOf" srcId="{C7C33137-F897-47E7-BA0D-55DEA7E5A934}" destId="{95E8559D-3543-4F1D-B213-EE6FAB5CC222}" srcOrd="0" destOrd="0" presId="urn:microsoft.com/office/officeart/2008/layout/LinedList"/>
    <dgm:cxn modelId="{2F3029EF-DEB7-4660-9A7F-C0C0C7611A09}" type="presParOf" srcId="{C7C33137-F897-47E7-BA0D-55DEA7E5A934}" destId="{5E05EE28-C76B-4F71-B8D4-23FAADC32F17}" srcOrd="1" destOrd="0" presId="urn:microsoft.com/office/officeart/2008/layout/LinedList"/>
    <dgm:cxn modelId="{2F2F7A49-25A3-4AB7-A678-97DD7FDD8A3E}" type="presParOf" srcId="{F0F52643-4C0C-4471-BB30-181B72735AB3}" destId="{9CFFA540-AB30-4BBE-994A-50D23F5BB71F}" srcOrd="4" destOrd="0" presId="urn:microsoft.com/office/officeart/2008/layout/LinedList"/>
    <dgm:cxn modelId="{8F7DAA3B-360B-48C8-B895-0630FC153D87}" type="presParOf" srcId="{F0F52643-4C0C-4471-BB30-181B72735AB3}" destId="{A46C0CC0-5B81-40E0-856B-7C86D3017479}" srcOrd="5" destOrd="0" presId="urn:microsoft.com/office/officeart/2008/layout/LinedList"/>
    <dgm:cxn modelId="{CDCA6B5B-DBD1-4756-A3E1-8112C82A9A0F}" type="presParOf" srcId="{A46C0CC0-5B81-40E0-856B-7C86D3017479}" destId="{D53A0382-55EE-4695-AA94-19F212FE8060}" srcOrd="0" destOrd="0" presId="urn:microsoft.com/office/officeart/2008/layout/LinedList"/>
    <dgm:cxn modelId="{C22DEBB3-309F-48ED-9229-E1462924CB4C}" type="presParOf" srcId="{A46C0CC0-5B81-40E0-856B-7C86D3017479}" destId="{E361CCC8-7D73-4576-99EE-47CADE861D1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648A4-3B51-4861-A591-8F91687EB4C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533138E-1AFA-4151-AF46-72CA37433858}">
      <dgm:prSet/>
      <dgm:spPr/>
      <dgm:t>
        <a:bodyPr/>
        <a:lstStyle/>
        <a:p>
          <a:pPr>
            <a:lnSpc>
              <a:spcPct val="100000"/>
            </a:lnSpc>
          </a:pPr>
          <a:r>
            <a:rPr lang="en-US" b="0" dirty="0"/>
            <a:t>All samples shipped frozen to NCRAD </a:t>
          </a:r>
          <a:r>
            <a:rPr lang="en-US" b="1" dirty="0">
              <a:solidFill>
                <a:srgbClr val="FF0000"/>
              </a:solidFill>
            </a:rPr>
            <a:t>Monday-Wednesday ONLY</a:t>
          </a:r>
        </a:p>
      </dgm:t>
    </dgm:pt>
    <dgm:pt modelId="{19390E51-3367-4015-8EDC-B0956BFAB7C0}" type="parTrans" cxnId="{ACFCD67E-D7A8-4D3E-883C-1F2945884BF2}">
      <dgm:prSet/>
      <dgm:spPr/>
      <dgm:t>
        <a:bodyPr/>
        <a:lstStyle/>
        <a:p>
          <a:endParaRPr lang="en-US"/>
        </a:p>
      </dgm:t>
    </dgm:pt>
    <dgm:pt modelId="{92AA5BA3-D953-4573-85A4-BF21CB0A1D85}" type="sibTrans" cxnId="{ACFCD67E-D7A8-4D3E-883C-1F2945884BF2}">
      <dgm:prSet/>
      <dgm:spPr/>
      <dgm:t>
        <a:bodyPr/>
        <a:lstStyle/>
        <a:p>
          <a:endParaRPr lang="en-US"/>
        </a:p>
      </dgm:t>
    </dgm:pt>
    <dgm:pt modelId="{F1FBBB02-4507-4BF3-9822-D968C9501822}">
      <dgm:prSet/>
      <dgm:spPr/>
      <dgm:t>
        <a:bodyPr/>
        <a:lstStyle/>
        <a:p>
          <a:pPr>
            <a:lnSpc>
              <a:spcPct val="100000"/>
            </a:lnSpc>
          </a:pPr>
          <a:r>
            <a:rPr lang="en-US" dirty="0"/>
            <a:t>Hold packaged samples in a -80°C freezer until pickup</a:t>
          </a:r>
        </a:p>
      </dgm:t>
    </dgm:pt>
    <dgm:pt modelId="{DE73DAE9-5B57-474D-A893-EDBEB4B1E675}" type="parTrans" cxnId="{6F0A33C5-A022-41A5-9F8D-B525E76DFAD9}">
      <dgm:prSet/>
      <dgm:spPr/>
      <dgm:t>
        <a:bodyPr/>
        <a:lstStyle/>
        <a:p>
          <a:endParaRPr lang="en-US"/>
        </a:p>
      </dgm:t>
    </dgm:pt>
    <dgm:pt modelId="{01A49CB7-BACF-4AA6-9479-C4A19BB4AF26}" type="sibTrans" cxnId="{6F0A33C5-A022-41A5-9F8D-B525E76DFAD9}">
      <dgm:prSet/>
      <dgm:spPr/>
      <dgm:t>
        <a:bodyPr/>
        <a:lstStyle/>
        <a:p>
          <a:endParaRPr lang="en-US"/>
        </a:p>
      </dgm:t>
    </dgm:pt>
    <dgm:pt modelId="{806E4718-6729-4382-8834-D6124EEA6401}">
      <dgm:prSet/>
      <dgm:spPr/>
      <dgm:t>
        <a:bodyPr/>
        <a:lstStyle/>
        <a:p>
          <a:pPr>
            <a:lnSpc>
              <a:spcPct val="100000"/>
            </a:lnSpc>
          </a:pPr>
          <a:r>
            <a:rPr lang="en-US" dirty="0"/>
            <a:t>Include copy of Blood Sample Shipment and Notification Form</a:t>
          </a:r>
        </a:p>
      </dgm:t>
    </dgm:pt>
    <dgm:pt modelId="{08F4C477-59EF-49D8-93DC-F93E2FFE5866}" type="parTrans" cxnId="{A00ED188-49F5-461E-A0CF-E55193EBD538}">
      <dgm:prSet/>
      <dgm:spPr/>
      <dgm:t>
        <a:bodyPr/>
        <a:lstStyle/>
        <a:p>
          <a:endParaRPr lang="en-US"/>
        </a:p>
      </dgm:t>
    </dgm:pt>
    <dgm:pt modelId="{B5D828C7-360C-42DC-AFFF-DA9D297B1D4C}" type="sibTrans" cxnId="{A00ED188-49F5-461E-A0CF-E55193EBD538}">
      <dgm:prSet/>
      <dgm:spPr/>
      <dgm:t>
        <a:bodyPr/>
        <a:lstStyle/>
        <a:p>
          <a:endParaRPr lang="en-US"/>
        </a:p>
      </dgm:t>
    </dgm:pt>
    <dgm:pt modelId="{3DF6A1BB-E62D-4E1F-88CE-CEA340EC0771}">
      <dgm:prSet/>
      <dgm:spPr/>
      <dgm:t>
        <a:bodyPr/>
        <a:lstStyle/>
        <a:p>
          <a:pPr>
            <a:lnSpc>
              <a:spcPct val="100000"/>
            </a:lnSpc>
          </a:pPr>
          <a:r>
            <a:rPr lang="en-US" dirty="0"/>
            <a:t>Batch samples together (8 cryoboxes)</a:t>
          </a:r>
        </a:p>
      </dgm:t>
    </dgm:pt>
    <dgm:pt modelId="{D1FC18C7-9149-40BB-8E4B-B7E082BBF6D8}" type="parTrans" cxnId="{B546F694-7D25-4843-B8BD-961C2B267ECA}">
      <dgm:prSet/>
      <dgm:spPr/>
      <dgm:t>
        <a:bodyPr/>
        <a:lstStyle/>
        <a:p>
          <a:endParaRPr lang="en-US"/>
        </a:p>
      </dgm:t>
    </dgm:pt>
    <dgm:pt modelId="{451F113A-C51E-4059-B6B7-CE9E9A2A78F5}" type="sibTrans" cxnId="{B546F694-7D25-4843-B8BD-961C2B267ECA}">
      <dgm:prSet/>
      <dgm:spPr/>
      <dgm:t>
        <a:bodyPr/>
        <a:lstStyle/>
        <a:p>
          <a:endParaRPr lang="en-US"/>
        </a:p>
      </dgm:t>
    </dgm:pt>
    <dgm:pt modelId="{D46D4D73-A8E6-4C86-A160-8F2BD59E5F8F}" type="pres">
      <dgm:prSet presAssocID="{79A648A4-3B51-4861-A591-8F91687EB4CC}" presName="root" presStyleCnt="0">
        <dgm:presLayoutVars>
          <dgm:dir/>
          <dgm:resizeHandles val="exact"/>
        </dgm:presLayoutVars>
      </dgm:prSet>
      <dgm:spPr/>
    </dgm:pt>
    <dgm:pt modelId="{97DB9CF9-2C21-496D-BBE5-0B5417B5404A}" type="pres">
      <dgm:prSet presAssocID="{4533138E-1AFA-4151-AF46-72CA37433858}" presName="compNode" presStyleCnt="0"/>
      <dgm:spPr/>
    </dgm:pt>
    <dgm:pt modelId="{3939F6F6-1B78-4952-8554-663EA6DFE994}" type="pres">
      <dgm:prSet presAssocID="{4533138E-1AFA-4151-AF46-72CA37433858}" presName="bgRect" presStyleLbl="bgShp" presStyleIdx="0" presStyleCnt="4"/>
      <dgm:spPr/>
    </dgm:pt>
    <dgm:pt modelId="{06AB4B3A-39B5-491E-8359-F42979196EA4}" type="pres">
      <dgm:prSet presAssocID="{4533138E-1AFA-4151-AF46-72CA374338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w Temperature"/>
        </a:ext>
      </dgm:extLst>
    </dgm:pt>
    <dgm:pt modelId="{90119E75-BBA7-4BD7-8516-E1DEC3F4B268}" type="pres">
      <dgm:prSet presAssocID="{4533138E-1AFA-4151-AF46-72CA37433858}" presName="spaceRect" presStyleCnt="0"/>
      <dgm:spPr/>
    </dgm:pt>
    <dgm:pt modelId="{AF19014C-CEA5-4FD3-8C51-BAC61A47096D}" type="pres">
      <dgm:prSet presAssocID="{4533138E-1AFA-4151-AF46-72CA37433858}" presName="parTx" presStyleLbl="revTx" presStyleIdx="0" presStyleCnt="4">
        <dgm:presLayoutVars>
          <dgm:chMax val="0"/>
          <dgm:chPref val="0"/>
        </dgm:presLayoutVars>
      </dgm:prSet>
      <dgm:spPr/>
    </dgm:pt>
    <dgm:pt modelId="{B814338B-B43C-4D95-9BCF-E91D6DC30D4E}" type="pres">
      <dgm:prSet presAssocID="{92AA5BA3-D953-4573-85A4-BF21CB0A1D85}" presName="sibTrans" presStyleCnt="0"/>
      <dgm:spPr/>
    </dgm:pt>
    <dgm:pt modelId="{C104B32D-5FD0-4533-83B0-D588C0A539DE}" type="pres">
      <dgm:prSet presAssocID="{F1FBBB02-4507-4BF3-9822-D968C9501822}" presName="compNode" presStyleCnt="0"/>
      <dgm:spPr/>
    </dgm:pt>
    <dgm:pt modelId="{D0306DDD-A496-43A8-966E-338785CCA301}" type="pres">
      <dgm:prSet presAssocID="{F1FBBB02-4507-4BF3-9822-D968C9501822}" presName="bgRect" presStyleLbl="bgShp" presStyleIdx="1" presStyleCnt="4"/>
      <dgm:spPr/>
    </dgm:pt>
    <dgm:pt modelId="{4FD59711-8CF3-4A78-AC2A-43E5F576EBC8}" type="pres">
      <dgm:prSet presAssocID="{F1FBBB02-4507-4BF3-9822-D968C950182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ermometer"/>
        </a:ext>
      </dgm:extLst>
    </dgm:pt>
    <dgm:pt modelId="{47A99509-D39A-44C8-8189-E69CEC142153}" type="pres">
      <dgm:prSet presAssocID="{F1FBBB02-4507-4BF3-9822-D968C9501822}" presName="spaceRect" presStyleCnt="0"/>
      <dgm:spPr/>
    </dgm:pt>
    <dgm:pt modelId="{4B17F01E-F6BE-47CB-95FA-BE9894C48B84}" type="pres">
      <dgm:prSet presAssocID="{F1FBBB02-4507-4BF3-9822-D968C9501822}" presName="parTx" presStyleLbl="revTx" presStyleIdx="1" presStyleCnt="4">
        <dgm:presLayoutVars>
          <dgm:chMax val="0"/>
          <dgm:chPref val="0"/>
        </dgm:presLayoutVars>
      </dgm:prSet>
      <dgm:spPr/>
    </dgm:pt>
    <dgm:pt modelId="{E82A97F0-F4DD-4E7B-88C4-F0B65CFF30FA}" type="pres">
      <dgm:prSet presAssocID="{01A49CB7-BACF-4AA6-9479-C4A19BB4AF26}" presName="sibTrans" presStyleCnt="0"/>
      <dgm:spPr/>
    </dgm:pt>
    <dgm:pt modelId="{8247C037-663F-4345-B2C4-93FDE15F7384}" type="pres">
      <dgm:prSet presAssocID="{806E4718-6729-4382-8834-D6124EEA6401}" presName="compNode" presStyleCnt="0"/>
      <dgm:spPr/>
    </dgm:pt>
    <dgm:pt modelId="{0B8CB043-5983-41AC-B8C3-D8A566E382A3}" type="pres">
      <dgm:prSet presAssocID="{806E4718-6729-4382-8834-D6124EEA6401}" presName="bgRect" presStyleLbl="bgShp" presStyleIdx="2" presStyleCnt="4"/>
      <dgm:spPr/>
    </dgm:pt>
    <dgm:pt modelId="{E0AE0C0D-2D53-4607-97B4-872F3449313E}" type="pres">
      <dgm:prSet presAssocID="{806E4718-6729-4382-8834-D6124EEA640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E4F21B2D-7FA9-42DB-80CF-010AB1FA509A}" type="pres">
      <dgm:prSet presAssocID="{806E4718-6729-4382-8834-D6124EEA6401}" presName="spaceRect" presStyleCnt="0"/>
      <dgm:spPr/>
    </dgm:pt>
    <dgm:pt modelId="{A0C34E4A-8919-49C9-80E7-E445169EDD29}" type="pres">
      <dgm:prSet presAssocID="{806E4718-6729-4382-8834-D6124EEA6401}" presName="parTx" presStyleLbl="revTx" presStyleIdx="2" presStyleCnt="4">
        <dgm:presLayoutVars>
          <dgm:chMax val="0"/>
          <dgm:chPref val="0"/>
        </dgm:presLayoutVars>
      </dgm:prSet>
      <dgm:spPr/>
    </dgm:pt>
    <dgm:pt modelId="{354185C3-2725-443C-A724-6F7104BFD316}" type="pres">
      <dgm:prSet presAssocID="{B5D828C7-360C-42DC-AFFF-DA9D297B1D4C}" presName="sibTrans" presStyleCnt="0"/>
      <dgm:spPr/>
    </dgm:pt>
    <dgm:pt modelId="{7967B1F3-D25C-4BB1-B4B3-F7A6F8444258}" type="pres">
      <dgm:prSet presAssocID="{3DF6A1BB-E62D-4E1F-88CE-CEA340EC0771}" presName="compNode" presStyleCnt="0"/>
      <dgm:spPr/>
    </dgm:pt>
    <dgm:pt modelId="{CE7581AE-1641-4BC4-98B1-87631D68A279}" type="pres">
      <dgm:prSet presAssocID="{3DF6A1BB-E62D-4E1F-88CE-CEA340EC0771}" presName="bgRect" presStyleLbl="bgShp" presStyleIdx="3" presStyleCnt="4"/>
      <dgm:spPr/>
    </dgm:pt>
    <dgm:pt modelId="{BD5B48C4-E157-4ED4-BD7C-42C0E7D5CD34}" type="pres">
      <dgm:prSet presAssocID="{3DF6A1BB-E62D-4E1F-88CE-CEA340EC077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est tubes"/>
        </a:ext>
      </dgm:extLst>
    </dgm:pt>
    <dgm:pt modelId="{7F7F195C-6DD8-4398-9D83-06E67D60E4D8}" type="pres">
      <dgm:prSet presAssocID="{3DF6A1BB-E62D-4E1F-88CE-CEA340EC0771}" presName="spaceRect" presStyleCnt="0"/>
      <dgm:spPr/>
    </dgm:pt>
    <dgm:pt modelId="{CFF4A924-9A6E-4170-BB36-8A364EF27B1A}" type="pres">
      <dgm:prSet presAssocID="{3DF6A1BB-E62D-4E1F-88CE-CEA340EC0771}" presName="parTx" presStyleLbl="revTx" presStyleIdx="3" presStyleCnt="4">
        <dgm:presLayoutVars>
          <dgm:chMax val="0"/>
          <dgm:chPref val="0"/>
        </dgm:presLayoutVars>
      </dgm:prSet>
      <dgm:spPr/>
    </dgm:pt>
  </dgm:ptLst>
  <dgm:cxnLst>
    <dgm:cxn modelId="{48477B00-1F39-44BD-8AF3-9FAC231A8ECC}" type="presOf" srcId="{3DF6A1BB-E62D-4E1F-88CE-CEA340EC0771}" destId="{CFF4A924-9A6E-4170-BB36-8A364EF27B1A}" srcOrd="0" destOrd="0" presId="urn:microsoft.com/office/officeart/2018/2/layout/IconVerticalSolidList"/>
    <dgm:cxn modelId="{24004836-7531-4C4D-AAC1-E7E8CFFEAC4A}" type="presOf" srcId="{79A648A4-3B51-4861-A591-8F91687EB4CC}" destId="{D46D4D73-A8E6-4C86-A160-8F2BD59E5F8F}" srcOrd="0" destOrd="0" presId="urn:microsoft.com/office/officeart/2018/2/layout/IconVerticalSolidList"/>
    <dgm:cxn modelId="{96348F4A-30A8-4DCE-A2F1-06C1754016FE}" type="presOf" srcId="{806E4718-6729-4382-8834-D6124EEA6401}" destId="{A0C34E4A-8919-49C9-80E7-E445169EDD29}" srcOrd="0" destOrd="0" presId="urn:microsoft.com/office/officeart/2018/2/layout/IconVerticalSolidList"/>
    <dgm:cxn modelId="{ACFCD67E-D7A8-4D3E-883C-1F2945884BF2}" srcId="{79A648A4-3B51-4861-A591-8F91687EB4CC}" destId="{4533138E-1AFA-4151-AF46-72CA37433858}" srcOrd="0" destOrd="0" parTransId="{19390E51-3367-4015-8EDC-B0956BFAB7C0}" sibTransId="{92AA5BA3-D953-4573-85A4-BF21CB0A1D85}"/>
    <dgm:cxn modelId="{A00ED188-49F5-461E-A0CF-E55193EBD538}" srcId="{79A648A4-3B51-4861-A591-8F91687EB4CC}" destId="{806E4718-6729-4382-8834-D6124EEA6401}" srcOrd="2" destOrd="0" parTransId="{08F4C477-59EF-49D8-93DC-F93E2FFE5866}" sibTransId="{B5D828C7-360C-42DC-AFFF-DA9D297B1D4C}"/>
    <dgm:cxn modelId="{B546F694-7D25-4843-B8BD-961C2B267ECA}" srcId="{79A648A4-3B51-4861-A591-8F91687EB4CC}" destId="{3DF6A1BB-E62D-4E1F-88CE-CEA340EC0771}" srcOrd="3" destOrd="0" parTransId="{D1FC18C7-9149-40BB-8E4B-B7E082BBF6D8}" sibTransId="{451F113A-C51E-4059-B6B7-CE9E9A2A78F5}"/>
    <dgm:cxn modelId="{D05857A0-CCEE-407B-BF34-4BCD07FB6708}" type="presOf" srcId="{4533138E-1AFA-4151-AF46-72CA37433858}" destId="{AF19014C-CEA5-4FD3-8C51-BAC61A47096D}" srcOrd="0" destOrd="0" presId="urn:microsoft.com/office/officeart/2018/2/layout/IconVerticalSolidList"/>
    <dgm:cxn modelId="{63E223B0-B795-4175-A6BE-1249968F7C94}" type="presOf" srcId="{F1FBBB02-4507-4BF3-9822-D968C9501822}" destId="{4B17F01E-F6BE-47CB-95FA-BE9894C48B84}" srcOrd="0" destOrd="0" presId="urn:microsoft.com/office/officeart/2018/2/layout/IconVerticalSolidList"/>
    <dgm:cxn modelId="{6F0A33C5-A022-41A5-9F8D-B525E76DFAD9}" srcId="{79A648A4-3B51-4861-A591-8F91687EB4CC}" destId="{F1FBBB02-4507-4BF3-9822-D968C9501822}" srcOrd="1" destOrd="0" parTransId="{DE73DAE9-5B57-474D-A893-EDBEB4B1E675}" sibTransId="{01A49CB7-BACF-4AA6-9479-C4A19BB4AF26}"/>
    <dgm:cxn modelId="{58F1F198-8B9C-4429-A334-B9444E698CF9}" type="presParOf" srcId="{D46D4D73-A8E6-4C86-A160-8F2BD59E5F8F}" destId="{97DB9CF9-2C21-496D-BBE5-0B5417B5404A}" srcOrd="0" destOrd="0" presId="urn:microsoft.com/office/officeart/2018/2/layout/IconVerticalSolidList"/>
    <dgm:cxn modelId="{14657B66-EAE8-4456-92D3-7FEC43799517}" type="presParOf" srcId="{97DB9CF9-2C21-496D-BBE5-0B5417B5404A}" destId="{3939F6F6-1B78-4952-8554-663EA6DFE994}" srcOrd="0" destOrd="0" presId="urn:microsoft.com/office/officeart/2018/2/layout/IconVerticalSolidList"/>
    <dgm:cxn modelId="{6508E581-E0B2-402D-ACF0-8F77BF7F3ABE}" type="presParOf" srcId="{97DB9CF9-2C21-496D-BBE5-0B5417B5404A}" destId="{06AB4B3A-39B5-491E-8359-F42979196EA4}" srcOrd="1" destOrd="0" presId="urn:microsoft.com/office/officeart/2018/2/layout/IconVerticalSolidList"/>
    <dgm:cxn modelId="{8E6959A0-62E1-4CFD-ABA1-B784AAF52EEC}" type="presParOf" srcId="{97DB9CF9-2C21-496D-BBE5-0B5417B5404A}" destId="{90119E75-BBA7-4BD7-8516-E1DEC3F4B268}" srcOrd="2" destOrd="0" presId="urn:microsoft.com/office/officeart/2018/2/layout/IconVerticalSolidList"/>
    <dgm:cxn modelId="{02FE0A1F-8A0F-468C-B680-9083B958642E}" type="presParOf" srcId="{97DB9CF9-2C21-496D-BBE5-0B5417B5404A}" destId="{AF19014C-CEA5-4FD3-8C51-BAC61A47096D}" srcOrd="3" destOrd="0" presId="urn:microsoft.com/office/officeart/2018/2/layout/IconVerticalSolidList"/>
    <dgm:cxn modelId="{50AE2539-6736-42E7-9F98-156421DC8F45}" type="presParOf" srcId="{D46D4D73-A8E6-4C86-A160-8F2BD59E5F8F}" destId="{B814338B-B43C-4D95-9BCF-E91D6DC30D4E}" srcOrd="1" destOrd="0" presId="urn:microsoft.com/office/officeart/2018/2/layout/IconVerticalSolidList"/>
    <dgm:cxn modelId="{0635D0D9-A44E-47C6-BB99-8E6C06CF47C9}" type="presParOf" srcId="{D46D4D73-A8E6-4C86-A160-8F2BD59E5F8F}" destId="{C104B32D-5FD0-4533-83B0-D588C0A539DE}" srcOrd="2" destOrd="0" presId="urn:microsoft.com/office/officeart/2018/2/layout/IconVerticalSolidList"/>
    <dgm:cxn modelId="{636D1527-F26A-4EE7-BA54-DA60E576B0C4}" type="presParOf" srcId="{C104B32D-5FD0-4533-83B0-D588C0A539DE}" destId="{D0306DDD-A496-43A8-966E-338785CCA301}" srcOrd="0" destOrd="0" presId="urn:microsoft.com/office/officeart/2018/2/layout/IconVerticalSolidList"/>
    <dgm:cxn modelId="{202ACEDE-5F97-4998-81FA-0EE75F048B3B}" type="presParOf" srcId="{C104B32D-5FD0-4533-83B0-D588C0A539DE}" destId="{4FD59711-8CF3-4A78-AC2A-43E5F576EBC8}" srcOrd="1" destOrd="0" presId="urn:microsoft.com/office/officeart/2018/2/layout/IconVerticalSolidList"/>
    <dgm:cxn modelId="{09639C6F-96FB-43CB-B791-2BFAF89F6E10}" type="presParOf" srcId="{C104B32D-5FD0-4533-83B0-D588C0A539DE}" destId="{47A99509-D39A-44C8-8189-E69CEC142153}" srcOrd="2" destOrd="0" presId="urn:microsoft.com/office/officeart/2018/2/layout/IconVerticalSolidList"/>
    <dgm:cxn modelId="{25B52ABF-8AC3-476F-A7A2-F1E7DA6332A9}" type="presParOf" srcId="{C104B32D-5FD0-4533-83B0-D588C0A539DE}" destId="{4B17F01E-F6BE-47CB-95FA-BE9894C48B84}" srcOrd="3" destOrd="0" presId="urn:microsoft.com/office/officeart/2018/2/layout/IconVerticalSolidList"/>
    <dgm:cxn modelId="{E701C243-709E-426F-B150-164B975DBC4B}" type="presParOf" srcId="{D46D4D73-A8E6-4C86-A160-8F2BD59E5F8F}" destId="{E82A97F0-F4DD-4E7B-88C4-F0B65CFF30FA}" srcOrd="3" destOrd="0" presId="urn:microsoft.com/office/officeart/2018/2/layout/IconVerticalSolidList"/>
    <dgm:cxn modelId="{2DCE00C3-9158-4AEB-889D-5A1124632A45}" type="presParOf" srcId="{D46D4D73-A8E6-4C86-A160-8F2BD59E5F8F}" destId="{8247C037-663F-4345-B2C4-93FDE15F7384}" srcOrd="4" destOrd="0" presId="urn:microsoft.com/office/officeart/2018/2/layout/IconVerticalSolidList"/>
    <dgm:cxn modelId="{FB76D7A4-8DDA-43F1-B010-E5184BBE502A}" type="presParOf" srcId="{8247C037-663F-4345-B2C4-93FDE15F7384}" destId="{0B8CB043-5983-41AC-B8C3-D8A566E382A3}" srcOrd="0" destOrd="0" presId="urn:microsoft.com/office/officeart/2018/2/layout/IconVerticalSolidList"/>
    <dgm:cxn modelId="{420529EE-31EC-4BAA-81E3-FF6B1731E6A4}" type="presParOf" srcId="{8247C037-663F-4345-B2C4-93FDE15F7384}" destId="{E0AE0C0D-2D53-4607-97B4-872F3449313E}" srcOrd="1" destOrd="0" presId="urn:microsoft.com/office/officeart/2018/2/layout/IconVerticalSolidList"/>
    <dgm:cxn modelId="{F756B543-ACDF-4893-A481-7229F81919E9}" type="presParOf" srcId="{8247C037-663F-4345-B2C4-93FDE15F7384}" destId="{E4F21B2D-7FA9-42DB-80CF-010AB1FA509A}" srcOrd="2" destOrd="0" presId="urn:microsoft.com/office/officeart/2018/2/layout/IconVerticalSolidList"/>
    <dgm:cxn modelId="{9164B967-E9E0-404A-929D-6C28B7ABCCCE}" type="presParOf" srcId="{8247C037-663F-4345-B2C4-93FDE15F7384}" destId="{A0C34E4A-8919-49C9-80E7-E445169EDD29}" srcOrd="3" destOrd="0" presId="urn:microsoft.com/office/officeart/2018/2/layout/IconVerticalSolidList"/>
    <dgm:cxn modelId="{4BEE6AA3-B944-40BD-8067-9E9EB05BF102}" type="presParOf" srcId="{D46D4D73-A8E6-4C86-A160-8F2BD59E5F8F}" destId="{354185C3-2725-443C-A724-6F7104BFD316}" srcOrd="5" destOrd="0" presId="urn:microsoft.com/office/officeart/2018/2/layout/IconVerticalSolidList"/>
    <dgm:cxn modelId="{E10B72B6-8CB9-435A-B9A3-1639F269CB67}" type="presParOf" srcId="{D46D4D73-A8E6-4C86-A160-8F2BD59E5F8F}" destId="{7967B1F3-D25C-4BB1-B4B3-F7A6F8444258}" srcOrd="6" destOrd="0" presId="urn:microsoft.com/office/officeart/2018/2/layout/IconVerticalSolidList"/>
    <dgm:cxn modelId="{E652A268-00D0-4628-8987-9CDD06862830}" type="presParOf" srcId="{7967B1F3-D25C-4BB1-B4B3-F7A6F8444258}" destId="{CE7581AE-1641-4BC4-98B1-87631D68A279}" srcOrd="0" destOrd="0" presId="urn:microsoft.com/office/officeart/2018/2/layout/IconVerticalSolidList"/>
    <dgm:cxn modelId="{3D5262FD-FA8B-4798-95B8-C4731F9A3C19}" type="presParOf" srcId="{7967B1F3-D25C-4BB1-B4B3-F7A6F8444258}" destId="{BD5B48C4-E157-4ED4-BD7C-42C0E7D5CD34}" srcOrd="1" destOrd="0" presId="urn:microsoft.com/office/officeart/2018/2/layout/IconVerticalSolidList"/>
    <dgm:cxn modelId="{17DA9E1C-49E8-4C7F-AB0A-D01ADA609881}" type="presParOf" srcId="{7967B1F3-D25C-4BB1-B4B3-F7A6F8444258}" destId="{7F7F195C-6DD8-4398-9D83-06E67D60E4D8}" srcOrd="2" destOrd="0" presId="urn:microsoft.com/office/officeart/2018/2/layout/IconVerticalSolidList"/>
    <dgm:cxn modelId="{220333EF-C874-4A22-97B1-484BAA3E51E7}" type="presParOf" srcId="{7967B1F3-D25C-4BB1-B4B3-F7A6F8444258}" destId="{CFF4A924-9A6E-4170-BB36-8A364EF27B1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8D4CF6-10B6-44DA-B51A-883F9C31F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5A8EAD3-4D03-4677-9ED5-59AB9D605C94}">
      <dgm:prSet/>
      <dgm:spPr/>
      <dgm:t>
        <a:bodyPr/>
        <a:lstStyle/>
        <a:p>
          <a:r>
            <a:rPr lang="en-US" dirty="0"/>
            <a:t>Log into the ShipExec Thin Client: </a:t>
          </a:r>
          <a:r>
            <a:rPr lang="en-US" dirty="0">
              <a:hlinkClick xmlns:r="http://schemas.openxmlformats.org/officeDocument/2006/relationships" r:id="rId1"/>
            </a:rPr>
            <a:t>https://kits.iu.edu/UPS</a:t>
          </a:r>
          <a:endParaRPr lang="en-US" dirty="0"/>
        </a:p>
      </dgm:t>
    </dgm:pt>
    <dgm:pt modelId="{DF9E424E-8EB9-4121-BD26-B5D2455685DF}" type="parTrans" cxnId="{ED27E1D2-51C0-4F6F-9230-8DEBCB63E147}">
      <dgm:prSet/>
      <dgm:spPr/>
      <dgm:t>
        <a:bodyPr/>
        <a:lstStyle/>
        <a:p>
          <a:endParaRPr lang="en-US"/>
        </a:p>
      </dgm:t>
    </dgm:pt>
    <dgm:pt modelId="{ED172ED6-6DE8-4DF2-B40E-29FDFAD3B764}" type="sibTrans" cxnId="{ED27E1D2-51C0-4F6F-9230-8DEBCB63E147}">
      <dgm:prSet/>
      <dgm:spPr/>
      <dgm:t>
        <a:bodyPr/>
        <a:lstStyle/>
        <a:p>
          <a:endParaRPr lang="en-US"/>
        </a:p>
      </dgm:t>
    </dgm:pt>
    <dgm:pt modelId="{4663BB69-A650-439F-ACA4-5194FC32F63D}">
      <dgm:prSet/>
      <dgm:spPr/>
      <dgm:t>
        <a:bodyPr/>
        <a:lstStyle/>
        <a:p>
          <a:r>
            <a:rPr lang="en-US" dirty="0"/>
            <a:t>Click on the “Shipping” dropdown and click on “Shipping and Rating”</a:t>
          </a:r>
        </a:p>
      </dgm:t>
    </dgm:pt>
    <dgm:pt modelId="{F5338215-28A0-42B9-A052-AAC22FCC67F6}" type="parTrans" cxnId="{B54B43B4-E0C2-45A3-9BA5-A040289AA795}">
      <dgm:prSet/>
      <dgm:spPr/>
      <dgm:t>
        <a:bodyPr/>
        <a:lstStyle/>
        <a:p>
          <a:endParaRPr lang="en-US"/>
        </a:p>
      </dgm:t>
    </dgm:pt>
    <dgm:pt modelId="{1AE2AE5E-87C6-4DA7-875D-7C063E1A78BB}" type="sibTrans" cxnId="{B54B43B4-E0C2-45A3-9BA5-A040289AA795}">
      <dgm:prSet/>
      <dgm:spPr/>
      <dgm:t>
        <a:bodyPr/>
        <a:lstStyle/>
        <a:p>
          <a:endParaRPr lang="en-US"/>
        </a:p>
      </dgm:t>
    </dgm:pt>
    <dgm:pt modelId="{300659E6-86F5-473C-9CD9-83604073AF98}" type="pres">
      <dgm:prSet presAssocID="{F38D4CF6-10B6-44DA-B51A-883F9C31F9E7}" presName="root" presStyleCnt="0">
        <dgm:presLayoutVars>
          <dgm:dir/>
          <dgm:resizeHandles val="exact"/>
        </dgm:presLayoutVars>
      </dgm:prSet>
      <dgm:spPr/>
    </dgm:pt>
    <dgm:pt modelId="{F3EA5E1D-70B7-4D1B-9BF9-7FA27B538B9F}" type="pres">
      <dgm:prSet presAssocID="{F5A8EAD3-4D03-4677-9ED5-59AB9D605C94}" presName="compNode" presStyleCnt="0"/>
      <dgm:spPr/>
    </dgm:pt>
    <dgm:pt modelId="{A0F961C1-60AB-4406-A05F-5BC6409D7BCA}" type="pres">
      <dgm:prSet presAssocID="{F5A8EAD3-4D03-4677-9ED5-59AB9D605C94}" presName="bgRect" presStyleLbl="bgShp" presStyleIdx="0" presStyleCnt="2"/>
      <dgm:spPr/>
    </dgm:pt>
    <dgm:pt modelId="{83125581-6466-46D0-B358-98F40CE132BF}" type="pres">
      <dgm:prSet presAssocID="{F5A8EAD3-4D03-4677-9ED5-59AB9D605C94}"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rowser Window"/>
        </a:ext>
      </dgm:extLst>
    </dgm:pt>
    <dgm:pt modelId="{1298FAF6-DB94-4EE3-8812-B58A2B8311BA}" type="pres">
      <dgm:prSet presAssocID="{F5A8EAD3-4D03-4677-9ED5-59AB9D605C94}" presName="spaceRect" presStyleCnt="0"/>
      <dgm:spPr/>
    </dgm:pt>
    <dgm:pt modelId="{E5902175-CBC8-4059-B033-010F56BBFBB0}" type="pres">
      <dgm:prSet presAssocID="{F5A8EAD3-4D03-4677-9ED5-59AB9D605C94}" presName="parTx" presStyleLbl="revTx" presStyleIdx="0" presStyleCnt="2">
        <dgm:presLayoutVars>
          <dgm:chMax val="0"/>
          <dgm:chPref val="0"/>
        </dgm:presLayoutVars>
      </dgm:prSet>
      <dgm:spPr/>
    </dgm:pt>
    <dgm:pt modelId="{0431DD73-DC17-471B-81D1-4B8C56610924}" type="pres">
      <dgm:prSet presAssocID="{ED172ED6-6DE8-4DF2-B40E-29FDFAD3B764}" presName="sibTrans" presStyleCnt="0"/>
      <dgm:spPr/>
    </dgm:pt>
    <dgm:pt modelId="{75A19646-FC31-49CD-8319-5C827F5C3BFE}" type="pres">
      <dgm:prSet presAssocID="{4663BB69-A650-439F-ACA4-5194FC32F63D}" presName="compNode" presStyleCnt="0"/>
      <dgm:spPr/>
    </dgm:pt>
    <dgm:pt modelId="{DEFEF892-662B-4004-B33B-23DBBC338977}" type="pres">
      <dgm:prSet presAssocID="{4663BB69-A650-439F-ACA4-5194FC32F63D}" presName="bgRect" presStyleLbl="bgShp" presStyleIdx="1" presStyleCnt="2"/>
      <dgm:spPr/>
    </dgm:pt>
    <dgm:pt modelId="{91AAA567-1A62-4D53-A642-9D4AE4FD3E03}" type="pres">
      <dgm:prSet presAssocID="{4663BB69-A650-439F-ACA4-5194FC32F63D}"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Truck"/>
        </a:ext>
      </dgm:extLst>
    </dgm:pt>
    <dgm:pt modelId="{A6C476BC-8D57-4C7A-8133-4CF92AF19D98}" type="pres">
      <dgm:prSet presAssocID="{4663BB69-A650-439F-ACA4-5194FC32F63D}" presName="spaceRect" presStyleCnt="0"/>
      <dgm:spPr/>
    </dgm:pt>
    <dgm:pt modelId="{7676BD12-5652-4A62-82D8-025B9B5932E0}" type="pres">
      <dgm:prSet presAssocID="{4663BB69-A650-439F-ACA4-5194FC32F63D}" presName="parTx" presStyleLbl="revTx" presStyleIdx="1" presStyleCnt="2">
        <dgm:presLayoutVars>
          <dgm:chMax val="0"/>
          <dgm:chPref val="0"/>
        </dgm:presLayoutVars>
      </dgm:prSet>
      <dgm:spPr/>
    </dgm:pt>
  </dgm:ptLst>
  <dgm:cxnLst>
    <dgm:cxn modelId="{0287A110-E469-42AA-8960-4D0C41985BED}" type="presOf" srcId="{4663BB69-A650-439F-ACA4-5194FC32F63D}" destId="{7676BD12-5652-4A62-82D8-025B9B5932E0}" srcOrd="0" destOrd="0" presId="urn:microsoft.com/office/officeart/2018/2/layout/IconVerticalSolidList"/>
    <dgm:cxn modelId="{7632198F-B670-42E5-8936-A8E4B757B401}" type="presOf" srcId="{F38D4CF6-10B6-44DA-B51A-883F9C31F9E7}" destId="{300659E6-86F5-473C-9CD9-83604073AF98}" srcOrd="0" destOrd="0" presId="urn:microsoft.com/office/officeart/2018/2/layout/IconVerticalSolidList"/>
    <dgm:cxn modelId="{B54B43B4-E0C2-45A3-9BA5-A040289AA795}" srcId="{F38D4CF6-10B6-44DA-B51A-883F9C31F9E7}" destId="{4663BB69-A650-439F-ACA4-5194FC32F63D}" srcOrd="1" destOrd="0" parTransId="{F5338215-28A0-42B9-A052-AAC22FCC67F6}" sibTransId="{1AE2AE5E-87C6-4DA7-875D-7C063E1A78BB}"/>
    <dgm:cxn modelId="{ED27E1D2-51C0-4F6F-9230-8DEBCB63E147}" srcId="{F38D4CF6-10B6-44DA-B51A-883F9C31F9E7}" destId="{F5A8EAD3-4D03-4677-9ED5-59AB9D605C94}" srcOrd="0" destOrd="0" parTransId="{DF9E424E-8EB9-4121-BD26-B5D2455685DF}" sibTransId="{ED172ED6-6DE8-4DF2-B40E-29FDFAD3B764}"/>
    <dgm:cxn modelId="{618A33D8-2D60-412D-89BF-86DBD6A2DA46}" type="presOf" srcId="{F5A8EAD3-4D03-4677-9ED5-59AB9D605C94}" destId="{E5902175-CBC8-4059-B033-010F56BBFBB0}" srcOrd="0" destOrd="0" presId="urn:microsoft.com/office/officeart/2018/2/layout/IconVerticalSolidList"/>
    <dgm:cxn modelId="{5BD4C283-60F1-47B4-895E-BAF542D43D9C}" type="presParOf" srcId="{300659E6-86F5-473C-9CD9-83604073AF98}" destId="{F3EA5E1D-70B7-4D1B-9BF9-7FA27B538B9F}" srcOrd="0" destOrd="0" presId="urn:microsoft.com/office/officeart/2018/2/layout/IconVerticalSolidList"/>
    <dgm:cxn modelId="{8C2DF2EE-9418-4FF0-A5E0-9953AADE8231}" type="presParOf" srcId="{F3EA5E1D-70B7-4D1B-9BF9-7FA27B538B9F}" destId="{A0F961C1-60AB-4406-A05F-5BC6409D7BCA}" srcOrd="0" destOrd="0" presId="urn:microsoft.com/office/officeart/2018/2/layout/IconVerticalSolidList"/>
    <dgm:cxn modelId="{30C5565C-FB7B-4344-8957-707E69AAFA94}" type="presParOf" srcId="{F3EA5E1D-70B7-4D1B-9BF9-7FA27B538B9F}" destId="{83125581-6466-46D0-B358-98F40CE132BF}" srcOrd="1" destOrd="0" presId="urn:microsoft.com/office/officeart/2018/2/layout/IconVerticalSolidList"/>
    <dgm:cxn modelId="{A9FBB256-85B6-4FBB-A631-71ABBCE2B94D}" type="presParOf" srcId="{F3EA5E1D-70B7-4D1B-9BF9-7FA27B538B9F}" destId="{1298FAF6-DB94-4EE3-8812-B58A2B8311BA}" srcOrd="2" destOrd="0" presId="urn:microsoft.com/office/officeart/2018/2/layout/IconVerticalSolidList"/>
    <dgm:cxn modelId="{E5F4DB70-4D29-4AD8-A3B0-6E210D11DB5F}" type="presParOf" srcId="{F3EA5E1D-70B7-4D1B-9BF9-7FA27B538B9F}" destId="{E5902175-CBC8-4059-B033-010F56BBFBB0}" srcOrd="3" destOrd="0" presId="urn:microsoft.com/office/officeart/2018/2/layout/IconVerticalSolidList"/>
    <dgm:cxn modelId="{06F76283-7072-4A31-80BF-4F4BC3A66A1E}" type="presParOf" srcId="{300659E6-86F5-473C-9CD9-83604073AF98}" destId="{0431DD73-DC17-471B-81D1-4B8C56610924}" srcOrd="1" destOrd="0" presId="urn:microsoft.com/office/officeart/2018/2/layout/IconVerticalSolidList"/>
    <dgm:cxn modelId="{F8ADD838-7885-4058-8A25-F6AD8A748BBE}" type="presParOf" srcId="{300659E6-86F5-473C-9CD9-83604073AF98}" destId="{75A19646-FC31-49CD-8319-5C827F5C3BFE}" srcOrd="2" destOrd="0" presId="urn:microsoft.com/office/officeart/2018/2/layout/IconVerticalSolidList"/>
    <dgm:cxn modelId="{6E92EBED-5F9E-4202-A0F2-653516A692C6}" type="presParOf" srcId="{75A19646-FC31-49CD-8319-5C827F5C3BFE}" destId="{DEFEF892-662B-4004-B33B-23DBBC338977}" srcOrd="0" destOrd="0" presId="urn:microsoft.com/office/officeart/2018/2/layout/IconVerticalSolidList"/>
    <dgm:cxn modelId="{F53BE9E6-6D93-4621-828E-9FD18A57B53F}" type="presParOf" srcId="{75A19646-FC31-49CD-8319-5C827F5C3BFE}" destId="{91AAA567-1A62-4D53-A642-9D4AE4FD3E03}" srcOrd="1" destOrd="0" presId="urn:microsoft.com/office/officeart/2018/2/layout/IconVerticalSolidList"/>
    <dgm:cxn modelId="{97EAC996-2E44-4C18-A924-9011F88475E4}" type="presParOf" srcId="{75A19646-FC31-49CD-8319-5C827F5C3BFE}" destId="{A6C476BC-8D57-4C7A-8133-4CF92AF19D98}" srcOrd="2" destOrd="0" presId="urn:microsoft.com/office/officeart/2018/2/layout/IconVerticalSolidList"/>
    <dgm:cxn modelId="{30F80B88-E66C-458C-92B5-E7DB95D87CDF}" type="presParOf" srcId="{75A19646-FC31-49CD-8319-5C827F5C3BFE}" destId="{7676BD12-5652-4A62-82D8-025B9B5932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8DE68-2487-456F-82F9-194CBD7F978E}">
      <dsp:nvSpPr>
        <dsp:cNvPr id="0" name=""/>
        <dsp:cNvSpPr/>
      </dsp:nvSpPr>
      <dsp:spPr>
        <a:xfrm>
          <a:off x="0" y="237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1D077-F17C-4493-8C82-4B12C0255DF5}">
      <dsp:nvSpPr>
        <dsp:cNvPr id="0" name=""/>
        <dsp:cNvSpPr/>
      </dsp:nvSpPr>
      <dsp:spPr>
        <a:xfrm>
          <a:off x="0" y="2379"/>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a:t>If there are any unused cryovials, please do </a:t>
          </a:r>
          <a:r>
            <a:rPr lang="en-US" sz="2300" u="sng" kern="1200"/>
            <a:t>not</a:t>
          </a:r>
          <a:r>
            <a:rPr lang="en-US" sz="2300" kern="1200"/>
            <a:t> send the empty cryovials to NCRAD. </a:t>
          </a:r>
        </a:p>
      </dsp:txBody>
      <dsp:txXfrm>
        <a:off x="0" y="2379"/>
        <a:ext cx="6172199" cy="1622955"/>
      </dsp:txXfrm>
    </dsp:sp>
    <dsp:sp modelId="{4310C01E-1FB0-45CA-B390-B3B70F13BDF0}">
      <dsp:nvSpPr>
        <dsp:cNvPr id="0" name=""/>
        <dsp:cNvSpPr/>
      </dsp:nvSpPr>
      <dsp:spPr>
        <a:xfrm>
          <a:off x="0" y="1625334"/>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8559D-3543-4F1D-B213-EE6FAB5CC222}">
      <dsp:nvSpPr>
        <dsp:cNvPr id="0" name=""/>
        <dsp:cNvSpPr/>
      </dsp:nvSpPr>
      <dsp:spPr>
        <a:xfrm>
          <a:off x="0" y="1625334"/>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a:t>Our lab charges the study for the destruction of these empty tubes. </a:t>
          </a:r>
        </a:p>
      </dsp:txBody>
      <dsp:txXfrm>
        <a:off x="0" y="1625334"/>
        <a:ext cx="6172199" cy="1622955"/>
      </dsp:txXfrm>
    </dsp:sp>
    <dsp:sp modelId="{9CFFA540-AB30-4BBE-994A-50D23F5BB71F}">
      <dsp:nvSpPr>
        <dsp:cNvPr id="0" name=""/>
        <dsp:cNvSpPr/>
      </dsp:nvSpPr>
      <dsp:spPr>
        <a:xfrm>
          <a:off x="0" y="324829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3A0382-55EE-4695-AA94-19F212FE8060}">
      <dsp:nvSpPr>
        <dsp:cNvPr id="0" name=""/>
        <dsp:cNvSpPr/>
      </dsp:nvSpPr>
      <dsp:spPr>
        <a:xfrm>
          <a:off x="0" y="3248290"/>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100000"/>
            </a:lnSpc>
            <a:spcBef>
              <a:spcPct val="0"/>
            </a:spcBef>
            <a:spcAft>
              <a:spcPct val="35000"/>
            </a:spcAft>
            <a:buNone/>
          </a:pPr>
          <a:r>
            <a:rPr lang="en-US" sz="2300" kern="1200" dirty="0"/>
            <a:t>These unused cryovials (ensure labels are removed) can be saved as part of a supplemental supply at your site or the cryovials can be disposed of per your site’s requirements.</a:t>
          </a:r>
        </a:p>
      </dsp:txBody>
      <dsp:txXfrm>
        <a:off x="0" y="3248290"/>
        <a:ext cx="6172199" cy="1622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9F6F6-1B78-4952-8554-663EA6DFE994}">
      <dsp:nvSpPr>
        <dsp:cNvPr id="0" name=""/>
        <dsp:cNvSpPr/>
      </dsp:nvSpPr>
      <dsp:spPr>
        <a:xfrm>
          <a:off x="0" y="2481"/>
          <a:ext cx="7631349" cy="1257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AB4B3A-39B5-491E-8359-F42979196EA4}">
      <dsp:nvSpPr>
        <dsp:cNvPr id="0" name=""/>
        <dsp:cNvSpPr/>
      </dsp:nvSpPr>
      <dsp:spPr>
        <a:xfrm>
          <a:off x="380479" y="285483"/>
          <a:ext cx="691781" cy="6917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F19014C-CEA5-4FD3-8C51-BAC61A47096D}">
      <dsp:nvSpPr>
        <dsp:cNvPr id="0" name=""/>
        <dsp:cNvSpPr/>
      </dsp:nvSpPr>
      <dsp:spPr>
        <a:xfrm>
          <a:off x="1452740" y="2481"/>
          <a:ext cx="6178608" cy="125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15" tIns="133115" rIns="133115" bIns="133115" numCol="1" spcCol="1270" anchor="ctr" anchorCtr="0">
          <a:noAutofit/>
        </a:bodyPr>
        <a:lstStyle/>
        <a:p>
          <a:pPr marL="0" lvl="0" indent="0" algn="l" defTabSz="977900">
            <a:lnSpc>
              <a:spcPct val="100000"/>
            </a:lnSpc>
            <a:spcBef>
              <a:spcPct val="0"/>
            </a:spcBef>
            <a:spcAft>
              <a:spcPct val="35000"/>
            </a:spcAft>
            <a:buNone/>
          </a:pPr>
          <a:r>
            <a:rPr lang="en-US" sz="2200" b="0" kern="1200" dirty="0"/>
            <a:t>All samples shipped frozen to NCRAD </a:t>
          </a:r>
          <a:r>
            <a:rPr lang="en-US" sz="2200" b="1" kern="1200" dirty="0">
              <a:solidFill>
                <a:srgbClr val="FF0000"/>
              </a:solidFill>
            </a:rPr>
            <a:t>Monday-Wednesday ONLY</a:t>
          </a:r>
        </a:p>
      </dsp:txBody>
      <dsp:txXfrm>
        <a:off x="1452740" y="2481"/>
        <a:ext cx="6178608" cy="1257783"/>
      </dsp:txXfrm>
    </dsp:sp>
    <dsp:sp modelId="{D0306DDD-A496-43A8-966E-338785CCA301}">
      <dsp:nvSpPr>
        <dsp:cNvPr id="0" name=""/>
        <dsp:cNvSpPr/>
      </dsp:nvSpPr>
      <dsp:spPr>
        <a:xfrm>
          <a:off x="0" y="1574711"/>
          <a:ext cx="7631349" cy="1257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D59711-8CF3-4A78-AC2A-43E5F576EBC8}">
      <dsp:nvSpPr>
        <dsp:cNvPr id="0" name=""/>
        <dsp:cNvSpPr/>
      </dsp:nvSpPr>
      <dsp:spPr>
        <a:xfrm>
          <a:off x="380479" y="1857712"/>
          <a:ext cx="691781" cy="6917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17F01E-F6BE-47CB-95FA-BE9894C48B84}">
      <dsp:nvSpPr>
        <dsp:cNvPr id="0" name=""/>
        <dsp:cNvSpPr/>
      </dsp:nvSpPr>
      <dsp:spPr>
        <a:xfrm>
          <a:off x="1452740" y="1574711"/>
          <a:ext cx="6178608" cy="125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15" tIns="133115" rIns="133115" bIns="133115" numCol="1" spcCol="1270" anchor="ctr" anchorCtr="0">
          <a:noAutofit/>
        </a:bodyPr>
        <a:lstStyle/>
        <a:p>
          <a:pPr marL="0" lvl="0" indent="0" algn="l" defTabSz="977900">
            <a:lnSpc>
              <a:spcPct val="100000"/>
            </a:lnSpc>
            <a:spcBef>
              <a:spcPct val="0"/>
            </a:spcBef>
            <a:spcAft>
              <a:spcPct val="35000"/>
            </a:spcAft>
            <a:buNone/>
          </a:pPr>
          <a:r>
            <a:rPr lang="en-US" sz="2200" kern="1200" dirty="0"/>
            <a:t>Hold packaged samples in a -80°C freezer until pickup</a:t>
          </a:r>
        </a:p>
      </dsp:txBody>
      <dsp:txXfrm>
        <a:off x="1452740" y="1574711"/>
        <a:ext cx="6178608" cy="1257783"/>
      </dsp:txXfrm>
    </dsp:sp>
    <dsp:sp modelId="{0B8CB043-5983-41AC-B8C3-D8A566E382A3}">
      <dsp:nvSpPr>
        <dsp:cNvPr id="0" name=""/>
        <dsp:cNvSpPr/>
      </dsp:nvSpPr>
      <dsp:spPr>
        <a:xfrm>
          <a:off x="0" y="3146940"/>
          <a:ext cx="7631349" cy="1257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AE0C0D-2D53-4607-97B4-872F3449313E}">
      <dsp:nvSpPr>
        <dsp:cNvPr id="0" name=""/>
        <dsp:cNvSpPr/>
      </dsp:nvSpPr>
      <dsp:spPr>
        <a:xfrm>
          <a:off x="380479" y="3429942"/>
          <a:ext cx="691781" cy="6917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C34E4A-8919-49C9-80E7-E445169EDD29}">
      <dsp:nvSpPr>
        <dsp:cNvPr id="0" name=""/>
        <dsp:cNvSpPr/>
      </dsp:nvSpPr>
      <dsp:spPr>
        <a:xfrm>
          <a:off x="1452740" y="3146940"/>
          <a:ext cx="6178608" cy="125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15" tIns="133115" rIns="133115" bIns="133115" numCol="1" spcCol="1270" anchor="ctr" anchorCtr="0">
          <a:noAutofit/>
        </a:bodyPr>
        <a:lstStyle/>
        <a:p>
          <a:pPr marL="0" lvl="0" indent="0" algn="l" defTabSz="977900">
            <a:lnSpc>
              <a:spcPct val="100000"/>
            </a:lnSpc>
            <a:spcBef>
              <a:spcPct val="0"/>
            </a:spcBef>
            <a:spcAft>
              <a:spcPct val="35000"/>
            </a:spcAft>
            <a:buNone/>
          </a:pPr>
          <a:r>
            <a:rPr lang="en-US" sz="2200" kern="1200" dirty="0"/>
            <a:t>Include copy of Blood Sample Shipment and Notification Form</a:t>
          </a:r>
        </a:p>
      </dsp:txBody>
      <dsp:txXfrm>
        <a:off x="1452740" y="3146940"/>
        <a:ext cx="6178608" cy="1257783"/>
      </dsp:txXfrm>
    </dsp:sp>
    <dsp:sp modelId="{CE7581AE-1641-4BC4-98B1-87631D68A279}">
      <dsp:nvSpPr>
        <dsp:cNvPr id="0" name=""/>
        <dsp:cNvSpPr/>
      </dsp:nvSpPr>
      <dsp:spPr>
        <a:xfrm>
          <a:off x="0" y="4719170"/>
          <a:ext cx="7631349" cy="125778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5B48C4-E157-4ED4-BD7C-42C0E7D5CD34}">
      <dsp:nvSpPr>
        <dsp:cNvPr id="0" name=""/>
        <dsp:cNvSpPr/>
      </dsp:nvSpPr>
      <dsp:spPr>
        <a:xfrm>
          <a:off x="380479" y="5002171"/>
          <a:ext cx="691781" cy="6917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F4A924-9A6E-4170-BB36-8A364EF27B1A}">
      <dsp:nvSpPr>
        <dsp:cNvPr id="0" name=""/>
        <dsp:cNvSpPr/>
      </dsp:nvSpPr>
      <dsp:spPr>
        <a:xfrm>
          <a:off x="1452740" y="4719170"/>
          <a:ext cx="6178608" cy="12577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115" tIns="133115" rIns="133115" bIns="133115" numCol="1" spcCol="1270" anchor="ctr" anchorCtr="0">
          <a:noAutofit/>
        </a:bodyPr>
        <a:lstStyle/>
        <a:p>
          <a:pPr marL="0" lvl="0" indent="0" algn="l" defTabSz="977900">
            <a:lnSpc>
              <a:spcPct val="100000"/>
            </a:lnSpc>
            <a:spcBef>
              <a:spcPct val="0"/>
            </a:spcBef>
            <a:spcAft>
              <a:spcPct val="35000"/>
            </a:spcAft>
            <a:buNone/>
          </a:pPr>
          <a:r>
            <a:rPr lang="en-US" sz="2200" kern="1200" dirty="0"/>
            <a:t>Batch samples together (8 cryoboxes)</a:t>
          </a:r>
        </a:p>
      </dsp:txBody>
      <dsp:txXfrm>
        <a:off x="1452740" y="4719170"/>
        <a:ext cx="6178608" cy="1257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F961C1-60AB-4406-A05F-5BC6409D7BCA}">
      <dsp:nvSpPr>
        <dsp:cNvPr id="0" name=""/>
        <dsp:cNvSpPr/>
      </dsp:nvSpPr>
      <dsp:spPr>
        <a:xfrm>
          <a:off x="0" y="854392"/>
          <a:ext cx="6492240" cy="1577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125581-6466-46D0-B358-98F40CE132BF}">
      <dsp:nvSpPr>
        <dsp:cNvPr id="0" name=""/>
        <dsp:cNvSpPr/>
      </dsp:nvSpPr>
      <dsp:spPr>
        <a:xfrm>
          <a:off x="477145" y="1209293"/>
          <a:ext cx="867537" cy="8675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902175-CBC8-4059-B033-010F56BBFBB0}">
      <dsp:nvSpPr>
        <dsp:cNvPr id="0" name=""/>
        <dsp:cNvSpPr/>
      </dsp:nvSpPr>
      <dsp:spPr>
        <a:xfrm>
          <a:off x="1821827" y="854392"/>
          <a:ext cx="4670412" cy="157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166935" rIns="166935" bIns="166935" numCol="1" spcCol="1270" anchor="ctr" anchorCtr="0">
          <a:noAutofit/>
        </a:bodyPr>
        <a:lstStyle/>
        <a:p>
          <a:pPr marL="0" lvl="0" indent="0" algn="l" defTabSz="1111250">
            <a:lnSpc>
              <a:spcPct val="90000"/>
            </a:lnSpc>
            <a:spcBef>
              <a:spcPct val="0"/>
            </a:spcBef>
            <a:spcAft>
              <a:spcPct val="35000"/>
            </a:spcAft>
            <a:buNone/>
          </a:pPr>
          <a:r>
            <a:rPr lang="en-US" sz="2500" kern="1200" dirty="0"/>
            <a:t>Log into the ShipExec Thin Client: </a:t>
          </a:r>
          <a:r>
            <a:rPr lang="en-US" sz="2500" kern="1200" dirty="0">
              <a:hlinkClick xmlns:r="http://schemas.openxmlformats.org/officeDocument/2006/relationships" r:id="rId3"/>
            </a:rPr>
            <a:t>https://kits.iu.edu/UPS</a:t>
          </a:r>
          <a:endParaRPr lang="en-US" sz="2500" kern="1200" dirty="0"/>
        </a:p>
      </dsp:txBody>
      <dsp:txXfrm>
        <a:off x="1821827" y="854392"/>
        <a:ext cx="4670412" cy="1577340"/>
      </dsp:txXfrm>
    </dsp:sp>
    <dsp:sp modelId="{DEFEF892-662B-4004-B33B-23DBBC338977}">
      <dsp:nvSpPr>
        <dsp:cNvPr id="0" name=""/>
        <dsp:cNvSpPr/>
      </dsp:nvSpPr>
      <dsp:spPr>
        <a:xfrm>
          <a:off x="0" y="2826067"/>
          <a:ext cx="6492240" cy="157734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AAA567-1A62-4D53-A642-9D4AE4FD3E03}">
      <dsp:nvSpPr>
        <dsp:cNvPr id="0" name=""/>
        <dsp:cNvSpPr/>
      </dsp:nvSpPr>
      <dsp:spPr>
        <a:xfrm>
          <a:off x="477145" y="3180969"/>
          <a:ext cx="867537" cy="867537"/>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76BD12-5652-4A62-82D8-025B9B5932E0}">
      <dsp:nvSpPr>
        <dsp:cNvPr id="0" name=""/>
        <dsp:cNvSpPr/>
      </dsp:nvSpPr>
      <dsp:spPr>
        <a:xfrm>
          <a:off x="1821827" y="2826067"/>
          <a:ext cx="4670412" cy="15773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935" tIns="166935" rIns="166935" bIns="166935" numCol="1" spcCol="1270" anchor="ctr" anchorCtr="0">
          <a:noAutofit/>
        </a:bodyPr>
        <a:lstStyle/>
        <a:p>
          <a:pPr marL="0" lvl="0" indent="0" algn="l" defTabSz="1111250">
            <a:lnSpc>
              <a:spcPct val="90000"/>
            </a:lnSpc>
            <a:spcBef>
              <a:spcPct val="0"/>
            </a:spcBef>
            <a:spcAft>
              <a:spcPct val="35000"/>
            </a:spcAft>
            <a:buNone/>
          </a:pPr>
          <a:r>
            <a:rPr lang="en-US" sz="2500" kern="1200" dirty="0"/>
            <a:t>Click on the “Shipping” dropdown and click on “Shipping and Rating”</a:t>
          </a:r>
        </a:p>
      </dsp:txBody>
      <dsp:txXfrm>
        <a:off x="1821827" y="2826067"/>
        <a:ext cx="4670412" cy="15773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339872-3A8A-4099-A975-F7BB8140AC4B}" type="datetimeFigureOut">
              <a:rPr lang="en-US" smtClean="0"/>
              <a:t>3/31/2026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3D8AE-B13A-4C11-BF2B-AD2BFD59A1B9}" type="slidenum">
              <a:rPr lang="en-US" smtClean="0"/>
              <a:t>‹#›</a:t>
            </a:fld>
            <a:endParaRPr lang="en-US"/>
          </a:p>
        </p:txBody>
      </p:sp>
    </p:spTree>
    <p:extLst>
      <p:ext uri="{BB962C8B-B14F-4D97-AF65-F5344CB8AC3E}">
        <p14:creationId xmlns:p14="http://schemas.microsoft.com/office/powerpoint/2010/main" val="15285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do not order in bulk. Kits do expire. Plan for a month in advanced </a:t>
            </a:r>
          </a:p>
        </p:txBody>
      </p:sp>
      <p:sp>
        <p:nvSpPr>
          <p:cNvPr id="4" name="Slide Number Placeholder 3"/>
          <p:cNvSpPr>
            <a:spLocks noGrp="1"/>
          </p:cNvSpPr>
          <p:nvPr>
            <p:ph type="sldNum" sz="quarter" idx="5"/>
          </p:nvPr>
        </p:nvSpPr>
        <p:spPr/>
        <p:txBody>
          <a:bodyPr/>
          <a:lstStyle/>
          <a:p>
            <a:fld id="{4453D8AE-B13A-4C11-BF2B-AD2BFD59A1B9}" type="slidenum">
              <a:rPr lang="en-US" smtClean="0"/>
              <a:t>5</a:t>
            </a:fld>
            <a:endParaRPr lang="en-US"/>
          </a:p>
        </p:txBody>
      </p:sp>
    </p:spTree>
    <p:extLst>
      <p:ext uri="{BB962C8B-B14F-4D97-AF65-F5344CB8AC3E}">
        <p14:creationId xmlns:p14="http://schemas.microsoft.com/office/powerpoint/2010/main" val="377811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do not have to use all 7 lavender top cryovials. Fill each lavender top cryovial individuals to 1.5 ml and place the remaining plasma into blue top cryovial. Ex: 5 1.5 lavender .5 blue</a:t>
            </a:r>
          </a:p>
        </p:txBody>
      </p:sp>
      <p:sp>
        <p:nvSpPr>
          <p:cNvPr id="4" name="Slide Number Placeholder 3"/>
          <p:cNvSpPr>
            <a:spLocks noGrp="1"/>
          </p:cNvSpPr>
          <p:nvPr>
            <p:ph type="sldNum" sz="quarter" idx="5"/>
          </p:nvPr>
        </p:nvSpPr>
        <p:spPr/>
        <p:txBody>
          <a:bodyPr/>
          <a:lstStyle/>
          <a:p>
            <a:fld id="{4453D8AE-B13A-4C11-BF2B-AD2BFD59A1B9}" type="slidenum">
              <a:rPr lang="en-US" smtClean="0"/>
              <a:t>10</a:t>
            </a:fld>
            <a:endParaRPr lang="en-US"/>
          </a:p>
        </p:txBody>
      </p:sp>
    </p:spTree>
    <p:extLst>
      <p:ext uri="{BB962C8B-B14F-4D97-AF65-F5344CB8AC3E}">
        <p14:creationId xmlns:p14="http://schemas.microsoft.com/office/powerpoint/2010/main" val="96643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53D8AE-B13A-4C11-BF2B-AD2BFD59A1B9}" type="slidenum">
              <a:rPr lang="en-US" smtClean="0"/>
              <a:t>16</a:t>
            </a:fld>
            <a:endParaRPr lang="en-US"/>
          </a:p>
        </p:txBody>
      </p:sp>
    </p:spTree>
    <p:extLst>
      <p:ext uri="{BB962C8B-B14F-4D97-AF65-F5344CB8AC3E}">
        <p14:creationId xmlns:p14="http://schemas.microsoft.com/office/powerpoint/2010/main" val="320915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samples freeze at an angle or upside down it ruins the quality of the sample.</a:t>
            </a:r>
          </a:p>
        </p:txBody>
      </p:sp>
      <p:sp>
        <p:nvSpPr>
          <p:cNvPr id="4" name="Slide Number Placeholder 3"/>
          <p:cNvSpPr>
            <a:spLocks noGrp="1"/>
          </p:cNvSpPr>
          <p:nvPr>
            <p:ph type="sldNum" sz="quarter" idx="5"/>
          </p:nvPr>
        </p:nvSpPr>
        <p:spPr/>
        <p:txBody>
          <a:bodyPr/>
          <a:lstStyle/>
          <a:p>
            <a:fld id="{4453D8AE-B13A-4C11-BF2B-AD2BFD59A1B9}" type="slidenum">
              <a:rPr lang="en-US" smtClean="0"/>
              <a:t>18</a:t>
            </a:fld>
            <a:endParaRPr lang="en-US"/>
          </a:p>
        </p:txBody>
      </p:sp>
    </p:spTree>
    <p:extLst>
      <p:ext uri="{BB962C8B-B14F-4D97-AF65-F5344CB8AC3E}">
        <p14:creationId xmlns:p14="http://schemas.microsoft.com/office/powerpoint/2010/main" val="138398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need one physical form included in shipment and also send an electronic copy to us before your package goes out. If there are 8 </a:t>
            </a:r>
            <a:r>
              <a:rPr lang="en-US" dirty="0" err="1"/>
              <a:t>cryboxes</a:t>
            </a:r>
            <a:r>
              <a:rPr lang="en-US" dirty="0"/>
              <a:t>, we should receive 8 of these forms.</a:t>
            </a:r>
          </a:p>
        </p:txBody>
      </p:sp>
      <p:sp>
        <p:nvSpPr>
          <p:cNvPr id="4" name="Slide Number Placeholder 3"/>
          <p:cNvSpPr>
            <a:spLocks noGrp="1"/>
          </p:cNvSpPr>
          <p:nvPr>
            <p:ph type="sldNum" sz="quarter" idx="5"/>
          </p:nvPr>
        </p:nvSpPr>
        <p:spPr/>
        <p:txBody>
          <a:bodyPr/>
          <a:lstStyle/>
          <a:p>
            <a:fld id="{4453D8AE-B13A-4C11-BF2B-AD2BFD59A1B9}" type="slidenum">
              <a:rPr lang="en-US" smtClean="0"/>
              <a:t>19</a:t>
            </a:fld>
            <a:endParaRPr lang="en-US"/>
          </a:p>
        </p:txBody>
      </p:sp>
    </p:spTree>
    <p:extLst>
      <p:ext uri="{BB962C8B-B14F-4D97-AF65-F5344CB8AC3E}">
        <p14:creationId xmlns:p14="http://schemas.microsoft.com/office/powerpoint/2010/main" val="4186629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647AD-2A62-F639-4C5E-68E5C917C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5C95FF-AE39-816C-6F86-8FA5FDCDF5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81B6E1-15C0-670A-DCBC-F2BE13EFFFBD}"/>
              </a:ext>
            </a:extLst>
          </p:cNvPr>
          <p:cNvSpPr>
            <a:spLocks noGrp="1"/>
          </p:cNvSpPr>
          <p:nvPr>
            <p:ph type="body" idx="1"/>
          </p:nvPr>
        </p:nvSpPr>
        <p:spPr/>
        <p:txBody>
          <a:bodyPr/>
          <a:lstStyle/>
          <a:p>
            <a:r>
              <a:rPr lang="en-US" dirty="0"/>
              <a:t>You will need one physical form included in shipment and also send an electronic copy to us before your package goes out. If there are 8 </a:t>
            </a:r>
            <a:r>
              <a:rPr lang="en-US" dirty="0" err="1"/>
              <a:t>cryboxes</a:t>
            </a:r>
            <a:r>
              <a:rPr lang="en-US" dirty="0"/>
              <a:t>, we should receive 8 of these forms.</a:t>
            </a:r>
          </a:p>
        </p:txBody>
      </p:sp>
      <p:sp>
        <p:nvSpPr>
          <p:cNvPr id="4" name="Slide Number Placeholder 3">
            <a:extLst>
              <a:ext uri="{FF2B5EF4-FFF2-40B4-BE49-F238E27FC236}">
                <a16:creationId xmlns:a16="http://schemas.microsoft.com/office/drawing/2014/main" id="{24109A6A-F7E2-B544-7411-66F211A14CE0}"/>
              </a:ext>
            </a:extLst>
          </p:cNvPr>
          <p:cNvSpPr>
            <a:spLocks noGrp="1"/>
          </p:cNvSpPr>
          <p:nvPr>
            <p:ph type="sldNum" sz="quarter" idx="5"/>
          </p:nvPr>
        </p:nvSpPr>
        <p:spPr/>
        <p:txBody>
          <a:bodyPr/>
          <a:lstStyle/>
          <a:p>
            <a:fld id="{4453D8AE-B13A-4C11-BF2B-AD2BFD59A1B9}" type="slidenum">
              <a:rPr lang="en-US" smtClean="0"/>
              <a:t>20</a:t>
            </a:fld>
            <a:endParaRPr lang="en-US"/>
          </a:p>
        </p:txBody>
      </p:sp>
    </p:spTree>
    <p:extLst>
      <p:ext uri="{BB962C8B-B14F-4D97-AF65-F5344CB8AC3E}">
        <p14:creationId xmlns:p14="http://schemas.microsoft.com/office/powerpoint/2010/main" val="864645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EDF53-A84F-0314-D2A1-E58E07FB1A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7197A0-390E-7E28-0351-377BD8AF3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08D58-54BF-F301-A1BD-C3C16E01973C}"/>
              </a:ext>
            </a:extLst>
          </p:cNvPr>
          <p:cNvSpPr>
            <a:spLocks noGrp="1"/>
          </p:cNvSpPr>
          <p:nvPr>
            <p:ph type="body" idx="1"/>
          </p:nvPr>
        </p:nvSpPr>
        <p:spPr/>
        <p:txBody>
          <a:bodyPr/>
          <a:lstStyle/>
          <a:p>
            <a:r>
              <a:rPr lang="en-US" dirty="0"/>
              <a:t>You will need one physical form included in shipment and also send an electronic copy to us before your package goes out. If there are 8 </a:t>
            </a:r>
            <a:r>
              <a:rPr lang="en-US" dirty="0" err="1"/>
              <a:t>cryboxes</a:t>
            </a:r>
            <a:r>
              <a:rPr lang="en-US" dirty="0"/>
              <a:t>, we should receive 8 of these forms.</a:t>
            </a:r>
          </a:p>
        </p:txBody>
      </p:sp>
      <p:sp>
        <p:nvSpPr>
          <p:cNvPr id="4" name="Slide Number Placeholder 3">
            <a:extLst>
              <a:ext uri="{FF2B5EF4-FFF2-40B4-BE49-F238E27FC236}">
                <a16:creationId xmlns:a16="http://schemas.microsoft.com/office/drawing/2014/main" id="{006D4590-57F5-2CAF-3F42-B81819824BBA}"/>
              </a:ext>
            </a:extLst>
          </p:cNvPr>
          <p:cNvSpPr>
            <a:spLocks noGrp="1"/>
          </p:cNvSpPr>
          <p:nvPr>
            <p:ph type="sldNum" sz="quarter" idx="5"/>
          </p:nvPr>
        </p:nvSpPr>
        <p:spPr/>
        <p:txBody>
          <a:bodyPr/>
          <a:lstStyle/>
          <a:p>
            <a:fld id="{4453D8AE-B13A-4C11-BF2B-AD2BFD59A1B9}" type="slidenum">
              <a:rPr lang="en-US" smtClean="0"/>
              <a:t>21</a:t>
            </a:fld>
            <a:endParaRPr lang="en-US"/>
          </a:p>
        </p:txBody>
      </p:sp>
    </p:spTree>
    <p:extLst>
      <p:ext uri="{BB962C8B-B14F-4D97-AF65-F5344CB8AC3E}">
        <p14:creationId xmlns:p14="http://schemas.microsoft.com/office/powerpoint/2010/main" val="2468644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72137-9397-F4C4-5640-C1440BFBE57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88FB2B-BB8E-28E4-A175-7276B4ACBEF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E4AC1-5447-29E7-9DA6-15CCA8BEFC7A}"/>
              </a:ext>
            </a:extLst>
          </p:cNvPr>
          <p:cNvSpPr>
            <a:spLocks noGrp="1"/>
          </p:cNvSpPr>
          <p:nvPr>
            <p:ph type="ctrTitle"/>
          </p:nvPr>
        </p:nvSpPr>
        <p:spPr>
          <a:xfrm>
            <a:off x="1524000" y="1122363"/>
            <a:ext cx="9144000" cy="2387600"/>
          </a:xfrm>
        </p:spPr>
        <p:txBody>
          <a:bodyPr anchor="b">
            <a:normAutofit/>
          </a:bodyPr>
          <a:lstStyle>
            <a:lvl1pPr algn="ctr">
              <a:defRPr sz="8000">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68BBE56-2992-D21E-8A96-68E9B7BD2941}"/>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0FB9B3-A444-DCF9-4C86-F9F195BE3A85}"/>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5" name="Footer Placeholder 4">
            <a:extLst>
              <a:ext uri="{FF2B5EF4-FFF2-40B4-BE49-F238E27FC236}">
                <a16:creationId xmlns:a16="http://schemas.microsoft.com/office/drawing/2014/main" id="{61A0B220-0ACD-CBEB-E586-490353D01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35A68-3192-7280-1717-A4C52CDC06A7}"/>
              </a:ext>
            </a:extLst>
          </p:cNvPr>
          <p:cNvSpPr>
            <a:spLocks noGrp="1"/>
          </p:cNvSpPr>
          <p:nvPr>
            <p:ph type="sldNum" sz="quarter" idx="12"/>
          </p:nvPr>
        </p:nvSpPr>
        <p:spPr/>
        <p:txBody>
          <a:bodyPr/>
          <a:lstStyle/>
          <a:p>
            <a:fld id="{E99CAB82-7FF4-4494-83F1-F62BC3451C22}" type="slidenum">
              <a:rPr lang="en-US" smtClean="0"/>
              <a:t>‹#›</a:t>
            </a:fld>
            <a:endParaRPr lang="en-US"/>
          </a:p>
        </p:txBody>
      </p:sp>
      <p:pic>
        <p:nvPicPr>
          <p:cNvPr id="8" name="Picture 7" descr="A logo for a health care company&#10;&#10;Description automatically generated">
            <a:extLst>
              <a:ext uri="{FF2B5EF4-FFF2-40B4-BE49-F238E27FC236}">
                <a16:creationId xmlns:a16="http://schemas.microsoft.com/office/drawing/2014/main" id="{BD7E9E92-94A3-79A7-4976-D6869E5017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 t="21041" r="5810" b="23332"/>
          <a:stretch/>
        </p:blipFill>
        <p:spPr>
          <a:xfrm>
            <a:off x="4437601" y="4609907"/>
            <a:ext cx="3313651" cy="1609918"/>
          </a:xfrm>
          <a:prstGeom prst="rect">
            <a:avLst/>
          </a:prstGeom>
        </p:spPr>
      </p:pic>
    </p:spTree>
    <p:extLst>
      <p:ext uri="{BB962C8B-B14F-4D97-AF65-F5344CB8AC3E}">
        <p14:creationId xmlns:p14="http://schemas.microsoft.com/office/powerpoint/2010/main" val="2283280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839FA-38F8-68E9-5967-EB00BD4E14F0}"/>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ED1BA40-DF08-C34B-3FA0-D528E3CB4055}"/>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7DA3F0A1-0236-39D1-6C40-0CD56D75090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14CB697D-805D-D3DD-110E-E8E3E823DF4F}"/>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E6224F3-2705-7F7C-6599-B881200C8A27}"/>
              </a:ext>
            </a:extLst>
          </p:cNvPr>
          <p:cNvSpPr>
            <a:spLocks noGrp="1"/>
          </p:cNvSpPr>
          <p:nvPr>
            <p:ph type="body" orient="vert" idx="1"/>
          </p:nvPr>
        </p:nvSpPr>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8AB746-C7FB-804C-FE84-6118CC58C625}"/>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5" name="Footer Placeholder 4">
            <a:extLst>
              <a:ext uri="{FF2B5EF4-FFF2-40B4-BE49-F238E27FC236}">
                <a16:creationId xmlns:a16="http://schemas.microsoft.com/office/drawing/2014/main" id="{882015B2-D6D5-E1FB-A20E-07B8E0346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31854-C702-B215-F559-7EBD7A04240A}"/>
              </a:ext>
            </a:extLst>
          </p:cNvPr>
          <p:cNvSpPr>
            <a:spLocks noGrp="1"/>
          </p:cNvSpPr>
          <p:nvPr>
            <p:ph type="sldNum" sz="quarter" idx="12"/>
          </p:nvPr>
        </p:nvSpPr>
        <p:spPr/>
        <p:txBody>
          <a:bodyPr/>
          <a:lstStyle/>
          <a:p>
            <a:fld id="{E99CAB82-7FF4-4494-83F1-F62BC3451C22}" type="slidenum">
              <a:rPr lang="en-US" smtClean="0"/>
              <a:t>‹#›</a:t>
            </a:fld>
            <a:endParaRPr lang="en-US"/>
          </a:p>
        </p:txBody>
      </p:sp>
    </p:spTree>
    <p:extLst>
      <p:ext uri="{BB962C8B-B14F-4D97-AF65-F5344CB8AC3E}">
        <p14:creationId xmlns:p14="http://schemas.microsoft.com/office/powerpoint/2010/main" val="401481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8149D-B08C-235B-B28A-A885DEE89318}"/>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7AA9EC2-5EEB-1C79-0E58-347132F074B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29F7FDB7-F5FC-8B5D-F462-A79A28FEF7F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Vertical Title 1">
            <a:extLst>
              <a:ext uri="{FF2B5EF4-FFF2-40B4-BE49-F238E27FC236}">
                <a16:creationId xmlns:a16="http://schemas.microsoft.com/office/drawing/2014/main" id="{BBBDB956-39FC-2769-C335-106DEB081B16}"/>
              </a:ext>
            </a:extLst>
          </p:cNvPr>
          <p:cNvSpPr>
            <a:spLocks noGrp="1"/>
          </p:cNvSpPr>
          <p:nvPr>
            <p:ph type="title" orient="vert"/>
          </p:nvPr>
        </p:nvSpPr>
        <p:spPr>
          <a:xfrm>
            <a:off x="8724900" y="365125"/>
            <a:ext cx="2628900" cy="5811838"/>
          </a:xfrm>
        </p:spPr>
        <p:txBody>
          <a:bodyPr vert="eaVert"/>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AF09C2-09D5-A8CF-BC52-6C97CDD1592F}"/>
              </a:ext>
            </a:extLst>
          </p:cNvPr>
          <p:cNvSpPr>
            <a:spLocks noGrp="1"/>
          </p:cNvSpPr>
          <p:nvPr>
            <p:ph type="body" orient="vert" idx="1"/>
          </p:nvPr>
        </p:nvSpPr>
        <p:spPr>
          <a:xfrm>
            <a:off x="838200" y="365125"/>
            <a:ext cx="7734300" cy="5811838"/>
          </a:xfrm>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1FF62-F691-7A53-FB80-C86EB318F74D}"/>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5" name="Footer Placeholder 4">
            <a:extLst>
              <a:ext uri="{FF2B5EF4-FFF2-40B4-BE49-F238E27FC236}">
                <a16:creationId xmlns:a16="http://schemas.microsoft.com/office/drawing/2014/main" id="{9BC0BD89-FDDD-1773-403C-03C989A62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9B913-40C3-036E-E1A4-30127B24734F}"/>
              </a:ext>
            </a:extLst>
          </p:cNvPr>
          <p:cNvSpPr>
            <a:spLocks noGrp="1"/>
          </p:cNvSpPr>
          <p:nvPr>
            <p:ph type="sldNum" sz="quarter" idx="12"/>
          </p:nvPr>
        </p:nvSpPr>
        <p:spPr/>
        <p:txBody>
          <a:bodyPr/>
          <a:lstStyle/>
          <a:p>
            <a:fld id="{E99CAB82-7FF4-4494-83F1-F62BC3451C22}" type="slidenum">
              <a:rPr lang="en-US" smtClean="0"/>
              <a:t>‹#›</a:t>
            </a:fld>
            <a:endParaRPr lang="en-US"/>
          </a:p>
        </p:txBody>
      </p:sp>
    </p:spTree>
    <p:extLst>
      <p:ext uri="{BB962C8B-B14F-4D97-AF65-F5344CB8AC3E}">
        <p14:creationId xmlns:p14="http://schemas.microsoft.com/office/powerpoint/2010/main" val="259783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logo with arrows and words&#10;&#10;Description automatically generated">
            <a:extLst>
              <a:ext uri="{FF2B5EF4-FFF2-40B4-BE49-F238E27FC236}">
                <a16:creationId xmlns:a16="http://schemas.microsoft.com/office/drawing/2014/main" id="{BCFBFA48-D633-070F-D010-B0DF0C6D7A6E}"/>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7" name="Rectangle 6">
            <a:extLst>
              <a:ext uri="{FF2B5EF4-FFF2-40B4-BE49-F238E27FC236}">
                <a16:creationId xmlns:a16="http://schemas.microsoft.com/office/drawing/2014/main" id="{74F1C2F0-58BC-A97E-C530-1D984E3F611B}"/>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FC238A9-3019-B42B-7A66-33B1328DCACF}"/>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6654-ECA9-902F-AD6F-905555303218}"/>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D06E2-7DF2-1180-4358-B27D8C7D2F0E}"/>
              </a:ext>
            </a:extLst>
          </p:cNvPr>
          <p:cNvSpPr>
            <a:spLocks noGrp="1"/>
          </p:cNvSpPr>
          <p:nvPr>
            <p:ph idx="1"/>
          </p:nvPr>
        </p:nvSpPr>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6D6C3E-BAFE-14C3-7058-0C4D92DA1BE0}"/>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5" name="Footer Placeholder 4">
            <a:extLst>
              <a:ext uri="{FF2B5EF4-FFF2-40B4-BE49-F238E27FC236}">
                <a16:creationId xmlns:a16="http://schemas.microsoft.com/office/drawing/2014/main" id="{1D2374B4-29C6-5FD3-CBB1-C1D05A728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DA051-9B6A-F837-CCF0-17D0F49649A1}"/>
              </a:ext>
            </a:extLst>
          </p:cNvPr>
          <p:cNvSpPr>
            <a:spLocks noGrp="1"/>
          </p:cNvSpPr>
          <p:nvPr>
            <p:ph type="sldNum" sz="quarter" idx="12"/>
          </p:nvPr>
        </p:nvSpPr>
        <p:spPr/>
        <p:txBody>
          <a:bodyPr/>
          <a:lstStyle/>
          <a:p>
            <a:fld id="{E99CAB82-7FF4-4494-83F1-F62BC3451C22}" type="slidenum">
              <a:rPr lang="en-US" smtClean="0"/>
              <a:t>‹#›</a:t>
            </a:fld>
            <a:endParaRPr lang="en-US"/>
          </a:p>
        </p:txBody>
      </p:sp>
    </p:spTree>
    <p:extLst>
      <p:ext uri="{BB962C8B-B14F-4D97-AF65-F5344CB8AC3E}">
        <p14:creationId xmlns:p14="http://schemas.microsoft.com/office/powerpoint/2010/main" val="50728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BDEA7-86BE-3B15-8B8F-D0006852853D}"/>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9538656-F820-6E6B-A7A4-61D370869DE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3D1547-8A45-945A-ED19-147413067CC7}"/>
              </a:ext>
            </a:extLst>
          </p:cNvPr>
          <p:cNvSpPr>
            <a:spLocks noGrp="1"/>
          </p:cNvSpPr>
          <p:nvPr>
            <p:ph type="title"/>
          </p:nvPr>
        </p:nvSpPr>
        <p:spPr>
          <a:xfrm>
            <a:off x="831850" y="1709738"/>
            <a:ext cx="10515600" cy="2852737"/>
          </a:xfrm>
        </p:spPr>
        <p:txBody>
          <a:bodyPr anchor="b">
            <a:normAutofit/>
          </a:bodyPr>
          <a:lstStyle>
            <a:lvl1pPr algn="ctr">
              <a:defRPr sz="8000">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A4A7B-9BF6-A09D-903D-778617B3D5A2}"/>
              </a:ext>
            </a:extLst>
          </p:cNvPr>
          <p:cNvSpPr>
            <a:spLocks noGrp="1"/>
          </p:cNvSpPr>
          <p:nvPr>
            <p:ph type="body" idx="1"/>
          </p:nvPr>
        </p:nvSpPr>
        <p:spPr>
          <a:xfrm>
            <a:off x="831850" y="4589463"/>
            <a:ext cx="10515600" cy="1500187"/>
          </a:xfrm>
        </p:spPr>
        <p:txBody>
          <a:bodyPr/>
          <a:lstStyle>
            <a:lvl1pPr marL="0" indent="0" algn="ctr">
              <a:buNone/>
              <a:defRPr sz="2400">
                <a:solidFill>
                  <a:schemeClr val="accent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10519-6B30-CCDE-83D4-77170D224AFC}"/>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5" name="Footer Placeholder 4">
            <a:extLst>
              <a:ext uri="{FF2B5EF4-FFF2-40B4-BE49-F238E27FC236}">
                <a16:creationId xmlns:a16="http://schemas.microsoft.com/office/drawing/2014/main" id="{B7D05A1B-4826-144A-6E9A-E94C48EE1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57286-B1C1-343E-0E8A-BF5023BF4C8B}"/>
              </a:ext>
            </a:extLst>
          </p:cNvPr>
          <p:cNvSpPr>
            <a:spLocks noGrp="1"/>
          </p:cNvSpPr>
          <p:nvPr>
            <p:ph type="sldNum" sz="quarter" idx="12"/>
          </p:nvPr>
        </p:nvSpPr>
        <p:spPr/>
        <p:txBody>
          <a:bodyPr/>
          <a:lstStyle/>
          <a:p>
            <a:fld id="{E99CAB82-7FF4-4494-83F1-F62BC3451C22}" type="slidenum">
              <a:rPr lang="en-US" smtClean="0"/>
              <a:t>‹#›</a:t>
            </a:fld>
            <a:endParaRPr lang="en-US"/>
          </a:p>
        </p:txBody>
      </p:sp>
    </p:spTree>
    <p:extLst>
      <p:ext uri="{BB962C8B-B14F-4D97-AF65-F5344CB8AC3E}">
        <p14:creationId xmlns:p14="http://schemas.microsoft.com/office/powerpoint/2010/main" val="4194060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5056C-15E2-5B95-F753-EAE41507A3A4}"/>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85D71E2-7494-A75B-6571-5E4BF5049B7E}"/>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ogo with arrows and words&#10;&#10;Description automatically generated">
            <a:extLst>
              <a:ext uri="{FF2B5EF4-FFF2-40B4-BE49-F238E27FC236}">
                <a16:creationId xmlns:a16="http://schemas.microsoft.com/office/drawing/2014/main" id="{1413C837-6358-7B7A-5FF3-00C40E895C30}"/>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C910D2C-1426-25B1-D1AE-2136E0AEE98B}"/>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613292-BD80-FB2F-8CBB-744C1C9CDD55}"/>
              </a:ext>
            </a:extLst>
          </p:cNvPr>
          <p:cNvSpPr>
            <a:spLocks noGrp="1"/>
          </p:cNvSpPr>
          <p:nvPr>
            <p:ph sz="half" idx="1"/>
          </p:nvPr>
        </p:nvSpPr>
        <p:spPr>
          <a:xfrm>
            <a:off x="838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BEE772-49C1-01E0-A40E-D4EB56312A7E}"/>
              </a:ext>
            </a:extLst>
          </p:cNvPr>
          <p:cNvSpPr>
            <a:spLocks noGrp="1"/>
          </p:cNvSpPr>
          <p:nvPr>
            <p:ph sz="half" idx="2"/>
          </p:nvPr>
        </p:nvSpPr>
        <p:spPr>
          <a:xfrm>
            <a:off x="6172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D92B18E-FD97-C857-42B1-56C30CEAB137}"/>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6" name="Footer Placeholder 5">
            <a:extLst>
              <a:ext uri="{FF2B5EF4-FFF2-40B4-BE49-F238E27FC236}">
                <a16:creationId xmlns:a16="http://schemas.microsoft.com/office/drawing/2014/main" id="{EEB13C04-6898-6C32-EA74-81D6B0A50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5AAC5-47AF-75E4-C022-E3D580E9AC7C}"/>
              </a:ext>
            </a:extLst>
          </p:cNvPr>
          <p:cNvSpPr>
            <a:spLocks noGrp="1"/>
          </p:cNvSpPr>
          <p:nvPr>
            <p:ph type="sldNum" sz="quarter" idx="12"/>
          </p:nvPr>
        </p:nvSpPr>
        <p:spPr/>
        <p:txBody>
          <a:bodyPr/>
          <a:lstStyle/>
          <a:p>
            <a:fld id="{E99CAB82-7FF4-4494-83F1-F62BC3451C22}" type="slidenum">
              <a:rPr lang="en-US" smtClean="0"/>
              <a:t>‹#›</a:t>
            </a:fld>
            <a:endParaRPr lang="en-US"/>
          </a:p>
        </p:txBody>
      </p:sp>
    </p:spTree>
    <p:extLst>
      <p:ext uri="{BB962C8B-B14F-4D97-AF65-F5344CB8AC3E}">
        <p14:creationId xmlns:p14="http://schemas.microsoft.com/office/powerpoint/2010/main" val="3012146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AFE12-4FFC-6777-5A89-924ADD71E011}"/>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2BA58F8-3710-EEAF-DDF5-D044B9525281}"/>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logo with arrows and words&#10;&#10;Description automatically generated">
            <a:extLst>
              <a:ext uri="{FF2B5EF4-FFF2-40B4-BE49-F238E27FC236}">
                <a16:creationId xmlns:a16="http://schemas.microsoft.com/office/drawing/2014/main" id="{7E167B5B-DF35-DCD1-E45E-45AD81C33216}"/>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A270C011-34CC-2E00-67CF-E6047D3C90A6}"/>
              </a:ext>
            </a:extLst>
          </p:cNvPr>
          <p:cNvSpPr>
            <a:spLocks noGrp="1"/>
          </p:cNvSpPr>
          <p:nvPr>
            <p:ph type="title"/>
          </p:nvPr>
        </p:nvSpPr>
        <p:spPr>
          <a:xfrm>
            <a:off x="839788" y="365125"/>
            <a:ext cx="10515600" cy="1325563"/>
          </a:xfrm>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37AB59-5BFE-185A-52A3-818AE32B3306}"/>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6C743-CAA8-87CF-BC34-8EAE50E1B8F4}"/>
              </a:ext>
            </a:extLst>
          </p:cNvPr>
          <p:cNvSpPr>
            <a:spLocks noGrp="1"/>
          </p:cNvSpPr>
          <p:nvPr>
            <p:ph sz="half" idx="2"/>
          </p:nvPr>
        </p:nvSpPr>
        <p:spPr>
          <a:xfrm>
            <a:off x="839788" y="2505075"/>
            <a:ext cx="5157787"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55F56-89B3-023F-D8C1-D541EAE5576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C008-123F-CED5-0348-B04F31FC977B}"/>
              </a:ext>
            </a:extLst>
          </p:cNvPr>
          <p:cNvSpPr>
            <a:spLocks noGrp="1"/>
          </p:cNvSpPr>
          <p:nvPr>
            <p:ph sz="quarter" idx="4"/>
          </p:nvPr>
        </p:nvSpPr>
        <p:spPr>
          <a:xfrm>
            <a:off x="6172200" y="2505075"/>
            <a:ext cx="5183188"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26558B-7320-3106-A515-F0003CEF239F}"/>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8" name="Footer Placeholder 7">
            <a:extLst>
              <a:ext uri="{FF2B5EF4-FFF2-40B4-BE49-F238E27FC236}">
                <a16:creationId xmlns:a16="http://schemas.microsoft.com/office/drawing/2014/main" id="{CC02C1E8-53D7-4DF1-6856-2AACAAA4A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A283D-4543-39D1-99F4-90C1D846D5C9}"/>
              </a:ext>
            </a:extLst>
          </p:cNvPr>
          <p:cNvSpPr>
            <a:spLocks noGrp="1"/>
          </p:cNvSpPr>
          <p:nvPr>
            <p:ph type="sldNum" sz="quarter" idx="12"/>
          </p:nvPr>
        </p:nvSpPr>
        <p:spPr/>
        <p:txBody>
          <a:bodyPr/>
          <a:lstStyle/>
          <a:p>
            <a:fld id="{E99CAB82-7FF4-4494-83F1-F62BC3451C22}" type="slidenum">
              <a:rPr lang="en-US" smtClean="0"/>
              <a:t>‹#›</a:t>
            </a:fld>
            <a:endParaRPr lang="en-US"/>
          </a:p>
        </p:txBody>
      </p:sp>
    </p:spTree>
    <p:extLst>
      <p:ext uri="{BB962C8B-B14F-4D97-AF65-F5344CB8AC3E}">
        <p14:creationId xmlns:p14="http://schemas.microsoft.com/office/powerpoint/2010/main" val="3614099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35263-D89A-40CA-3605-254D2D9F1AA7}"/>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0644D85-3E8A-9602-6A1E-FD86C15EE81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logo with arrows and words&#10;&#10;Description automatically generated">
            <a:extLst>
              <a:ext uri="{FF2B5EF4-FFF2-40B4-BE49-F238E27FC236}">
                <a16:creationId xmlns:a16="http://schemas.microsoft.com/office/drawing/2014/main" id="{399731B1-91CF-AD39-D276-DE6124F3097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F5BC74C-CEEF-2A76-ED89-344B040DAFAC}"/>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F428C0C-189F-BE3A-0D75-4527F41CE3AA}"/>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4" name="Footer Placeholder 3">
            <a:extLst>
              <a:ext uri="{FF2B5EF4-FFF2-40B4-BE49-F238E27FC236}">
                <a16:creationId xmlns:a16="http://schemas.microsoft.com/office/drawing/2014/main" id="{3FA2C470-B443-D6BB-54BD-AD984CC0B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89E90-EF61-0658-39C2-F7E277764A7C}"/>
              </a:ext>
            </a:extLst>
          </p:cNvPr>
          <p:cNvSpPr>
            <a:spLocks noGrp="1"/>
          </p:cNvSpPr>
          <p:nvPr>
            <p:ph type="sldNum" sz="quarter" idx="12"/>
          </p:nvPr>
        </p:nvSpPr>
        <p:spPr/>
        <p:txBody>
          <a:bodyPr/>
          <a:lstStyle/>
          <a:p>
            <a:fld id="{E99CAB82-7FF4-4494-83F1-F62BC3451C22}" type="slidenum">
              <a:rPr lang="en-US" smtClean="0"/>
              <a:t>‹#›</a:t>
            </a:fld>
            <a:endParaRPr lang="en-US"/>
          </a:p>
        </p:txBody>
      </p:sp>
    </p:spTree>
    <p:extLst>
      <p:ext uri="{BB962C8B-B14F-4D97-AF65-F5344CB8AC3E}">
        <p14:creationId xmlns:p14="http://schemas.microsoft.com/office/powerpoint/2010/main" val="152181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105E6-F060-03DC-3645-07FB9D786C1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F7EAD7-C90A-B986-F8CA-58A1166D3463}"/>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7A111FFB-0E14-EA5E-5C32-80687C965EF6}"/>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3" name="Footer Placeholder 2">
            <a:extLst>
              <a:ext uri="{FF2B5EF4-FFF2-40B4-BE49-F238E27FC236}">
                <a16:creationId xmlns:a16="http://schemas.microsoft.com/office/drawing/2014/main" id="{62CC1119-6D7D-F01B-09B2-D1D54BCEDD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15E79-E0E8-29B9-2DA8-A0E3D1C064E3}"/>
              </a:ext>
            </a:extLst>
          </p:cNvPr>
          <p:cNvSpPr>
            <a:spLocks noGrp="1"/>
          </p:cNvSpPr>
          <p:nvPr>
            <p:ph type="sldNum" sz="quarter" idx="12"/>
          </p:nvPr>
        </p:nvSpPr>
        <p:spPr/>
        <p:txBody>
          <a:bodyPr/>
          <a:lstStyle/>
          <a:p>
            <a:fld id="{E99CAB82-7FF4-4494-83F1-F62BC3451C22}" type="slidenum">
              <a:rPr lang="en-US" smtClean="0"/>
              <a:t>‹#›</a:t>
            </a:fld>
            <a:endParaRPr lang="en-US"/>
          </a:p>
        </p:txBody>
      </p:sp>
    </p:spTree>
    <p:extLst>
      <p:ext uri="{BB962C8B-B14F-4D97-AF65-F5344CB8AC3E}">
        <p14:creationId xmlns:p14="http://schemas.microsoft.com/office/powerpoint/2010/main" val="324510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082F1-5F9A-CEB1-D420-033D202D3CF1}"/>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74AED934-AB9D-B681-FF36-306B6A3A2AB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9" name="Rectangle 8">
            <a:extLst>
              <a:ext uri="{FF2B5EF4-FFF2-40B4-BE49-F238E27FC236}">
                <a16:creationId xmlns:a16="http://schemas.microsoft.com/office/drawing/2014/main" id="{FDA96A39-FE94-E491-ECC4-163678E50E0B}"/>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C0D2F57-6A0F-2F67-0001-A5C4EEEC39A3}"/>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6AC5FE3-E0FB-543C-D857-E7449CDB99D3}"/>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A538E8-D9BA-3A18-7181-F2F8EE1B4CCB}"/>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solidFill>
                  <a:schemeClr val="tx2"/>
                </a:solidFill>
              </a:defRPr>
            </a:lvl3pPr>
            <a:lvl4pPr>
              <a:defRPr sz="2000"/>
            </a:lvl4pPr>
            <a:lvl5pPr>
              <a:defRPr sz="2000">
                <a:solidFill>
                  <a:schemeClr val="accent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6DF340-CA76-A5E4-1480-182198304D27}"/>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6" name="Footer Placeholder 5">
            <a:extLst>
              <a:ext uri="{FF2B5EF4-FFF2-40B4-BE49-F238E27FC236}">
                <a16:creationId xmlns:a16="http://schemas.microsoft.com/office/drawing/2014/main" id="{01AF70AD-E60F-CBE5-173B-4121D982C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E9088-E3DC-9610-2027-680153940CD1}"/>
              </a:ext>
            </a:extLst>
          </p:cNvPr>
          <p:cNvSpPr>
            <a:spLocks noGrp="1"/>
          </p:cNvSpPr>
          <p:nvPr>
            <p:ph type="sldNum" sz="quarter" idx="12"/>
          </p:nvPr>
        </p:nvSpPr>
        <p:spPr/>
        <p:txBody>
          <a:bodyPr/>
          <a:lstStyle/>
          <a:p>
            <a:fld id="{E99CAB82-7FF4-4494-83F1-F62BC3451C22}" type="slidenum">
              <a:rPr lang="en-US" smtClean="0"/>
              <a:t>‹#›</a:t>
            </a:fld>
            <a:endParaRPr lang="en-US"/>
          </a:p>
        </p:txBody>
      </p:sp>
      <p:sp>
        <p:nvSpPr>
          <p:cNvPr id="12" name="Title 1">
            <a:extLst>
              <a:ext uri="{FF2B5EF4-FFF2-40B4-BE49-F238E27FC236}">
                <a16:creationId xmlns:a16="http://schemas.microsoft.com/office/drawing/2014/main" id="{46EDD253-1C27-8DF1-CA8E-68F6A684148E}"/>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2F577FE-7BDF-CBBA-CA49-7A647404FC4D}"/>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840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CFD6-ED2E-322A-2A6A-CAD5AFF3B90E}"/>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C5AE7E-73D2-F8A0-14F5-DE5066C886E7}"/>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D33719E-0587-CB85-2117-10412A98BA5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3323DC19-3E11-3B6C-BFFE-31F1299E1F61}"/>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3" name="Picture Placeholder 2">
            <a:extLst>
              <a:ext uri="{FF2B5EF4-FFF2-40B4-BE49-F238E27FC236}">
                <a16:creationId xmlns:a16="http://schemas.microsoft.com/office/drawing/2014/main" id="{45143622-F04E-6D57-A3E0-0AA3005CC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88512C61-5FC4-4AD5-CCAA-C8BBD6889099}"/>
              </a:ext>
            </a:extLst>
          </p:cNvPr>
          <p:cNvSpPr>
            <a:spLocks noGrp="1"/>
          </p:cNvSpPr>
          <p:nvPr>
            <p:ph type="dt" sz="half" idx="10"/>
          </p:nvPr>
        </p:nvSpPr>
        <p:spPr/>
        <p:txBody>
          <a:bodyPr/>
          <a:lstStyle/>
          <a:p>
            <a:fld id="{9F5B2512-5B09-4128-B160-FD52B3FFCDAA}" type="datetimeFigureOut">
              <a:rPr lang="en-US" smtClean="0"/>
              <a:t>3/31/2026</a:t>
            </a:fld>
            <a:endParaRPr lang="en-US"/>
          </a:p>
        </p:txBody>
      </p:sp>
      <p:sp>
        <p:nvSpPr>
          <p:cNvPr id="6" name="Footer Placeholder 5">
            <a:extLst>
              <a:ext uri="{FF2B5EF4-FFF2-40B4-BE49-F238E27FC236}">
                <a16:creationId xmlns:a16="http://schemas.microsoft.com/office/drawing/2014/main" id="{3262248E-E424-411A-84D9-B72890112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0FD2D-10CE-97E8-92EE-6DAF71D4CCAF}"/>
              </a:ext>
            </a:extLst>
          </p:cNvPr>
          <p:cNvSpPr>
            <a:spLocks noGrp="1"/>
          </p:cNvSpPr>
          <p:nvPr>
            <p:ph type="sldNum" sz="quarter" idx="12"/>
          </p:nvPr>
        </p:nvSpPr>
        <p:spPr/>
        <p:txBody>
          <a:bodyPr/>
          <a:lstStyle/>
          <a:p>
            <a:fld id="{E99CAB82-7FF4-4494-83F1-F62BC3451C22}" type="slidenum">
              <a:rPr lang="en-US" smtClean="0"/>
              <a:t>‹#›</a:t>
            </a:fld>
            <a:endParaRPr lang="en-US"/>
          </a:p>
        </p:txBody>
      </p:sp>
      <p:sp>
        <p:nvSpPr>
          <p:cNvPr id="8" name="Rectangle 7">
            <a:extLst>
              <a:ext uri="{FF2B5EF4-FFF2-40B4-BE49-F238E27FC236}">
                <a16:creationId xmlns:a16="http://schemas.microsoft.com/office/drawing/2014/main" id="{DEE1ED9E-0B1F-51CC-0C17-152F74843746}"/>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FF526946-0B15-47EC-5DC8-E1B47055CA38}"/>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EAE24694-84A9-B8C8-EE53-FBAEED61EC40}"/>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30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7205F-86EE-2F75-2F6F-277305FBA1FC}"/>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84A7F75-0A7C-7DF5-F26E-17846BC56E7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7CCB448-D7FD-D91F-9888-73C8DEE5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E90A2-3E88-29DD-697E-F39BA16AC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6081F-9486-C8E1-D5DF-DA38E29D80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2512-5B09-4128-B160-FD52B3FFCDAA}" type="datetimeFigureOut">
              <a:rPr lang="en-US" smtClean="0"/>
              <a:t>3/31/2026</a:t>
            </a:fld>
            <a:endParaRPr lang="en-US"/>
          </a:p>
        </p:txBody>
      </p:sp>
      <p:sp>
        <p:nvSpPr>
          <p:cNvPr id="5" name="Footer Placeholder 4">
            <a:extLst>
              <a:ext uri="{FF2B5EF4-FFF2-40B4-BE49-F238E27FC236}">
                <a16:creationId xmlns:a16="http://schemas.microsoft.com/office/drawing/2014/main" id="{43F6CF3E-D04D-4049-B65C-DB26A185D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C0839-A5C1-C580-AB7B-B1DC8081F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9CAB82-7FF4-4494-83F1-F62BC3451C22}" type="slidenum">
              <a:rPr lang="en-US" smtClean="0"/>
              <a:t>‹#›</a:t>
            </a:fld>
            <a:endParaRPr lang="en-US"/>
          </a:p>
        </p:txBody>
      </p:sp>
    </p:spTree>
    <p:extLst>
      <p:ext uri="{BB962C8B-B14F-4D97-AF65-F5344CB8AC3E}">
        <p14:creationId xmlns:p14="http://schemas.microsoft.com/office/powerpoint/2010/main" val="274557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8.jpe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dcap.link/PACTSampleFor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3.jp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hyperlink" Target="https://redcap.link/NCRADShippingForm"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0.png"/><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ncrad.org/coordinate-studies/pact"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ncrad.iu.edu/" TargetMode="External"/><Relationship Id="rId2" Type="http://schemas.openxmlformats.org/officeDocument/2006/relationships/hyperlink" Target="mailto:alzstudy@iu.edu" TargetMode="External"/><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hyperlink" Target="mailto:kimcor@iu.edu" TargetMode="External"/><Relationship Id="rId4" Type="http://schemas.openxmlformats.org/officeDocument/2006/relationships/hyperlink" Target="mailto:joglogoz@i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kits.iu.edu/PACT"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9B80-495A-4F15-BA7F-BAD69B6C50FA}"/>
              </a:ext>
            </a:extLst>
          </p:cNvPr>
          <p:cNvSpPr>
            <a:spLocks noGrp="1"/>
          </p:cNvSpPr>
          <p:nvPr>
            <p:ph type="ctrTitle"/>
          </p:nvPr>
        </p:nvSpPr>
        <p:spPr>
          <a:xfrm>
            <a:off x="1164148" y="606729"/>
            <a:ext cx="10300004" cy="3167432"/>
          </a:xfrm>
        </p:spPr>
        <p:txBody>
          <a:bodyPr>
            <a:normAutofit fontScale="90000"/>
          </a:bodyPr>
          <a:lstStyle/>
          <a:p>
            <a:pPr algn="ctr"/>
            <a:r>
              <a:rPr lang="en-US" sz="6000" dirty="0"/>
              <a:t>Preventing Alzheimer’s</a:t>
            </a:r>
            <a:br>
              <a:rPr lang="en-US" sz="6000" dirty="0"/>
            </a:br>
            <a:r>
              <a:rPr lang="en-US" sz="6000" dirty="0"/>
              <a:t>Disease with Cognitive Training: </a:t>
            </a:r>
            <a:br>
              <a:rPr lang="en-US" sz="6000" dirty="0"/>
            </a:br>
            <a:r>
              <a:rPr lang="en-US" sz="6600" b="1" dirty="0"/>
              <a:t>The PACT Trial</a:t>
            </a:r>
          </a:p>
        </p:txBody>
      </p:sp>
      <p:sp>
        <p:nvSpPr>
          <p:cNvPr id="3" name="Subtitle 2">
            <a:extLst>
              <a:ext uri="{FF2B5EF4-FFF2-40B4-BE49-F238E27FC236}">
                <a16:creationId xmlns:a16="http://schemas.microsoft.com/office/drawing/2014/main" id="{1356E722-9450-4CFB-9481-4DB5D4AC6D20}"/>
              </a:ext>
            </a:extLst>
          </p:cNvPr>
          <p:cNvSpPr>
            <a:spLocks noGrp="1"/>
          </p:cNvSpPr>
          <p:nvPr>
            <p:ph type="subTitle" idx="1"/>
          </p:nvPr>
        </p:nvSpPr>
        <p:spPr>
          <a:xfrm>
            <a:off x="1732261" y="3883972"/>
            <a:ext cx="9541917" cy="443292"/>
          </a:xfrm>
        </p:spPr>
        <p:txBody>
          <a:bodyPr/>
          <a:lstStyle/>
          <a:p>
            <a:r>
              <a:rPr lang="en-US" dirty="0"/>
              <a:t>Biospecimen Collection and Shipment training</a:t>
            </a:r>
          </a:p>
        </p:txBody>
      </p:sp>
    </p:spTree>
    <p:extLst>
      <p:ext uri="{BB962C8B-B14F-4D97-AF65-F5344CB8AC3E}">
        <p14:creationId xmlns:p14="http://schemas.microsoft.com/office/powerpoint/2010/main" val="4201016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8E57-AEBF-4EC5-AFBD-B3BF9C7678B7}"/>
              </a:ext>
            </a:extLst>
          </p:cNvPr>
          <p:cNvSpPr>
            <a:spLocks noGrp="1"/>
          </p:cNvSpPr>
          <p:nvPr>
            <p:ph type="title"/>
          </p:nvPr>
        </p:nvSpPr>
        <p:spPr/>
        <p:txBody>
          <a:bodyPr/>
          <a:lstStyle/>
          <a:p>
            <a:r>
              <a:rPr lang="en-US" dirty="0"/>
              <a:t>Specimen Collection and Processing:</a:t>
            </a:r>
            <a:br>
              <a:rPr lang="en-US" dirty="0"/>
            </a:br>
            <a:r>
              <a:rPr lang="en-US" sz="3600" dirty="0"/>
              <a:t>Specimen Tube Types</a:t>
            </a:r>
            <a:endParaRPr lang="en-US" dirty="0"/>
          </a:p>
        </p:txBody>
      </p:sp>
      <p:graphicFrame>
        <p:nvGraphicFramePr>
          <p:cNvPr id="4" name="Table 4">
            <a:extLst>
              <a:ext uri="{FF2B5EF4-FFF2-40B4-BE49-F238E27FC236}">
                <a16:creationId xmlns:a16="http://schemas.microsoft.com/office/drawing/2014/main" id="{A20877E6-5050-48E8-9FEC-1D2A62EDB9E5}"/>
              </a:ext>
            </a:extLst>
          </p:cNvPr>
          <p:cNvGraphicFramePr>
            <a:graphicFrameLocks noGrp="1"/>
          </p:cNvGraphicFramePr>
          <p:nvPr>
            <p:extLst>
              <p:ext uri="{D42A27DB-BD31-4B8C-83A1-F6EECF244321}">
                <p14:modId xmlns:p14="http://schemas.microsoft.com/office/powerpoint/2010/main" val="4207077710"/>
              </p:ext>
            </p:extLst>
          </p:nvPr>
        </p:nvGraphicFramePr>
        <p:xfrm>
          <a:off x="1242060" y="1979224"/>
          <a:ext cx="9913620" cy="3383934"/>
        </p:xfrm>
        <a:graphic>
          <a:graphicData uri="http://schemas.openxmlformats.org/drawingml/2006/table">
            <a:tbl>
              <a:tblPr firstRow="1" bandRow="1">
                <a:tableStyleId>{5C22544A-7EE6-4342-B048-85BDC9FD1C3A}</a:tableStyleId>
              </a:tblPr>
              <a:tblGrid>
                <a:gridCol w="2028831">
                  <a:extLst>
                    <a:ext uri="{9D8B030D-6E8A-4147-A177-3AD203B41FA5}">
                      <a16:colId xmlns:a16="http://schemas.microsoft.com/office/drawing/2014/main" val="2255630001"/>
                    </a:ext>
                  </a:extLst>
                </a:gridCol>
                <a:gridCol w="1838097">
                  <a:extLst>
                    <a:ext uri="{9D8B030D-6E8A-4147-A177-3AD203B41FA5}">
                      <a16:colId xmlns:a16="http://schemas.microsoft.com/office/drawing/2014/main" val="3376341932"/>
                    </a:ext>
                  </a:extLst>
                </a:gridCol>
                <a:gridCol w="981997">
                  <a:extLst>
                    <a:ext uri="{9D8B030D-6E8A-4147-A177-3AD203B41FA5}">
                      <a16:colId xmlns:a16="http://schemas.microsoft.com/office/drawing/2014/main" val="2434706626"/>
                    </a:ext>
                  </a:extLst>
                </a:gridCol>
                <a:gridCol w="3713962">
                  <a:extLst>
                    <a:ext uri="{9D8B030D-6E8A-4147-A177-3AD203B41FA5}">
                      <a16:colId xmlns:a16="http://schemas.microsoft.com/office/drawing/2014/main" val="3164073214"/>
                    </a:ext>
                  </a:extLst>
                </a:gridCol>
                <a:gridCol w="1350733">
                  <a:extLst>
                    <a:ext uri="{9D8B030D-6E8A-4147-A177-3AD203B41FA5}">
                      <a16:colId xmlns:a16="http://schemas.microsoft.com/office/drawing/2014/main" val="2395729487"/>
                    </a:ext>
                  </a:extLst>
                </a:gridCol>
              </a:tblGrid>
              <a:tr h="472767">
                <a:tc>
                  <a:txBody>
                    <a:bodyPr/>
                    <a:lstStyle/>
                    <a:p>
                      <a:pPr algn="ctr"/>
                      <a:r>
                        <a:rPr lang="en-US" sz="2800" dirty="0"/>
                        <a:t>Type</a:t>
                      </a:r>
                    </a:p>
                  </a:txBody>
                  <a:tcPr/>
                </a:tc>
                <a:tc>
                  <a:txBody>
                    <a:bodyPr/>
                    <a:lstStyle/>
                    <a:p>
                      <a:pPr algn="ctr"/>
                      <a:r>
                        <a:rPr lang="en-US" sz="2800" dirty="0"/>
                        <a:t>Cap Color</a:t>
                      </a:r>
                    </a:p>
                  </a:txBody>
                  <a:tcPr/>
                </a:tc>
                <a:tc>
                  <a:txBody>
                    <a:bodyPr/>
                    <a:lstStyle/>
                    <a:p>
                      <a:pPr algn="ctr"/>
                      <a:r>
                        <a:rPr lang="en-US" sz="2800" dirty="0"/>
                        <a:t>Size</a:t>
                      </a:r>
                    </a:p>
                  </a:txBody>
                  <a:tcPr/>
                </a:tc>
                <a:tc>
                  <a:txBody>
                    <a:bodyPr/>
                    <a:lstStyle/>
                    <a:p>
                      <a:pPr algn="ctr"/>
                      <a:r>
                        <a:rPr lang="en-US" sz="2800" dirty="0"/>
                        <a:t>Purpose</a:t>
                      </a:r>
                    </a:p>
                  </a:txBody>
                  <a:tcPr/>
                </a:tc>
                <a:tc>
                  <a:txBody>
                    <a:bodyPr/>
                    <a:lstStyle/>
                    <a:p>
                      <a:pPr algn="ctr"/>
                      <a:r>
                        <a:rPr lang="en-US" sz="2400" dirty="0"/>
                        <a:t>Amount</a:t>
                      </a:r>
                    </a:p>
                  </a:txBody>
                  <a:tcPr/>
                </a:tc>
                <a:extLst>
                  <a:ext uri="{0D108BD9-81ED-4DB2-BD59-A6C34878D82A}">
                    <a16:rowId xmlns:a16="http://schemas.microsoft.com/office/drawing/2014/main" val="3170514054"/>
                  </a:ext>
                </a:extLst>
              </a:tr>
              <a:tr h="472767">
                <a:tc>
                  <a:txBody>
                    <a:bodyPr/>
                    <a:lstStyle/>
                    <a:p>
                      <a:pPr algn="l"/>
                      <a:r>
                        <a:rPr lang="en-US" sz="2000" b="1" dirty="0"/>
                        <a:t>EDTA Tube</a:t>
                      </a:r>
                    </a:p>
                  </a:txBody>
                  <a:tcPr/>
                </a:tc>
                <a:tc>
                  <a:txBody>
                    <a:bodyPr/>
                    <a:lstStyle/>
                    <a:p>
                      <a:pPr algn="l"/>
                      <a:r>
                        <a:rPr lang="en-US" sz="1800" dirty="0"/>
                        <a:t>Purple</a:t>
                      </a:r>
                    </a:p>
                  </a:txBody>
                  <a:tcPr/>
                </a:tc>
                <a:tc>
                  <a:txBody>
                    <a:bodyPr/>
                    <a:lstStyle/>
                    <a:p>
                      <a:pPr algn="l"/>
                      <a:r>
                        <a:rPr lang="en-US" dirty="0"/>
                        <a:t>10 ml</a:t>
                      </a:r>
                    </a:p>
                  </a:txBody>
                  <a:tcPr/>
                </a:tc>
                <a:tc>
                  <a:txBody>
                    <a:bodyPr/>
                    <a:lstStyle/>
                    <a:p>
                      <a:r>
                        <a:rPr lang="en-US" dirty="0"/>
                        <a:t>Whole blood collection</a:t>
                      </a:r>
                    </a:p>
                  </a:txBody>
                  <a:tcPr/>
                </a:tc>
                <a:tc>
                  <a:txBody>
                    <a:bodyPr/>
                    <a:lstStyle/>
                    <a:p>
                      <a:pPr algn="ctr"/>
                      <a:r>
                        <a:rPr lang="en-US" dirty="0"/>
                        <a:t>2</a:t>
                      </a:r>
                    </a:p>
                  </a:txBody>
                  <a:tcPr/>
                </a:tc>
                <a:extLst>
                  <a:ext uri="{0D108BD9-81ED-4DB2-BD59-A6C34878D82A}">
                    <a16:rowId xmlns:a16="http://schemas.microsoft.com/office/drawing/2014/main" val="2712086497"/>
                  </a:ext>
                </a:extLst>
              </a:tr>
              <a:tr h="472767">
                <a:tc>
                  <a:txBody>
                    <a:bodyPr/>
                    <a:lstStyle/>
                    <a:p>
                      <a:pPr algn="l"/>
                      <a:r>
                        <a:rPr lang="en-US" sz="2000" b="1" dirty="0"/>
                        <a:t>Conical Tube</a:t>
                      </a:r>
                    </a:p>
                  </a:txBody>
                  <a:tcPr/>
                </a:tc>
                <a:tc>
                  <a:txBody>
                    <a:bodyPr/>
                    <a:lstStyle/>
                    <a:p>
                      <a:pPr algn="l"/>
                      <a:r>
                        <a:rPr lang="en-US" sz="1800" dirty="0"/>
                        <a:t>Orange</a:t>
                      </a:r>
                    </a:p>
                  </a:txBody>
                  <a:tcPr/>
                </a:tc>
                <a:tc>
                  <a:txBody>
                    <a:bodyPr/>
                    <a:lstStyle/>
                    <a:p>
                      <a:pPr algn="l"/>
                      <a:r>
                        <a:rPr lang="en-US" dirty="0"/>
                        <a:t>15 ml</a:t>
                      </a:r>
                    </a:p>
                  </a:txBody>
                  <a:tcPr/>
                </a:tc>
                <a:tc>
                  <a:txBody>
                    <a:bodyPr/>
                    <a:lstStyle/>
                    <a:p>
                      <a:r>
                        <a:rPr lang="en-US" dirty="0"/>
                        <a:t>Pooling plasma from EDTA tubes</a:t>
                      </a:r>
                    </a:p>
                  </a:txBody>
                  <a:tcPr/>
                </a:tc>
                <a:tc>
                  <a:txBody>
                    <a:bodyPr/>
                    <a:lstStyle/>
                    <a:p>
                      <a:pPr algn="ctr"/>
                      <a:r>
                        <a:rPr lang="en-US" dirty="0"/>
                        <a:t>1</a:t>
                      </a:r>
                    </a:p>
                  </a:txBody>
                  <a:tcPr/>
                </a:tc>
                <a:extLst>
                  <a:ext uri="{0D108BD9-81ED-4DB2-BD59-A6C34878D82A}">
                    <a16:rowId xmlns:a16="http://schemas.microsoft.com/office/drawing/2014/main" val="3851324206"/>
                  </a:ext>
                </a:extLst>
              </a:tr>
              <a:tr h="567376">
                <a:tc>
                  <a:txBody>
                    <a:bodyPr/>
                    <a:lstStyle/>
                    <a:p>
                      <a:pPr algn="l"/>
                      <a:r>
                        <a:rPr lang="en-US" sz="2000" b="1" dirty="0"/>
                        <a:t>Cryovial</a:t>
                      </a:r>
                    </a:p>
                  </a:txBody>
                  <a:tcPr/>
                </a:tc>
                <a:tc>
                  <a:txBody>
                    <a:bodyPr/>
                    <a:lstStyle/>
                    <a:p>
                      <a:pPr algn="l"/>
                      <a:r>
                        <a:rPr lang="en-US" sz="1800" dirty="0"/>
                        <a:t>Lavender</a:t>
                      </a:r>
                    </a:p>
                  </a:txBody>
                  <a:tcPr/>
                </a:tc>
                <a:tc>
                  <a:txBody>
                    <a:bodyPr/>
                    <a:lstStyle/>
                    <a:p>
                      <a:pPr algn="l"/>
                      <a:r>
                        <a:rPr lang="en-US" dirty="0"/>
                        <a:t>2 ml</a:t>
                      </a:r>
                    </a:p>
                  </a:txBody>
                  <a:tcPr/>
                </a:tc>
                <a:tc>
                  <a:txBody>
                    <a:bodyPr/>
                    <a:lstStyle/>
                    <a:p>
                      <a:r>
                        <a:rPr lang="en-US" dirty="0"/>
                        <a:t>1.5 ml aliquots of plasma from conical tube</a:t>
                      </a:r>
                    </a:p>
                  </a:txBody>
                  <a:tcPr/>
                </a:tc>
                <a:tc>
                  <a:txBody>
                    <a:bodyPr/>
                    <a:lstStyle/>
                    <a:p>
                      <a:pPr algn="ctr"/>
                      <a:r>
                        <a:rPr lang="en-US" dirty="0"/>
                        <a:t>Up to 7</a:t>
                      </a:r>
                    </a:p>
                  </a:txBody>
                  <a:tcPr/>
                </a:tc>
                <a:extLst>
                  <a:ext uri="{0D108BD9-81ED-4DB2-BD59-A6C34878D82A}">
                    <a16:rowId xmlns:a16="http://schemas.microsoft.com/office/drawing/2014/main" val="3437587860"/>
                  </a:ext>
                </a:extLst>
              </a:tr>
              <a:tr h="598059">
                <a:tc>
                  <a:txBody>
                    <a:bodyPr/>
                    <a:lstStyle/>
                    <a:p>
                      <a:pPr algn="l"/>
                      <a:r>
                        <a:rPr lang="en-US" sz="2000" b="1" dirty="0"/>
                        <a:t>Cryovial</a:t>
                      </a:r>
                    </a:p>
                  </a:txBody>
                  <a:tcPr/>
                </a:tc>
                <a:tc>
                  <a:txBody>
                    <a:bodyPr/>
                    <a:lstStyle/>
                    <a:p>
                      <a:pPr algn="l"/>
                      <a:r>
                        <a:rPr lang="en-US" sz="1800" dirty="0"/>
                        <a:t>Blue</a:t>
                      </a:r>
                    </a:p>
                  </a:txBody>
                  <a:tcPr/>
                </a:tc>
                <a:tc>
                  <a:txBody>
                    <a:bodyPr/>
                    <a:lstStyle/>
                    <a:p>
                      <a:pPr algn="l"/>
                      <a:r>
                        <a:rPr lang="en-US" dirty="0"/>
                        <a:t>2 ml</a:t>
                      </a:r>
                    </a:p>
                  </a:txBody>
                  <a:tcPr/>
                </a:tc>
                <a:tc>
                  <a:txBody>
                    <a:bodyPr/>
                    <a:lstStyle/>
                    <a:p>
                      <a:r>
                        <a:rPr lang="en-US" dirty="0"/>
                        <a:t>Aliquot residual plasma &lt;1.5 ml after filling lavender top cryovials</a:t>
                      </a:r>
                    </a:p>
                  </a:txBody>
                  <a:tcPr/>
                </a:tc>
                <a:tc>
                  <a:txBody>
                    <a:bodyPr/>
                    <a:lstStyle/>
                    <a:p>
                      <a:pPr algn="ctr"/>
                      <a:r>
                        <a:rPr lang="en-US" dirty="0"/>
                        <a:t>1 </a:t>
                      </a:r>
                    </a:p>
                  </a:txBody>
                  <a:tcPr/>
                </a:tc>
                <a:extLst>
                  <a:ext uri="{0D108BD9-81ED-4DB2-BD59-A6C34878D82A}">
                    <a16:rowId xmlns:a16="http://schemas.microsoft.com/office/drawing/2014/main" val="311402239"/>
                  </a:ext>
                </a:extLst>
              </a:tr>
              <a:tr h="472767">
                <a:tc>
                  <a:txBody>
                    <a:bodyPr/>
                    <a:lstStyle/>
                    <a:p>
                      <a:pPr algn="l"/>
                      <a:r>
                        <a:rPr lang="en-US" sz="2000" b="1" dirty="0"/>
                        <a:t>Cryovial</a:t>
                      </a:r>
                    </a:p>
                  </a:txBody>
                  <a:tcPr/>
                </a:tc>
                <a:tc>
                  <a:txBody>
                    <a:bodyPr/>
                    <a:lstStyle/>
                    <a:p>
                      <a:pPr algn="l"/>
                      <a:r>
                        <a:rPr lang="en-US" sz="1800" dirty="0"/>
                        <a:t>Clear</a:t>
                      </a:r>
                    </a:p>
                  </a:txBody>
                  <a:tcPr/>
                </a:tc>
                <a:tc>
                  <a:txBody>
                    <a:bodyPr/>
                    <a:lstStyle/>
                    <a:p>
                      <a:pPr algn="l"/>
                      <a:r>
                        <a:rPr lang="en-US" dirty="0"/>
                        <a:t>2 ml</a:t>
                      </a:r>
                    </a:p>
                  </a:txBody>
                  <a:tcPr/>
                </a:tc>
                <a:tc>
                  <a:txBody>
                    <a:bodyPr/>
                    <a:lstStyle/>
                    <a:p>
                      <a:r>
                        <a:rPr lang="en-US" dirty="0"/>
                        <a:t>~1.0 ml aliquots of buffy coat from EDTA tubes</a:t>
                      </a:r>
                    </a:p>
                  </a:txBody>
                  <a:tcPr/>
                </a:tc>
                <a:tc>
                  <a:txBody>
                    <a:bodyPr/>
                    <a:lstStyle/>
                    <a:p>
                      <a:pPr algn="ctr"/>
                      <a:r>
                        <a:rPr lang="en-US" dirty="0"/>
                        <a:t>2</a:t>
                      </a:r>
                    </a:p>
                  </a:txBody>
                  <a:tcPr/>
                </a:tc>
                <a:extLst>
                  <a:ext uri="{0D108BD9-81ED-4DB2-BD59-A6C34878D82A}">
                    <a16:rowId xmlns:a16="http://schemas.microsoft.com/office/drawing/2014/main" val="1812061177"/>
                  </a:ext>
                </a:extLst>
              </a:tr>
            </a:tbl>
          </a:graphicData>
        </a:graphic>
      </p:graphicFrame>
    </p:spTree>
    <p:extLst>
      <p:ext uri="{BB962C8B-B14F-4D97-AF65-F5344CB8AC3E}">
        <p14:creationId xmlns:p14="http://schemas.microsoft.com/office/powerpoint/2010/main" val="215693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a:extLst>
              <a:ext uri="{FF2B5EF4-FFF2-40B4-BE49-F238E27FC236}">
                <a16:creationId xmlns:a16="http://schemas.microsoft.com/office/drawing/2014/main" id="{1CF91F59-1766-43F1-9180-AD6D278AE13C}"/>
              </a:ext>
            </a:extLst>
          </p:cNvPr>
          <p:cNvSpPr>
            <a:spLocks noGrp="1"/>
          </p:cNvSpPr>
          <p:nvPr>
            <p:ph type="title"/>
          </p:nvPr>
        </p:nvSpPr>
        <p:spPr>
          <a:xfrm>
            <a:off x="994643" y="1"/>
            <a:ext cx="10058400" cy="1222310"/>
          </a:xfrm>
        </p:spPr>
        <p:txBody>
          <a:bodyPr>
            <a:normAutofit fontScale="90000"/>
          </a:bodyPr>
          <a:lstStyle/>
          <a:p>
            <a:r>
              <a:rPr lang="en-US" dirty="0"/>
              <a:t>Specimen Collection and Processing:</a:t>
            </a:r>
            <a:br>
              <a:rPr lang="en-US" dirty="0"/>
            </a:br>
            <a:r>
              <a:rPr lang="en-US" sz="4000" dirty="0"/>
              <a:t>Blood Collection and Specimen Processing</a:t>
            </a:r>
            <a:endParaRPr lang="en-US" dirty="0"/>
          </a:p>
        </p:txBody>
      </p:sp>
      <p:pic>
        <p:nvPicPr>
          <p:cNvPr id="2" name="Picture 1" descr="Schematic for processing of whole blood collected in EDTA tube to plasma and buffy coat.">
            <a:extLst>
              <a:ext uri="{FF2B5EF4-FFF2-40B4-BE49-F238E27FC236}">
                <a16:creationId xmlns:a16="http://schemas.microsoft.com/office/drawing/2014/main" id="{A5C6F9B6-AE76-91E1-0A9B-BC9BBEE51CC4}"/>
              </a:ext>
            </a:extLst>
          </p:cNvPr>
          <p:cNvPicPr>
            <a:picLocks noChangeAspect="1"/>
          </p:cNvPicPr>
          <p:nvPr/>
        </p:nvPicPr>
        <p:blipFill>
          <a:blip r:embed="rId2"/>
          <a:stretch>
            <a:fillRect/>
          </a:stretch>
        </p:blipFill>
        <p:spPr>
          <a:xfrm>
            <a:off x="475877" y="1222311"/>
            <a:ext cx="10577166" cy="4767263"/>
          </a:xfrm>
          <a:prstGeom prst="rect">
            <a:avLst/>
          </a:prstGeom>
        </p:spPr>
      </p:pic>
    </p:spTree>
    <p:extLst>
      <p:ext uri="{BB962C8B-B14F-4D97-AF65-F5344CB8AC3E}">
        <p14:creationId xmlns:p14="http://schemas.microsoft.com/office/powerpoint/2010/main" val="1072713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1E35B-3A9A-4069-BD57-5DA755D87273}"/>
              </a:ext>
            </a:extLst>
          </p:cNvPr>
          <p:cNvSpPr>
            <a:spLocks noGrp="1"/>
          </p:cNvSpPr>
          <p:nvPr>
            <p:ph type="title"/>
          </p:nvPr>
        </p:nvSpPr>
        <p:spPr/>
        <p:txBody>
          <a:bodyPr/>
          <a:lstStyle/>
          <a:p>
            <a:r>
              <a:rPr lang="en-US" dirty="0"/>
              <a:t>Specimen Collection and Processing:</a:t>
            </a:r>
            <a:br>
              <a:rPr lang="en-US" dirty="0"/>
            </a:br>
            <a:r>
              <a:rPr lang="en-US" sz="3600" dirty="0"/>
              <a:t>Plasma Collection</a:t>
            </a:r>
            <a:endParaRPr lang="en-US" dirty="0"/>
          </a:p>
        </p:txBody>
      </p:sp>
      <p:pic>
        <p:nvPicPr>
          <p:cNvPr id="4" name="Picture 3" descr="EDTA tube distinguishing plasma, buffy-coat, and red blood cells.">
            <a:extLst>
              <a:ext uri="{FF2B5EF4-FFF2-40B4-BE49-F238E27FC236}">
                <a16:creationId xmlns:a16="http://schemas.microsoft.com/office/drawing/2014/main" id="{17166A09-8541-4197-9585-DE8D4ADE3FBF}"/>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2525" b="2268"/>
          <a:stretch/>
        </p:blipFill>
        <p:spPr bwMode="auto">
          <a:xfrm>
            <a:off x="1125476" y="2082591"/>
            <a:ext cx="583887" cy="2824969"/>
          </a:xfrm>
          <a:prstGeom prst="rect">
            <a:avLst/>
          </a:prstGeom>
          <a:ln>
            <a:noFill/>
          </a:ln>
          <a:extLst>
            <a:ext uri="{53640926-AAD7-44D8-BBD7-CCE9431645EC}">
              <a14:shadowObscured xmlns:a14="http://schemas.microsoft.com/office/drawing/2010/main"/>
            </a:ext>
          </a:extLst>
        </p:spPr>
      </p:pic>
      <p:pic>
        <p:nvPicPr>
          <p:cNvPr id="5" name="Picture 4" descr="EDTA tube distinguishing plasma, buffy-coat, and red blood cells.">
            <a:extLst>
              <a:ext uri="{FF2B5EF4-FFF2-40B4-BE49-F238E27FC236}">
                <a16:creationId xmlns:a16="http://schemas.microsoft.com/office/drawing/2014/main" id="{D77B2AEB-293A-45B9-B57E-1BB6CFD85C58}"/>
              </a:ext>
            </a:extLst>
          </p:cNvPr>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16541" t="19937" r="16893"/>
          <a:stretch/>
        </p:blipFill>
        <p:spPr bwMode="auto">
          <a:xfrm>
            <a:off x="2038703" y="1949404"/>
            <a:ext cx="919063" cy="2959192"/>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B5E0F0EB-9517-40E4-B38A-775A84DD7659}"/>
              </a:ext>
            </a:extLst>
          </p:cNvPr>
          <p:cNvSpPr txBox="1"/>
          <p:nvPr/>
        </p:nvSpPr>
        <p:spPr>
          <a:xfrm>
            <a:off x="7545634" y="4245840"/>
            <a:ext cx="3951214" cy="1323439"/>
          </a:xfrm>
          <a:prstGeom prst="rect">
            <a:avLst/>
          </a:prstGeom>
          <a:noFill/>
          <a:ln>
            <a:noFill/>
          </a:ln>
        </p:spPr>
        <p:txBody>
          <a:bodyPr wrap="square" rtlCol="0">
            <a:spAutoFit/>
          </a:bodyPr>
          <a:lstStyle/>
          <a:p>
            <a:pPr marL="285750" indent="-285750">
              <a:buClr>
                <a:schemeClr val="accent1"/>
              </a:buClr>
              <a:buFont typeface="Wingdings" panose="05000000000000000000" pitchFamily="2" charset="2"/>
              <a:buChar char="v"/>
            </a:pPr>
            <a:r>
              <a:rPr lang="en-US" sz="1600" dirty="0"/>
              <a:t>Processed plasma creates up to seven</a:t>
            </a:r>
          </a:p>
          <a:p>
            <a:pPr>
              <a:buClr>
                <a:schemeClr val="accent1"/>
              </a:buClr>
            </a:pPr>
            <a:r>
              <a:rPr lang="en-US" sz="1600" dirty="0"/>
              <a:t>      1.5 ml aliquots in lavender-top cryovials</a:t>
            </a:r>
          </a:p>
          <a:p>
            <a:pPr marL="285750" indent="-285750">
              <a:buClr>
                <a:schemeClr val="accent1"/>
              </a:buClr>
              <a:buFont typeface="Wingdings" panose="05000000000000000000" pitchFamily="2" charset="2"/>
              <a:buChar char="v"/>
            </a:pPr>
            <a:endParaRPr lang="en-US" sz="1600" dirty="0"/>
          </a:p>
          <a:p>
            <a:pPr marL="285750" indent="-285750">
              <a:buClr>
                <a:schemeClr val="accent1"/>
              </a:buClr>
              <a:buFont typeface="Wingdings" panose="05000000000000000000" pitchFamily="2" charset="2"/>
              <a:buChar char="v"/>
            </a:pPr>
            <a:r>
              <a:rPr lang="en-US" sz="1600" dirty="0"/>
              <a:t>Residual plasma is placed in blue-top cryovial</a:t>
            </a:r>
          </a:p>
        </p:txBody>
      </p:sp>
      <p:pic>
        <p:nvPicPr>
          <p:cNvPr id="9" name="Picture 8" descr="Pipetting plasma from EDTA tube.">
            <a:extLst>
              <a:ext uri="{FF2B5EF4-FFF2-40B4-BE49-F238E27FC236}">
                <a16:creationId xmlns:a16="http://schemas.microsoft.com/office/drawing/2014/main" id="{E7F6F950-C12C-40BD-8213-2798A7319832}"/>
              </a:ext>
            </a:extLst>
          </p:cNvPr>
          <p:cNvPicPr>
            <a:picLocks noChangeAspect="1"/>
          </p:cNvPicPr>
          <p:nvPr/>
        </p:nvPicPr>
        <p:blipFill>
          <a:blip r:embed="rId6"/>
          <a:stretch>
            <a:fillRect/>
          </a:stretch>
        </p:blipFill>
        <p:spPr>
          <a:xfrm>
            <a:off x="3948542" y="2666804"/>
            <a:ext cx="2786033" cy="2243372"/>
          </a:xfrm>
          <a:prstGeom prst="rect">
            <a:avLst/>
          </a:prstGeom>
        </p:spPr>
      </p:pic>
      <p:sp>
        <p:nvSpPr>
          <p:cNvPr id="11" name="TextBox 10">
            <a:extLst>
              <a:ext uri="{FF2B5EF4-FFF2-40B4-BE49-F238E27FC236}">
                <a16:creationId xmlns:a16="http://schemas.microsoft.com/office/drawing/2014/main" id="{2CDAFFEF-25FF-4B0A-A00E-41CF24CB2A7F}"/>
              </a:ext>
            </a:extLst>
          </p:cNvPr>
          <p:cNvSpPr txBox="1"/>
          <p:nvPr/>
        </p:nvSpPr>
        <p:spPr>
          <a:xfrm>
            <a:off x="784435" y="4966751"/>
            <a:ext cx="2614464" cy="307777"/>
          </a:xfrm>
          <a:prstGeom prst="rect">
            <a:avLst/>
          </a:prstGeom>
          <a:noFill/>
          <a:ln>
            <a:solidFill>
              <a:schemeClr val="accent1"/>
            </a:solidFill>
          </a:ln>
        </p:spPr>
        <p:txBody>
          <a:bodyPr wrap="square" rtlCol="0">
            <a:spAutoFit/>
          </a:bodyPr>
          <a:lstStyle/>
          <a:p>
            <a:r>
              <a:rPr lang="en-US" sz="1400" dirty="0"/>
              <a:t>10 ml EDTA tubes after centrifuge</a:t>
            </a:r>
          </a:p>
        </p:txBody>
      </p:sp>
      <p:sp>
        <p:nvSpPr>
          <p:cNvPr id="12" name="TextBox 11">
            <a:extLst>
              <a:ext uri="{FF2B5EF4-FFF2-40B4-BE49-F238E27FC236}">
                <a16:creationId xmlns:a16="http://schemas.microsoft.com/office/drawing/2014/main" id="{A0B68A93-AB2C-48EF-90A4-C89ADBD09FAD}"/>
              </a:ext>
            </a:extLst>
          </p:cNvPr>
          <p:cNvSpPr txBox="1"/>
          <p:nvPr/>
        </p:nvSpPr>
        <p:spPr>
          <a:xfrm>
            <a:off x="4034326" y="4966750"/>
            <a:ext cx="2614464" cy="307777"/>
          </a:xfrm>
          <a:prstGeom prst="rect">
            <a:avLst/>
          </a:prstGeom>
          <a:noFill/>
          <a:ln>
            <a:solidFill>
              <a:schemeClr val="accent1"/>
            </a:solidFill>
          </a:ln>
        </p:spPr>
        <p:txBody>
          <a:bodyPr wrap="square" rtlCol="0">
            <a:spAutoFit/>
          </a:bodyPr>
          <a:lstStyle/>
          <a:p>
            <a:pPr algn="ctr"/>
            <a:r>
              <a:rPr lang="en-US" sz="1400" dirty="0"/>
              <a:t>15 ml conical after inversion</a:t>
            </a:r>
          </a:p>
        </p:txBody>
      </p:sp>
      <p:pic>
        <p:nvPicPr>
          <p:cNvPr id="10" name="Picture 9" descr="Cryobox containing plasma cryovials and buffy coat cryovials.">
            <a:extLst>
              <a:ext uri="{FF2B5EF4-FFF2-40B4-BE49-F238E27FC236}">
                <a16:creationId xmlns:a16="http://schemas.microsoft.com/office/drawing/2014/main" id="{32D861A1-B815-4966-AEBF-37A2D7D9D8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96" t="22143" r="9323" b="39350"/>
          <a:stretch/>
        </p:blipFill>
        <p:spPr bwMode="auto">
          <a:xfrm>
            <a:off x="7961281" y="1995441"/>
            <a:ext cx="2314575" cy="2223135"/>
          </a:xfrm>
          <a:prstGeom prst="rect">
            <a:avLst/>
          </a:prstGeom>
          <a:noFill/>
        </p:spPr>
      </p:pic>
    </p:spTree>
    <p:extLst>
      <p:ext uri="{BB962C8B-B14F-4D97-AF65-F5344CB8AC3E}">
        <p14:creationId xmlns:p14="http://schemas.microsoft.com/office/powerpoint/2010/main" val="1413562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3D6E2F-CB87-4CF8-9D35-0357CEE8D565}"/>
              </a:ext>
            </a:extLst>
          </p:cNvPr>
          <p:cNvSpPr>
            <a:spLocks noGrp="1"/>
          </p:cNvSpPr>
          <p:nvPr>
            <p:ph type="title"/>
          </p:nvPr>
        </p:nvSpPr>
        <p:spPr/>
        <p:txBody>
          <a:bodyPr/>
          <a:lstStyle/>
          <a:p>
            <a:r>
              <a:rPr lang="en-US" dirty="0"/>
              <a:t>Specimen Collection and Processing:</a:t>
            </a:r>
            <a:br>
              <a:rPr lang="en-US" dirty="0"/>
            </a:br>
            <a:r>
              <a:rPr lang="en-US" sz="3600" dirty="0"/>
              <a:t>Buffy Coat Collection</a:t>
            </a:r>
            <a:endParaRPr lang="en-US" dirty="0"/>
          </a:p>
        </p:txBody>
      </p:sp>
      <p:pic>
        <p:nvPicPr>
          <p:cNvPr id="3" name="Picture 2" descr="EDTA tube distinguishing plasma, buffy-coat, and red blood cells.">
            <a:extLst>
              <a:ext uri="{FF2B5EF4-FFF2-40B4-BE49-F238E27FC236}">
                <a16:creationId xmlns:a16="http://schemas.microsoft.com/office/drawing/2014/main" id="{A71E1E31-6146-44CF-93FE-4F7B46F1C45F}"/>
              </a:ext>
            </a:extLst>
          </p:cNvPr>
          <p:cNvPicPr>
            <a:picLocks noChangeAspect="1"/>
          </p:cNvPicPr>
          <p:nvPr/>
        </p:nvPicPr>
        <p:blipFill>
          <a:blip r:embed="rId2"/>
          <a:stretch>
            <a:fillRect/>
          </a:stretch>
        </p:blipFill>
        <p:spPr>
          <a:xfrm>
            <a:off x="73299" y="2420878"/>
            <a:ext cx="2590800" cy="2628900"/>
          </a:xfrm>
          <a:prstGeom prst="rect">
            <a:avLst/>
          </a:prstGeom>
        </p:spPr>
      </p:pic>
      <p:pic>
        <p:nvPicPr>
          <p:cNvPr id="7" name="Picture 6" descr="Pipetting buffy coat from EDTA tube.">
            <a:extLst>
              <a:ext uri="{FF2B5EF4-FFF2-40B4-BE49-F238E27FC236}">
                <a16:creationId xmlns:a16="http://schemas.microsoft.com/office/drawing/2014/main" id="{88A5317A-EDAE-4116-A4A4-0389852C696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9224" y="3063816"/>
            <a:ext cx="1536065" cy="1914525"/>
          </a:xfrm>
          <a:prstGeom prst="rect">
            <a:avLst/>
          </a:prstGeom>
          <a:noFill/>
          <a:ln>
            <a:solidFill>
              <a:schemeClr val="tx1"/>
            </a:solidFill>
          </a:ln>
        </p:spPr>
      </p:pic>
      <p:pic>
        <p:nvPicPr>
          <p:cNvPr id="10" name="Picture 9" descr="Cryobox containing plasma cryovials and buffy coat cryovials.">
            <a:extLst>
              <a:ext uri="{FF2B5EF4-FFF2-40B4-BE49-F238E27FC236}">
                <a16:creationId xmlns:a16="http://schemas.microsoft.com/office/drawing/2014/main" id="{32D861A1-B815-4966-AEBF-37A2D7D9D8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96" t="22143" r="9323" b="39350"/>
          <a:stretch/>
        </p:blipFill>
        <p:spPr bwMode="auto">
          <a:xfrm>
            <a:off x="8495643" y="1933637"/>
            <a:ext cx="2314575" cy="2223135"/>
          </a:xfrm>
          <a:prstGeom prst="rect">
            <a:avLst/>
          </a:prstGeom>
          <a:noFill/>
        </p:spPr>
      </p:pic>
      <p:sp>
        <p:nvSpPr>
          <p:cNvPr id="11" name="TextBox 10">
            <a:extLst>
              <a:ext uri="{FF2B5EF4-FFF2-40B4-BE49-F238E27FC236}">
                <a16:creationId xmlns:a16="http://schemas.microsoft.com/office/drawing/2014/main" id="{31586EC4-5858-4664-BC9E-EF5531034DEA}"/>
              </a:ext>
            </a:extLst>
          </p:cNvPr>
          <p:cNvSpPr txBox="1"/>
          <p:nvPr/>
        </p:nvSpPr>
        <p:spPr>
          <a:xfrm>
            <a:off x="7987714" y="4256576"/>
            <a:ext cx="3555537" cy="1323439"/>
          </a:xfrm>
          <a:prstGeom prst="rect">
            <a:avLst/>
          </a:prstGeom>
          <a:noFill/>
          <a:ln>
            <a:noFill/>
          </a:ln>
        </p:spPr>
        <p:txBody>
          <a:bodyPr wrap="square" rtlCol="0">
            <a:spAutoFit/>
          </a:bodyPr>
          <a:lstStyle/>
          <a:p>
            <a:pPr marL="285750" indent="-285750">
              <a:buClr>
                <a:schemeClr val="accent1"/>
              </a:buClr>
              <a:buFont typeface="Wingdings" panose="05000000000000000000" pitchFamily="2" charset="2"/>
              <a:buChar char="v"/>
            </a:pPr>
            <a:r>
              <a:rPr lang="en-US" sz="1600" dirty="0"/>
              <a:t>Aliquot ~1.0 buffy coat into two clear-capped cryovials</a:t>
            </a:r>
          </a:p>
          <a:p>
            <a:pPr>
              <a:buClr>
                <a:schemeClr val="accent1"/>
              </a:buClr>
            </a:pPr>
            <a:endParaRPr lang="en-US" sz="1600" dirty="0"/>
          </a:p>
          <a:p>
            <a:pPr marL="285750" indent="-285750">
              <a:buClr>
                <a:schemeClr val="accent1"/>
              </a:buClr>
              <a:buFont typeface="Wingdings" panose="05000000000000000000" pitchFamily="2" charset="2"/>
              <a:buChar char="v"/>
            </a:pPr>
            <a:r>
              <a:rPr lang="en-US" sz="1600" dirty="0"/>
              <a:t>The buffy coat aliquot is expected to have a reddish color from the RBCs</a:t>
            </a:r>
          </a:p>
        </p:txBody>
      </p:sp>
      <p:sp>
        <p:nvSpPr>
          <p:cNvPr id="13" name="TextBox 6">
            <a:extLst>
              <a:ext uri="{FF2B5EF4-FFF2-40B4-BE49-F238E27FC236}">
                <a16:creationId xmlns:a16="http://schemas.microsoft.com/office/drawing/2014/main" id="{9E63A8E5-7245-43A7-8A0D-6B32E70120FA}"/>
              </a:ext>
            </a:extLst>
          </p:cNvPr>
          <p:cNvSpPr txBox="1">
            <a:spLocks noChangeArrowheads="1"/>
          </p:cNvSpPr>
          <p:nvPr/>
        </p:nvSpPr>
        <p:spPr bwMode="auto">
          <a:xfrm>
            <a:off x="2607159" y="2894479"/>
            <a:ext cx="892833" cy="272090"/>
          </a:xfrm>
          <a:prstGeom prst="rect">
            <a:avLst/>
          </a:prstGeom>
          <a:solidFill>
            <a:srgbClr val="FFFFFF"/>
          </a:solidFill>
          <a:ln w="28575">
            <a:solidFill>
              <a:srgbClr val="4EA8A6"/>
            </a:solidFill>
            <a:miter lim="800000"/>
            <a:headEnd/>
            <a:tailEnd/>
          </a:ln>
        </p:spPr>
        <p:txBody>
          <a:bodyPr rot="0" vert="horz" wrap="square" lIns="91440" tIns="45720" rIns="91440" bIns="45720" anchor="t" anchorCtr="0" upright="1">
            <a:noAutofit/>
          </a:bodyPr>
          <a:lstStyle/>
          <a:p>
            <a:pPr marL="0" marR="0" algn="ctr">
              <a:spcBef>
                <a:spcPts val="0"/>
              </a:spcBef>
              <a:spcAft>
                <a:spcPts val="400"/>
              </a:spcAft>
              <a:tabLst>
                <a:tab pos="457200" algn="l"/>
                <a:tab pos="5937250" algn="r"/>
              </a:tabLst>
            </a:pPr>
            <a:r>
              <a:rPr lang="en-US" sz="11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Buffy Coat</a:t>
            </a:r>
          </a:p>
        </p:txBody>
      </p:sp>
      <p:pic>
        <p:nvPicPr>
          <p:cNvPr id="16" name="Picture 15" descr="EDTA tube distinguishing plasma, buffy-coat, and red blood cells.">
            <a:extLst>
              <a:ext uri="{FF2B5EF4-FFF2-40B4-BE49-F238E27FC236}">
                <a16:creationId xmlns:a16="http://schemas.microsoft.com/office/drawing/2014/main" id="{9ACFFEFE-B8FA-4DDB-81C8-D1871A4EF458}"/>
              </a:ext>
            </a:extLst>
          </p:cNvPr>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t="59545" b="2268"/>
          <a:stretch/>
        </p:blipFill>
        <p:spPr bwMode="auto">
          <a:xfrm>
            <a:off x="3738752" y="2791726"/>
            <a:ext cx="831493" cy="2223135"/>
          </a:xfrm>
          <a:prstGeom prst="rect">
            <a:avLst/>
          </a:prstGeom>
          <a:ln>
            <a:solidFill>
              <a:schemeClr val="tx1"/>
            </a:solidFill>
          </a:ln>
          <a:extLst>
            <a:ext uri="{53640926-AAD7-44D8-BBD7-CCE9431645EC}">
              <a14:shadowObscured xmlns:a14="http://schemas.microsoft.com/office/drawing/2010/main"/>
            </a:ext>
          </a:extLst>
        </p:spPr>
      </p:pic>
      <p:sp>
        <p:nvSpPr>
          <p:cNvPr id="14" name="Right Arrow 38" descr="Arrow">
            <a:extLst>
              <a:ext uri="{FF2B5EF4-FFF2-40B4-BE49-F238E27FC236}">
                <a16:creationId xmlns:a16="http://schemas.microsoft.com/office/drawing/2014/main" id="{7B587B2E-56E9-440C-8BF8-4222D91A5D77}"/>
              </a:ext>
            </a:extLst>
          </p:cNvPr>
          <p:cNvSpPr/>
          <p:nvPr/>
        </p:nvSpPr>
        <p:spPr>
          <a:xfrm>
            <a:off x="3531562" y="2976838"/>
            <a:ext cx="375157" cy="173955"/>
          </a:xfrm>
          <a:prstGeom prst="rightArrow">
            <a:avLst/>
          </a:prstGeom>
          <a:solidFill>
            <a:srgbClr val="4EA8A6"/>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258056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2B93-A3A3-9532-6619-F7285D265906}"/>
              </a:ext>
            </a:extLst>
          </p:cNvPr>
          <p:cNvSpPr>
            <a:spLocks noGrp="1"/>
          </p:cNvSpPr>
          <p:nvPr>
            <p:ph type="title"/>
          </p:nvPr>
        </p:nvSpPr>
        <p:spPr>
          <a:xfrm>
            <a:off x="457200" y="594359"/>
            <a:ext cx="3200400" cy="2286000"/>
          </a:xfrm>
        </p:spPr>
        <p:txBody>
          <a:bodyPr vert="horz" lIns="91440" tIns="45720" rIns="91440" bIns="45720" rtlCol="0" anchor="b">
            <a:normAutofit/>
          </a:bodyPr>
          <a:lstStyle/>
          <a:p>
            <a:r>
              <a:rPr lang="en-US" sz="4800" kern="1200" dirty="0"/>
              <a:t>Important Note</a:t>
            </a:r>
          </a:p>
        </p:txBody>
      </p:sp>
      <p:sp>
        <p:nvSpPr>
          <p:cNvPr id="12" name="Text Placeholder 3">
            <a:extLst>
              <a:ext uri="{FF2B5EF4-FFF2-40B4-BE49-F238E27FC236}">
                <a16:creationId xmlns:a16="http://schemas.microsoft.com/office/drawing/2014/main" id="{D2ABDFA5-8E57-054E-BD90-61996B8A39BB}"/>
              </a:ext>
            </a:extLst>
          </p:cNvPr>
          <p:cNvSpPr>
            <a:spLocks noGrp="1"/>
          </p:cNvSpPr>
          <p:nvPr>
            <p:ph type="body" sz="half" idx="2"/>
          </p:nvPr>
        </p:nvSpPr>
        <p:spPr>
          <a:xfrm>
            <a:off x="457200" y="2926080"/>
            <a:ext cx="3200400" cy="3379124"/>
          </a:xfrm>
        </p:spPr>
        <p:txBody>
          <a:bodyPr/>
          <a:lstStyle/>
          <a:p>
            <a:endParaRPr lang="en-US"/>
          </a:p>
        </p:txBody>
      </p:sp>
      <p:graphicFrame>
        <p:nvGraphicFramePr>
          <p:cNvPr id="5" name="TextBox 2">
            <a:extLst>
              <a:ext uri="{FF2B5EF4-FFF2-40B4-BE49-F238E27FC236}">
                <a16:creationId xmlns:a16="http://schemas.microsoft.com/office/drawing/2014/main" id="{4A8BAC77-60E7-60C6-B695-2E7832E8CB1F}"/>
              </a:ext>
            </a:extLst>
          </p:cNvPr>
          <p:cNvGraphicFramePr/>
          <p:nvPr>
            <p:extLst>
              <p:ext uri="{D42A27DB-BD31-4B8C-83A1-F6EECF244321}">
                <p14:modId xmlns:p14="http://schemas.microsoft.com/office/powerpoint/2010/main" val="3625340241"/>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563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8C36E5-DB9E-45C9-A163-C669703066A8}"/>
              </a:ext>
            </a:extLst>
          </p:cNvPr>
          <p:cNvSpPr txBox="1">
            <a:spLocks/>
          </p:cNvSpPr>
          <p:nvPr/>
        </p:nvSpPr>
        <p:spPr>
          <a:xfrm>
            <a:off x="1524000" y="1122363"/>
            <a:ext cx="9144000" cy="23876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90000"/>
              </a:lnSpc>
              <a:spcAft>
                <a:spcPts val="600"/>
              </a:spcAft>
            </a:pPr>
            <a:r>
              <a:rPr lang="en-US" sz="6200" b="1" kern="1200">
                <a:solidFill>
                  <a:schemeClr val="tx2"/>
                </a:solidFill>
                <a:latin typeface="Georgia" panose="02040502050405020303" pitchFamily="18" charset="0"/>
                <a:ea typeface="+mj-ea"/>
                <a:cs typeface="+mj-cs"/>
              </a:rPr>
              <a:t>Specimen Packaging, Labeling &amp; Forms</a:t>
            </a:r>
          </a:p>
        </p:txBody>
      </p:sp>
      <p:sp>
        <p:nvSpPr>
          <p:cNvPr id="9" name="Subtitle 2">
            <a:extLst>
              <a:ext uri="{FF2B5EF4-FFF2-40B4-BE49-F238E27FC236}">
                <a16:creationId xmlns:a16="http://schemas.microsoft.com/office/drawing/2014/main" id="{99E12EBA-6E33-DAFF-70EF-75B1D6965606}"/>
              </a:ext>
            </a:extLst>
          </p:cNvPr>
          <p:cNvSpPr>
            <a:spLocks noGrp="1"/>
          </p:cNvSpPr>
          <p:nvPr>
            <p:ph type="subTitle" idx="1"/>
          </p:nvPr>
        </p:nvSpPr>
        <p:spPr>
          <a:xfrm>
            <a:off x="1524000" y="3602038"/>
            <a:ext cx="9144000" cy="1655762"/>
          </a:xfrm>
        </p:spPr>
        <p:txBody>
          <a:bodyPr/>
          <a:lstStyle/>
          <a:p>
            <a:endParaRPr lang="en-US"/>
          </a:p>
        </p:txBody>
      </p:sp>
      <p:sp>
        <p:nvSpPr>
          <p:cNvPr id="3" name="Title 1">
            <a:extLst>
              <a:ext uri="{FF2B5EF4-FFF2-40B4-BE49-F238E27FC236}">
                <a16:creationId xmlns:a16="http://schemas.microsoft.com/office/drawing/2014/main" id="{3247A360-47B0-45F2-9E78-68E79CF8DC56}"/>
              </a:ext>
            </a:extLst>
          </p:cNvPr>
          <p:cNvSpPr txBox="1">
            <a:spLocks/>
          </p:cNvSpPr>
          <p:nvPr/>
        </p:nvSpPr>
        <p:spPr>
          <a:xfrm>
            <a:off x="831850" y="2167836"/>
            <a:ext cx="10528300" cy="1261164"/>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n-US" b="1" dirty="0"/>
          </a:p>
        </p:txBody>
      </p:sp>
    </p:spTree>
    <p:extLst>
      <p:ext uri="{BB962C8B-B14F-4D97-AF65-F5344CB8AC3E}">
        <p14:creationId xmlns:p14="http://schemas.microsoft.com/office/powerpoint/2010/main" val="3154890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6C85A84E-992F-4557-8A98-2909663E3047}"/>
              </a:ext>
            </a:extLst>
          </p:cNvPr>
          <p:cNvGraphicFramePr>
            <a:graphicFrameLocks noGrp="1"/>
          </p:cNvGraphicFramePr>
          <p:nvPr>
            <p:ph idx="1"/>
            <p:extLst>
              <p:ext uri="{D42A27DB-BD31-4B8C-83A1-F6EECF244321}">
                <p14:modId xmlns:p14="http://schemas.microsoft.com/office/powerpoint/2010/main" val="3617245111"/>
              </p:ext>
            </p:extLst>
          </p:nvPr>
        </p:nvGraphicFramePr>
        <p:xfrm>
          <a:off x="4372613" y="160986"/>
          <a:ext cx="7631349" cy="5979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3B17A26-CA44-4B7E-91FF-058241E7FA28}"/>
              </a:ext>
            </a:extLst>
          </p:cNvPr>
          <p:cNvSpPr>
            <a:spLocks noGrp="1"/>
          </p:cNvSpPr>
          <p:nvPr>
            <p:ph type="title"/>
          </p:nvPr>
        </p:nvSpPr>
        <p:spPr>
          <a:xfrm>
            <a:off x="457200" y="2286000"/>
            <a:ext cx="3200400" cy="2286000"/>
          </a:xfrm>
        </p:spPr>
        <p:txBody>
          <a:bodyPr anchor="ctr">
            <a:normAutofit/>
          </a:bodyPr>
          <a:lstStyle/>
          <a:p>
            <a:pPr algn="ctr"/>
            <a:r>
              <a:rPr lang="en-US" b="1" dirty="0"/>
              <a:t>Frozen Shipment Packaging</a:t>
            </a:r>
            <a:endParaRPr lang="en-US" dirty="0"/>
          </a:p>
        </p:txBody>
      </p:sp>
    </p:spTree>
    <p:extLst>
      <p:ext uri="{BB962C8B-B14F-4D97-AF65-F5344CB8AC3E}">
        <p14:creationId xmlns:p14="http://schemas.microsoft.com/office/powerpoint/2010/main" val="2240725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8CE8-7FA3-48C6-A19E-25E41D4CC060}"/>
              </a:ext>
            </a:extLst>
          </p:cNvPr>
          <p:cNvSpPr>
            <a:spLocks noGrp="1"/>
          </p:cNvSpPr>
          <p:nvPr>
            <p:ph type="title"/>
          </p:nvPr>
        </p:nvSpPr>
        <p:spPr/>
        <p:txBody>
          <a:bodyPr>
            <a:normAutofit/>
          </a:bodyPr>
          <a:lstStyle/>
          <a:p>
            <a:r>
              <a:rPr lang="en-US" dirty="0"/>
              <a:t>Specimen Packaging and Shipment:</a:t>
            </a:r>
            <a:br>
              <a:rPr lang="en-US" dirty="0"/>
            </a:br>
            <a:r>
              <a:rPr lang="en-US" sz="3600" dirty="0"/>
              <a:t>Frozen Specimen Packaging </a:t>
            </a:r>
            <a:endParaRPr lang="en-US" dirty="0"/>
          </a:p>
        </p:txBody>
      </p:sp>
      <p:sp>
        <p:nvSpPr>
          <p:cNvPr id="3" name="Content Placeholder 2">
            <a:extLst>
              <a:ext uri="{FF2B5EF4-FFF2-40B4-BE49-F238E27FC236}">
                <a16:creationId xmlns:a16="http://schemas.microsoft.com/office/drawing/2014/main" id="{05901C15-E485-4B2A-9653-46D1E7ED2AE8}"/>
              </a:ext>
            </a:extLst>
          </p:cNvPr>
          <p:cNvSpPr>
            <a:spLocks noGrp="1"/>
          </p:cNvSpPr>
          <p:nvPr>
            <p:ph sz="half" idx="1"/>
          </p:nvPr>
        </p:nvSpPr>
        <p:spPr>
          <a:xfrm>
            <a:off x="1324947" y="1845734"/>
            <a:ext cx="4929987" cy="4023360"/>
          </a:xfrm>
          <a:solidFill>
            <a:schemeClr val="tx2"/>
          </a:solidFill>
        </p:spPr>
        <p:txBody>
          <a:bodyPr/>
          <a:lstStyle/>
          <a:p>
            <a:r>
              <a:rPr lang="en-US" sz="2800" dirty="0">
                <a:solidFill>
                  <a:schemeClr val="bg1"/>
                </a:solidFill>
              </a:rPr>
              <a:t>Step 1. </a:t>
            </a:r>
            <a:r>
              <a:rPr lang="en-US" sz="2400" b="1" dirty="0">
                <a:solidFill>
                  <a:schemeClr val="bg1"/>
                </a:solidFill>
              </a:rPr>
              <a:t>Place frozen cryobox in 	  	    biohazard bag with 		    absorbent sheet</a:t>
            </a:r>
            <a:endParaRPr lang="en-US" dirty="0"/>
          </a:p>
          <a:p>
            <a:pPr marL="0" indent="0">
              <a:buNone/>
            </a:pPr>
            <a:endParaRPr lang="en-US" dirty="0"/>
          </a:p>
          <a:p>
            <a:pPr>
              <a:buFont typeface="Wingdings" panose="05000000000000000000" pitchFamily="2" charset="2"/>
              <a:buChar char="v"/>
            </a:pPr>
            <a:r>
              <a:rPr lang="en-US" sz="2400" u="sng" dirty="0">
                <a:solidFill>
                  <a:schemeClr val="bg1"/>
                </a:solidFill>
              </a:rPr>
              <a:t>Important</a:t>
            </a:r>
            <a:r>
              <a:rPr lang="en-US" sz="2400" dirty="0">
                <a:solidFill>
                  <a:schemeClr val="bg1"/>
                </a:solidFill>
              </a:rPr>
              <a:t>: Confirm kit number label has been placed on the outside of cryobox </a:t>
            </a:r>
          </a:p>
          <a:p>
            <a:pPr>
              <a:buFont typeface="Wingdings" panose="05000000000000000000" pitchFamily="2" charset="2"/>
              <a:buChar char="v"/>
            </a:pPr>
            <a:endParaRPr lang="en-US" sz="2400" dirty="0">
              <a:solidFill>
                <a:schemeClr val="bg1"/>
              </a:solidFill>
            </a:endParaRPr>
          </a:p>
          <a:p>
            <a:pPr>
              <a:buFont typeface="Wingdings" panose="05000000000000000000" pitchFamily="2" charset="2"/>
              <a:buChar char="v"/>
            </a:pPr>
            <a:r>
              <a:rPr lang="en-US" sz="2400" dirty="0">
                <a:solidFill>
                  <a:schemeClr val="bg1"/>
                </a:solidFill>
              </a:rPr>
              <a:t>Each Styrofoam shipper can contain up to 8 cryoboxes</a:t>
            </a:r>
          </a:p>
        </p:txBody>
      </p:sp>
      <p:pic>
        <p:nvPicPr>
          <p:cNvPr id="5" name="Content Placeholder 4" descr="Biohazard bag containing cryobox.">
            <a:extLst>
              <a:ext uri="{FF2B5EF4-FFF2-40B4-BE49-F238E27FC236}">
                <a16:creationId xmlns:a16="http://schemas.microsoft.com/office/drawing/2014/main" id="{7501A8CE-52DF-43F5-B555-3F096D5A1589}"/>
              </a:ext>
            </a:extLst>
          </p:cNvPr>
          <p:cNvPicPr>
            <a:picLocks noGrp="1" noChangeAspect="1"/>
          </p:cNvPicPr>
          <p:nvPr>
            <p:ph sz="half" idx="2"/>
          </p:nvPr>
        </p:nvPicPr>
        <p:blipFill>
          <a:blip r:embed="rId2"/>
          <a:stretch>
            <a:fillRect/>
          </a:stretch>
        </p:blipFill>
        <p:spPr>
          <a:xfrm>
            <a:off x="7260452" y="1825625"/>
            <a:ext cx="3005095" cy="4351338"/>
          </a:xfrm>
          <a:prstGeom prst="rect">
            <a:avLst/>
          </a:prstGeom>
        </p:spPr>
      </p:pic>
    </p:spTree>
    <p:extLst>
      <p:ext uri="{BB962C8B-B14F-4D97-AF65-F5344CB8AC3E}">
        <p14:creationId xmlns:p14="http://schemas.microsoft.com/office/powerpoint/2010/main" val="564789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B4FDD-C133-456F-A4D1-85E508A8E7C3}"/>
              </a:ext>
            </a:extLst>
          </p:cNvPr>
          <p:cNvSpPr>
            <a:spLocks noGrp="1"/>
          </p:cNvSpPr>
          <p:nvPr>
            <p:ph type="title"/>
          </p:nvPr>
        </p:nvSpPr>
        <p:spPr/>
        <p:txBody>
          <a:bodyPr/>
          <a:lstStyle/>
          <a:p>
            <a:r>
              <a:rPr lang="en-US" dirty="0"/>
              <a:t>Specimen Packaging and Shipment:</a:t>
            </a:r>
            <a:br>
              <a:rPr lang="en-US" dirty="0"/>
            </a:br>
            <a:r>
              <a:rPr lang="en-US" sz="3600" dirty="0"/>
              <a:t>Frozen Specimen Packaging</a:t>
            </a:r>
            <a:endParaRPr lang="en-US" dirty="0"/>
          </a:p>
        </p:txBody>
      </p:sp>
      <p:sp>
        <p:nvSpPr>
          <p:cNvPr id="3" name="Content Placeholder 2">
            <a:extLst>
              <a:ext uri="{FF2B5EF4-FFF2-40B4-BE49-F238E27FC236}">
                <a16:creationId xmlns:a16="http://schemas.microsoft.com/office/drawing/2014/main" id="{E146DAEB-87D3-4B28-95C0-B9023EE80E78}"/>
              </a:ext>
            </a:extLst>
          </p:cNvPr>
          <p:cNvSpPr>
            <a:spLocks noGrp="1"/>
          </p:cNvSpPr>
          <p:nvPr>
            <p:ph sz="half" idx="1"/>
          </p:nvPr>
        </p:nvSpPr>
        <p:spPr>
          <a:solidFill>
            <a:schemeClr val="tx2"/>
          </a:solidFill>
        </p:spPr>
        <p:txBody>
          <a:bodyPr>
            <a:normAutofit/>
          </a:bodyPr>
          <a:lstStyle/>
          <a:p>
            <a:r>
              <a:rPr lang="en-US" sz="2400" dirty="0">
                <a:solidFill>
                  <a:schemeClr val="bg1"/>
                </a:solidFill>
              </a:rPr>
              <a:t>Step 2. </a:t>
            </a:r>
            <a:r>
              <a:rPr lang="en-US" sz="2400" b="1" dirty="0">
                <a:solidFill>
                  <a:schemeClr val="bg1"/>
                </a:solidFill>
              </a:rPr>
              <a:t>Place 2-3 inches of pelleted dry ice in the bottom of the </a:t>
            </a:r>
            <a:r>
              <a:rPr lang="en-US" sz="2400" b="1" dirty="0" err="1">
                <a:solidFill>
                  <a:schemeClr val="bg1"/>
                </a:solidFill>
              </a:rPr>
              <a:t>styrofoam</a:t>
            </a:r>
            <a:r>
              <a:rPr lang="en-US" sz="2400" b="1" dirty="0">
                <a:solidFill>
                  <a:schemeClr val="bg1"/>
                </a:solidFill>
              </a:rPr>
              <a:t> shipping container</a:t>
            </a:r>
          </a:p>
          <a:p>
            <a:r>
              <a:rPr lang="en-US" sz="2400" dirty="0">
                <a:solidFill>
                  <a:schemeClr val="bg1"/>
                </a:solidFill>
              </a:rPr>
              <a:t>Step 3. </a:t>
            </a:r>
            <a:r>
              <a:rPr lang="en-US" sz="2400" b="1" dirty="0">
                <a:solidFill>
                  <a:schemeClr val="bg1"/>
                </a:solidFill>
              </a:rPr>
              <a:t>Insert up to 8 cryoboxes with tubes laying </a:t>
            </a:r>
            <a:r>
              <a:rPr lang="en-US" sz="2400" b="1" u="sng" dirty="0">
                <a:solidFill>
                  <a:schemeClr val="bg1"/>
                </a:solidFill>
              </a:rPr>
              <a:t>upright</a:t>
            </a:r>
          </a:p>
          <a:p>
            <a:r>
              <a:rPr lang="en-US" sz="2400" dirty="0">
                <a:solidFill>
                  <a:schemeClr val="bg1"/>
                </a:solidFill>
              </a:rPr>
              <a:t>Step 4. </a:t>
            </a:r>
            <a:r>
              <a:rPr lang="en-US" sz="2400" b="1" dirty="0">
                <a:solidFill>
                  <a:schemeClr val="bg1"/>
                </a:solidFill>
              </a:rPr>
              <a:t>Fully cover all cryoboxes with 2 inches of pelleted dry ice</a:t>
            </a:r>
          </a:p>
          <a:p>
            <a:r>
              <a:rPr lang="en-US" sz="2400" dirty="0">
                <a:solidFill>
                  <a:schemeClr val="bg1"/>
                </a:solidFill>
              </a:rPr>
              <a:t>Step 5. </a:t>
            </a:r>
            <a:r>
              <a:rPr lang="en-US" sz="2400" b="1" dirty="0">
                <a:solidFill>
                  <a:schemeClr val="bg1"/>
                </a:solidFill>
              </a:rPr>
              <a:t>Place Styrofoam shipping container into cardboard shipping container</a:t>
            </a:r>
            <a:endParaRPr lang="en-US" sz="2400" dirty="0">
              <a:solidFill>
                <a:schemeClr val="bg1"/>
              </a:solidFill>
            </a:endParaRPr>
          </a:p>
        </p:txBody>
      </p:sp>
      <p:pic>
        <p:nvPicPr>
          <p:cNvPr id="5" name="Content Placeholder 4" descr="Large shipping box containing Styrofoam container with pelleted dry ice.">
            <a:extLst>
              <a:ext uri="{FF2B5EF4-FFF2-40B4-BE49-F238E27FC236}">
                <a16:creationId xmlns:a16="http://schemas.microsoft.com/office/drawing/2014/main" id="{37F3497B-F7D4-4B4C-A48C-20DB96688C4B}"/>
              </a:ext>
            </a:extLst>
          </p:cNvPr>
          <p:cNvPicPr>
            <a:picLocks noGrp="1" noChangeAspect="1"/>
          </p:cNvPicPr>
          <p:nvPr>
            <p:ph sz="half" idx="2"/>
          </p:nvPr>
        </p:nvPicPr>
        <p:blipFill>
          <a:blip r:embed="rId3"/>
          <a:stretch>
            <a:fillRect/>
          </a:stretch>
        </p:blipFill>
        <p:spPr>
          <a:xfrm>
            <a:off x="6172200" y="1902307"/>
            <a:ext cx="5181600" cy="4197974"/>
          </a:xfrm>
          <a:prstGeom prst="rect">
            <a:avLst/>
          </a:prstGeom>
        </p:spPr>
      </p:pic>
    </p:spTree>
    <p:extLst>
      <p:ext uri="{BB962C8B-B14F-4D97-AF65-F5344CB8AC3E}">
        <p14:creationId xmlns:p14="http://schemas.microsoft.com/office/powerpoint/2010/main" val="3567731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304EE-3013-4DE4-93C8-8510A714383E}"/>
              </a:ext>
            </a:extLst>
          </p:cNvPr>
          <p:cNvSpPr>
            <a:spLocks noGrp="1"/>
          </p:cNvSpPr>
          <p:nvPr>
            <p:ph type="title"/>
          </p:nvPr>
        </p:nvSpPr>
        <p:spPr>
          <a:xfrm>
            <a:off x="494950" y="239087"/>
            <a:ext cx="3200400" cy="2163100"/>
          </a:xfrm>
        </p:spPr>
        <p:txBody>
          <a:bodyPr>
            <a:normAutofit fontScale="90000"/>
          </a:bodyPr>
          <a:lstStyle/>
          <a:p>
            <a:pPr algn="ctr"/>
            <a:r>
              <a:rPr lang="en-US" b="1" dirty="0"/>
              <a:t>Blood Sample and Shipment Notification Form</a:t>
            </a:r>
          </a:p>
        </p:txBody>
      </p:sp>
      <p:sp>
        <p:nvSpPr>
          <p:cNvPr id="4" name="Text Placeholder 3">
            <a:extLst>
              <a:ext uri="{FF2B5EF4-FFF2-40B4-BE49-F238E27FC236}">
                <a16:creationId xmlns:a16="http://schemas.microsoft.com/office/drawing/2014/main" id="{FB8D7007-7318-435F-9E6F-4EE39AB1AD3A}"/>
              </a:ext>
            </a:extLst>
          </p:cNvPr>
          <p:cNvSpPr>
            <a:spLocks noGrp="1"/>
          </p:cNvSpPr>
          <p:nvPr>
            <p:ph type="body" sz="half" idx="2"/>
          </p:nvPr>
        </p:nvSpPr>
        <p:spPr>
          <a:xfrm>
            <a:off x="0" y="2534086"/>
            <a:ext cx="4051883" cy="3900269"/>
          </a:xfrm>
          <a:ln>
            <a:noFill/>
          </a:ln>
        </p:spPr>
        <p:txBody>
          <a:bodyPr>
            <a:normAutofit fontScale="92500"/>
          </a:bodyPr>
          <a:lstStyle/>
          <a:p>
            <a:r>
              <a:rPr lang="en-US" sz="3000" dirty="0"/>
              <a:t>Step 6:</a:t>
            </a:r>
            <a:br>
              <a:rPr lang="en-US" sz="3000" dirty="0"/>
            </a:br>
            <a:r>
              <a:rPr lang="en-US" sz="2000" b="1" dirty="0"/>
              <a:t>Complete and send Blood Sample &amp; Shipment Notification Form for each participant in Large Cardboard Shipper</a:t>
            </a:r>
          </a:p>
          <a:p>
            <a:endParaRPr lang="en-US" sz="2000" dirty="0"/>
          </a:p>
          <a:p>
            <a:pPr marL="285750" indent="-285750">
              <a:buFont typeface="Wingdings" panose="05000000000000000000" pitchFamily="2" charset="2"/>
              <a:buChar char="ü"/>
            </a:pPr>
            <a:r>
              <a:rPr lang="en-US" sz="2000" dirty="0"/>
              <a:t>Fill out completely during study visit</a:t>
            </a:r>
          </a:p>
          <a:p>
            <a:pPr marL="285750" indent="-285750">
              <a:buFont typeface="Wingdings" panose="05000000000000000000" pitchFamily="2" charset="2"/>
              <a:buChar char="ü"/>
            </a:pPr>
            <a:r>
              <a:rPr lang="en-US" sz="2000" dirty="0"/>
              <a:t>Include Kit Number Label on Form</a:t>
            </a:r>
          </a:p>
          <a:p>
            <a:pPr marL="342900" indent="-342900">
              <a:buFont typeface="Wingdings" panose="05000000000000000000" pitchFamily="2" charset="2"/>
              <a:buChar char="ü"/>
            </a:pPr>
            <a:r>
              <a:rPr lang="en-US" sz="2000" dirty="0"/>
              <a:t>Make a copy of each form prior to shipment. </a:t>
            </a:r>
          </a:p>
          <a:p>
            <a:pPr marL="342900" indent="-342900">
              <a:buFont typeface="Wingdings" panose="05000000000000000000" pitchFamily="2" charset="2"/>
              <a:buChar char="ü"/>
            </a:pPr>
            <a:r>
              <a:rPr lang="en-US" sz="2000" dirty="0"/>
              <a:t>Include physical copies of forms in shipper.</a:t>
            </a:r>
          </a:p>
          <a:p>
            <a:endParaRPr lang="en-US" sz="2000" dirty="0"/>
          </a:p>
          <a:p>
            <a:pPr marL="342900" indent="-342900">
              <a:buFont typeface="Wingdings" panose="05000000000000000000" pitchFamily="2" charset="2"/>
              <a:buChar char="ü"/>
            </a:pPr>
            <a:endParaRPr lang="en-US" dirty="0">
              <a:solidFill>
                <a:schemeClr val="bg1"/>
              </a:solidFill>
            </a:endParaRPr>
          </a:p>
        </p:txBody>
      </p:sp>
      <p:pic>
        <p:nvPicPr>
          <p:cNvPr id="12" name="Picture 11" descr="Appendix B: Blood Sample and Shipment Form.">
            <a:extLst>
              <a:ext uri="{FF2B5EF4-FFF2-40B4-BE49-F238E27FC236}">
                <a16:creationId xmlns:a16="http://schemas.microsoft.com/office/drawing/2014/main" id="{22F2EC1F-AC22-7D04-4805-69342587B042}"/>
              </a:ext>
            </a:extLst>
          </p:cNvPr>
          <p:cNvPicPr>
            <a:picLocks noChangeAspect="1"/>
          </p:cNvPicPr>
          <p:nvPr/>
        </p:nvPicPr>
        <p:blipFill>
          <a:blip r:embed="rId3"/>
          <a:stretch>
            <a:fillRect/>
          </a:stretch>
        </p:blipFill>
        <p:spPr>
          <a:xfrm>
            <a:off x="4611899" y="0"/>
            <a:ext cx="5665957" cy="6338328"/>
          </a:xfrm>
          <a:prstGeom prst="rect">
            <a:avLst/>
          </a:prstGeom>
        </p:spPr>
      </p:pic>
    </p:spTree>
    <p:extLst>
      <p:ext uri="{BB962C8B-B14F-4D97-AF65-F5344CB8AC3E}">
        <p14:creationId xmlns:p14="http://schemas.microsoft.com/office/powerpoint/2010/main" val="57214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18DB-F61E-4CD1-9736-7492911F4F92}"/>
              </a:ext>
            </a:extLst>
          </p:cNvPr>
          <p:cNvSpPr>
            <a:spLocks noGrp="1"/>
          </p:cNvSpPr>
          <p:nvPr>
            <p:ph type="title"/>
          </p:nvPr>
        </p:nvSpPr>
        <p:spPr/>
        <p:txBody>
          <a:bodyPr/>
          <a:lstStyle/>
          <a:p>
            <a:r>
              <a:rPr lang="en-US" dirty="0"/>
              <a:t>Training Overview</a:t>
            </a:r>
          </a:p>
        </p:txBody>
      </p:sp>
      <p:sp>
        <p:nvSpPr>
          <p:cNvPr id="3" name="Content Placeholder 2">
            <a:extLst>
              <a:ext uri="{FF2B5EF4-FFF2-40B4-BE49-F238E27FC236}">
                <a16:creationId xmlns:a16="http://schemas.microsoft.com/office/drawing/2014/main" id="{A217D862-B1ED-46BE-8B1B-FF3FCAF94527}"/>
              </a:ext>
            </a:extLst>
          </p:cNvPr>
          <p:cNvSpPr>
            <a:spLocks noGrp="1"/>
          </p:cNvSpPr>
          <p:nvPr>
            <p:ph idx="1"/>
          </p:nvPr>
        </p:nvSpPr>
        <p:spPr>
          <a:xfrm>
            <a:off x="1097280" y="1812177"/>
            <a:ext cx="10058400" cy="4412453"/>
          </a:xfrm>
        </p:spPr>
        <p:txBody>
          <a:bodyPr>
            <a:normAutofit fontScale="70000" lnSpcReduction="20000"/>
          </a:bodyPr>
          <a:lstStyle/>
          <a:p>
            <a:pPr>
              <a:lnSpc>
                <a:spcPct val="150000"/>
              </a:lnSpc>
              <a:buFont typeface="Wingdings" panose="05000000000000000000" pitchFamily="2" charset="2"/>
              <a:buChar char="v"/>
            </a:pPr>
            <a:r>
              <a:rPr lang="en-US" dirty="0"/>
              <a:t> Study Specimen Collection Overview</a:t>
            </a:r>
          </a:p>
          <a:p>
            <a:pPr>
              <a:lnSpc>
                <a:spcPct val="150000"/>
              </a:lnSpc>
              <a:buFont typeface="Wingdings" panose="05000000000000000000" pitchFamily="2" charset="2"/>
              <a:buChar char="v"/>
            </a:pPr>
            <a:r>
              <a:rPr lang="en-US" dirty="0"/>
              <a:t> NCRAD Kit Request Module</a:t>
            </a:r>
          </a:p>
          <a:p>
            <a:pPr>
              <a:lnSpc>
                <a:spcPct val="150000"/>
              </a:lnSpc>
              <a:buFont typeface="Wingdings" panose="05000000000000000000" pitchFamily="2" charset="2"/>
              <a:buChar char="v"/>
            </a:pPr>
            <a:r>
              <a:rPr lang="en-US" dirty="0"/>
              <a:t> Specimen Labeling Instruction</a:t>
            </a:r>
          </a:p>
          <a:p>
            <a:pPr>
              <a:lnSpc>
                <a:spcPct val="150000"/>
              </a:lnSpc>
              <a:buFont typeface="Wingdings" panose="05000000000000000000" pitchFamily="2" charset="2"/>
              <a:buChar char="v"/>
            </a:pPr>
            <a:r>
              <a:rPr lang="en-US" dirty="0"/>
              <a:t> Specimen Collection and Processing</a:t>
            </a:r>
          </a:p>
          <a:p>
            <a:pPr>
              <a:lnSpc>
                <a:spcPct val="150000"/>
              </a:lnSpc>
              <a:buFont typeface="Wingdings" panose="05000000000000000000" pitchFamily="2" charset="2"/>
              <a:buChar char="v"/>
            </a:pPr>
            <a:r>
              <a:rPr lang="en-US" dirty="0"/>
              <a:t> Specimen Packaging and Shipment Instruction</a:t>
            </a:r>
          </a:p>
          <a:p>
            <a:pPr>
              <a:lnSpc>
                <a:spcPct val="150000"/>
              </a:lnSpc>
              <a:buFont typeface="Wingdings" panose="05000000000000000000" pitchFamily="2" charset="2"/>
              <a:buChar char="v"/>
            </a:pPr>
            <a:r>
              <a:rPr lang="en-US" dirty="0"/>
              <a:t> Creating Airbills and Scheduling Pickups</a:t>
            </a:r>
          </a:p>
          <a:p>
            <a:pPr>
              <a:lnSpc>
                <a:spcPct val="150000"/>
              </a:lnSpc>
              <a:buFont typeface="Wingdings" panose="05000000000000000000" pitchFamily="2" charset="2"/>
              <a:buChar char="v"/>
            </a:pPr>
            <a:r>
              <a:rPr lang="en-US" dirty="0"/>
              <a:t> Non-Conformance Issues</a:t>
            </a:r>
          </a:p>
          <a:p>
            <a:pPr>
              <a:lnSpc>
                <a:spcPct val="150000"/>
              </a:lnSpc>
              <a:buFont typeface="Wingdings" panose="05000000000000000000" pitchFamily="2" charset="2"/>
              <a:buChar char="v"/>
            </a:pPr>
            <a:r>
              <a:rPr lang="en-US" dirty="0"/>
              <a:t>NCRAD Website and Contact Information</a:t>
            </a:r>
          </a:p>
        </p:txBody>
      </p:sp>
    </p:spTree>
    <p:extLst>
      <p:ext uri="{BB962C8B-B14F-4D97-AF65-F5344CB8AC3E}">
        <p14:creationId xmlns:p14="http://schemas.microsoft.com/office/powerpoint/2010/main" val="2708085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334BC-C230-5523-0322-05ED5CA8D2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2B373-CFAF-C394-657D-F5E24862CBEC}"/>
              </a:ext>
            </a:extLst>
          </p:cNvPr>
          <p:cNvSpPr>
            <a:spLocks noGrp="1"/>
          </p:cNvSpPr>
          <p:nvPr>
            <p:ph type="title"/>
          </p:nvPr>
        </p:nvSpPr>
        <p:spPr>
          <a:xfrm>
            <a:off x="494950" y="239087"/>
            <a:ext cx="3200400" cy="2163100"/>
          </a:xfrm>
        </p:spPr>
        <p:txBody>
          <a:bodyPr>
            <a:normAutofit fontScale="90000"/>
          </a:bodyPr>
          <a:lstStyle/>
          <a:p>
            <a:pPr algn="ctr"/>
            <a:r>
              <a:rPr lang="en-US" b="1" dirty="0"/>
              <a:t>Sample Processing Electronic Data Capture Submission</a:t>
            </a:r>
          </a:p>
        </p:txBody>
      </p:sp>
      <p:sp>
        <p:nvSpPr>
          <p:cNvPr id="4" name="Text Placeholder 3">
            <a:extLst>
              <a:ext uri="{FF2B5EF4-FFF2-40B4-BE49-F238E27FC236}">
                <a16:creationId xmlns:a16="http://schemas.microsoft.com/office/drawing/2014/main" id="{74C7D285-5C9A-F347-D28F-77F4B8273E2C}"/>
              </a:ext>
            </a:extLst>
          </p:cNvPr>
          <p:cNvSpPr>
            <a:spLocks noGrp="1"/>
          </p:cNvSpPr>
          <p:nvPr>
            <p:ph type="body" sz="half" idx="2"/>
          </p:nvPr>
        </p:nvSpPr>
        <p:spPr>
          <a:xfrm>
            <a:off x="98612" y="2534086"/>
            <a:ext cx="3953271" cy="3900269"/>
          </a:xfrm>
          <a:ln>
            <a:noFill/>
          </a:ln>
        </p:spPr>
        <p:txBody>
          <a:bodyPr>
            <a:normAutofit lnSpcReduction="10000"/>
          </a:bodyPr>
          <a:lstStyle/>
          <a:p>
            <a:r>
              <a:rPr lang="en-US" sz="3000" dirty="0"/>
              <a:t>Step 7: Complete electronic sample form. Click here: </a:t>
            </a:r>
            <a:r>
              <a:rPr lang="en-US" sz="1800" u="sng" dirty="0">
                <a:solidFill>
                  <a:schemeClr val="bg2"/>
                </a:solidFill>
                <a:hlinkClick r:id="rId3">
                  <a:extLst>
                    <a:ext uri="{A12FA001-AC4F-418D-AE19-62706E023703}">
                      <ahyp:hlinkClr xmlns:ahyp="http://schemas.microsoft.com/office/drawing/2018/hyperlinkcolor" val="tx"/>
                    </a:ext>
                  </a:extLst>
                </a:hlinkClick>
              </a:rPr>
              <a:t>https://redcap.link/PACTSampleForm</a:t>
            </a:r>
            <a:endParaRPr lang="en-US" sz="1800" b="1" dirty="0">
              <a:solidFill>
                <a:schemeClr val="bg2"/>
              </a:solidFill>
            </a:endParaRPr>
          </a:p>
          <a:p>
            <a:endParaRPr lang="en-US" sz="2000" dirty="0"/>
          </a:p>
          <a:p>
            <a:pPr marL="285750" indent="-285750">
              <a:buFont typeface="Wingdings" panose="05000000000000000000" pitchFamily="2" charset="2"/>
              <a:buChar char="ü"/>
            </a:pPr>
            <a:r>
              <a:rPr lang="en-US" sz="2000" dirty="0"/>
              <a:t>Enter appropriate site, participant, visit information and collection and processing information. </a:t>
            </a:r>
          </a:p>
          <a:p>
            <a:pPr marL="285750" indent="-285750">
              <a:buFont typeface="Wingdings" panose="05000000000000000000" pitchFamily="2" charset="2"/>
              <a:buChar char="ü"/>
            </a:pPr>
            <a:r>
              <a:rPr lang="en-US" sz="2000" dirty="0"/>
              <a:t>Record any protocol deviations in “Notes” section if applicable. </a:t>
            </a:r>
          </a:p>
          <a:p>
            <a:pPr marL="285750" indent="-285750">
              <a:buFont typeface="Wingdings" panose="05000000000000000000" pitchFamily="2" charset="2"/>
              <a:buChar char="ü"/>
            </a:pPr>
            <a:r>
              <a:rPr lang="en-US" sz="2000" dirty="0"/>
              <a:t>Click Submit.</a:t>
            </a:r>
          </a:p>
        </p:txBody>
      </p:sp>
      <p:pic>
        <p:nvPicPr>
          <p:cNvPr id="5" name="Picture 4">
            <a:extLst>
              <a:ext uri="{FF2B5EF4-FFF2-40B4-BE49-F238E27FC236}">
                <a16:creationId xmlns:a16="http://schemas.microsoft.com/office/drawing/2014/main" id="{D5B8FC12-A963-C649-A84C-8EF4496EFBA8}"/>
              </a:ext>
            </a:extLst>
          </p:cNvPr>
          <p:cNvPicPr>
            <a:picLocks noChangeAspect="1"/>
          </p:cNvPicPr>
          <p:nvPr/>
        </p:nvPicPr>
        <p:blipFill>
          <a:blip r:embed="rId4"/>
          <a:stretch>
            <a:fillRect/>
          </a:stretch>
        </p:blipFill>
        <p:spPr>
          <a:xfrm>
            <a:off x="8107816" y="896536"/>
            <a:ext cx="3749632" cy="4274765"/>
          </a:xfrm>
          <a:prstGeom prst="rect">
            <a:avLst/>
          </a:prstGeom>
        </p:spPr>
      </p:pic>
      <p:pic>
        <p:nvPicPr>
          <p:cNvPr id="7" name="Picture 6" descr="A screenshot of a form&#10;&#10;AI-generated content may be incorrect.">
            <a:extLst>
              <a:ext uri="{FF2B5EF4-FFF2-40B4-BE49-F238E27FC236}">
                <a16:creationId xmlns:a16="http://schemas.microsoft.com/office/drawing/2014/main" id="{70F63900-7217-B518-80CE-B5A1D6BF2B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708" y="896536"/>
            <a:ext cx="3749633" cy="4195228"/>
          </a:xfrm>
          <a:prstGeom prst="rect">
            <a:avLst/>
          </a:prstGeom>
        </p:spPr>
      </p:pic>
    </p:spTree>
    <p:extLst>
      <p:ext uri="{BB962C8B-B14F-4D97-AF65-F5344CB8AC3E}">
        <p14:creationId xmlns:p14="http://schemas.microsoft.com/office/powerpoint/2010/main" val="3366634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E886C-251D-7B44-24D7-FFDBC6A79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45BA2F-8319-FE99-9EEF-73ADF8809D51}"/>
              </a:ext>
            </a:extLst>
          </p:cNvPr>
          <p:cNvSpPr>
            <a:spLocks noGrp="1"/>
          </p:cNvSpPr>
          <p:nvPr>
            <p:ph type="title"/>
          </p:nvPr>
        </p:nvSpPr>
        <p:spPr>
          <a:xfrm>
            <a:off x="494950" y="239087"/>
            <a:ext cx="3200400" cy="2163100"/>
          </a:xfrm>
        </p:spPr>
        <p:txBody>
          <a:bodyPr>
            <a:normAutofit/>
          </a:bodyPr>
          <a:lstStyle/>
          <a:p>
            <a:pPr algn="ctr"/>
            <a:r>
              <a:rPr lang="en-US" b="1" dirty="0"/>
              <a:t>Shipment Notification Electronic Form</a:t>
            </a:r>
          </a:p>
        </p:txBody>
      </p:sp>
      <p:sp>
        <p:nvSpPr>
          <p:cNvPr id="4" name="Text Placeholder 3">
            <a:extLst>
              <a:ext uri="{FF2B5EF4-FFF2-40B4-BE49-F238E27FC236}">
                <a16:creationId xmlns:a16="http://schemas.microsoft.com/office/drawing/2014/main" id="{F8167C49-6941-BD86-20D8-66C33037B03D}"/>
              </a:ext>
            </a:extLst>
          </p:cNvPr>
          <p:cNvSpPr>
            <a:spLocks noGrp="1"/>
          </p:cNvSpPr>
          <p:nvPr>
            <p:ph type="body" sz="half" idx="2"/>
          </p:nvPr>
        </p:nvSpPr>
        <p:spPr>
          <a:xfrm>
            <a:off x="98612" y="2534086"/>
            <a:ext cx="3953271" cy="3900269"/>
          </a:xfrm>
          <a:ln>
            <a:noFill/>
          </a:ln>
        </p:spPr>
        <p:txBody>
          <a:bodyPr>
            <a:normAutofit fontScale="85000" lnSpcReduction="20000"/>
          </a:bodyPr>
          <a:lstStyle/>
          <a:p>
            <a:r>
              <a:rPr lang="en-US" sz="3000" dirty="0"/>
              <a:t>Step 8: Complete shipment notification form: </a:t>
            </a:r>
            <a:r>
              <a:rPr lang="en-US" sz="1900" u="sng" dirty="0">
                <a:solidFill>
                  <a:schemeClr val="bg1"/>
                </a:solidFill>
                <a:hlinkClick r:id="rId3">
                  <a:extLst>
                    <a:ext uri="{A12FA001-AC4F-418D-AE19-62706E023703}">
                      <ahyp:hlinkClr xmlns:ahyp="http://schemas.microsoft.com/office/drawing/2018/hyperlinkcolor" val="tx"/>
                    </a:ext>
                  </a:extLst>
                </a:hlinkClick>
              </a:rPr>
              <a:t>https://redcap.link/NCRADShippingForm</a:t>
            </a:r>
            <a:r>
              <a:rPr lang="en-US" sz="1900" dirty="0">
                <a:solidFill>
                  <a:schemeClr val="bg1"/>
                </a:solidFill>
              </a:rPr>
              <a:t> </a:t>
            </a:r>
            <a:endParaRPr lang="en-US" sz="1900" b="1" dirty="0">
              <a:solidFill>
                <a:schemeClr val="bg1"/>
              </a:solidFill>
            </a:endParaRPr>
          </a:p>
          <a:p>
            <a:endParaRPr lang="en-US" sz="2000" dirty="0"/>
          </a:p>
          <a:p>
            <a:pPr marL="285750" indent="-285750">
              <a:buFont typeface="Wingdings" panose="05000000000000000000" pitchFamily="2" charset="2"/>
              <a:buChar char="ü"/>
            </a:pPr>
            <a:r>
              <a:rPr lang="en-US" sz="2100" dirty="0"/>
              <a:t>Enter appropriate study, contact information, and shipping information including tracking number.</a:t>
            </a:r>
          </a:p>
          <a:p>
            <a:pPr marL="285750" indent="-285750">
              <a:buFont typeface="Wingdings" panose="05000000000000000000" pitchFamily="2" charset="2"/>
              <a:buChar char="ü"/>
            </a:pPr>
            <a:r>
              <a:rPr lang="en-US" sz="2100" dirty="0"/>
              <a:t>Include kit numbers and participant ID numbers for all samples in shipment. </a:t>
            </a:r>
          </a:p>
          <a:p>
            <a:pPr marL="285750" indent="-285750">
              <a:buFont typeface="Wingdings" panose="05000000000000000000" pitchFamily="2" charset="2"/>
              <a:buChar char="ü"/>
            </a:pPr>
            <a:r>
              <a:rPr lang="en-US" sz="2100" dirty="0"/>
              <a:t>Upload a pdf of all sample forms. If more than one form, you will have to combine them into one pdf or zip them together prior to upload. </a:t>
            </a:r>
          </a:p>
        </p:txBody>
      </p:sp>
      <p:pic>
        <p:nvPicPr>
          <p:cNvPr id="6" name="Picture 5">
            <a:extLst>
              <a:ext uri="{FF2B5EF4-FFF2-40B4-BE49-F238E27FC236}">
                <a16:creationId xmlns:a16="http://schemas.microsoft.com/office/drawing/2014/main" id="{F56087EE-64A8-7EEF-3E07-20FDF1C89690}"/>
              </a:ext>
            </a:extLst>
          </p:cNvPr>
          <p:cNvPicPr>
            <a:picLocks noChangeAspect="1"/>
          </p:cNvPicPr>
          <p:nvPr/>
        </p:nvPicPr>
        <p:blipFill>
          <a:blip r:embed="rId4"/>
          <a:stretch>
            <a:fillRect/>
          </a:stretch>
        </p:blipFill>
        <p:spPr>
          <a:xfrm>
            <a:off x="4606609" y="239087"/>
            <a:ext cx="5037905" cy="5948060"/>
          </a:xfrm>
          <a:prstGeom prst="rect">
            <a:avLst/>
          </a:prstGeom>
        </p:spPr>
      </p:pic>
    </p:spTree>
    <p:extLst>
      <p:ext uri="{BB962C8B-B14F-4D97-AF65-F5344CB8AC3E}">
        <p14:creationId xmlns:p14="http://schemas.microsoft.com/office/powerpoint/2010/main" val="330032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7547-BAB5-4382-ABD2-A1658ECBB3B2}"/>
              </a:ext>
            </a:extLst>
          </p:cNvPr>
          <p:cNvSpPr>
            <a:spLocks noGrp="1"/>
          </p:cNvSpPr>
          <p:nvPr>
            <p:ph type="title"/>
          </p:nvPr>
        </p:nvSpPr>
        <p:spPr/>
        <p:txBody>
          <a:bodyPr>
            <a:normAutofit fontScale="90000"/>
          </a:bodyPr>
          <a:lstStyle/>
          <a:p>
            <a:pPr algn="ctr"/>
            <a:r>
              <a:rPr lang="en-US" b="1" spc="0" dirty="0">
                <a:solidFill>
                  <a:schemeClr val="bg1"/>
                </a:solidFill>
              </a:rPr>
              <a:t>Frozen Shipping – Dry Ice Requirements</a:t>
            </a:r>
            <a:endParaRPr lang="en-US" dirty="0">
              <a:solidFill>
                <a:schemeClr val="bg1"/>
              </a:solidFill>
            </a:endParaRPr>
          </a:p>
        </p:txBody>
      </p:sp>
      <p:sp>
        <p:nvSpPr>
          <p:cNvPr id="4" name="Text Placeholder 3">
            <a:extLst>
              <a:ext uri="{FF2B5EF4-FFF2-40B4-BE49-F238E27FC236}">
                <a16:creationId xmlns:a16="http://schemas.microsoft.com/office/drawing/2014/main" id="{717C57D8-C2BC-4BDF-8FD7-B308B78192B0}"/>
              </a:ext>
            </a:extLst>
          </p:cNvPr>
          <p:cNvSpPr>
            <a:spLocks noGrp="1"/>
          </p:cNvSpPr>
          <p:nvPr>
            <p:ph type="body" sz="half" idx="2"/>
          </p:nvPr>
        </p:nvSpPr>
        <p:spPr/>
        <p:txBody>
          <a:bodyPr>
            <a:normAutofit/>
          </a:bodyPr>
          <a:lstStyle/>
          <a:p>
            <a:endParaRPr lang="en-US" sz="2000" dirty="0">
              <a:solidFill>
                <a:schemeClr val="bg1"/>
              </a:solidFill>
              <a:ea typeface="Verdana" pitchFamily="34" charset="0"/>
              <a:cs typeface="Verdana" pitchFamily="34" charset="0"/>
            </a:endParaRPr>
          </a:p>
          <a:p>
            <a:r>
              <a:rPr lang="en-US" sz="2000" dirty="0">
                <a:solidFill>
                  <a:schemeClr val="bg1"/>
                </a:solidFill>
                <a:ea typeface="Verdana" pitchFamily="34" charset="0"/>
                <a:cs typeface="Verdana" pitchFamily="34" charset="0"/>
              </a:rPr>
              <a:t>Dry Ice label should not be covered with other stickers and must be completed or the shipping carrier will reject/return your package!</a:t>
            </a:r>
          </a:p>
        </p:txBody>
      </p:sp>
      <p:grpSp>
        <p:nvGrpSpPr>
          <p:cNvPr id="12" name="Group 11" descr="Photo of a blue UPS Dry Ice label. A vertical white stripe divides the label into one large section and one thin (approximately one quarter the label width) section. The left section contains white text reading &quot;DRY ICE For Diagnostic or Medical Purposes Only No shipping pages required.&#10;Contains [blank white rectangular field where weight is to be hand entered] kg of Dry Ice.&quot;&#10;On the top right is a white UPS logo (a shield with &quot;UPS&quot; written in the center.)&#10;A red arrow points to a black &quot;20&quot; entered in the white weight field from red text reading: Net weight of dry ice in kg">
            <a:extLst>
              <a:ext uri="{FF2B5EF4-FFF2-40B4-BE49-F238E27FC236}">
                <a16:creationId xmlns:a16="http://schemas.microsoft.com/office/drawing/2014/main" id="{78D425A8-8EBD-B754-3ED0-28C4E48F3D27}"/>
              </a:ext>
            </a:extLst>
          </p:cNvPr>
          <p:cNvGrpSpPr/>
          <p:nvPr/>
        </p:nvGrpSpPr>
        <p:grpSpPr>
          <a:xfrm>
            <a:off x="4361003" y="1495425"/>
            <a:ext cx="7067468" cy="3867150"/>
            <a:chOff x="4115906" y="1495425"/>
            <a:chExt cx="7067468" cy="3867150"/>
          </a:xfrm>
        </p:grpSpPr>
        <p:pic>
          <p:nvPicPr>
            <p:cNvPr id="3" name="Content Placeholder 6">
              <a:extLst>
                <a:ext uri="{FF2B5EF4-FFF2-40B4-BE49-F238E27FC236}">
                  <a16:creationId xmlns:a16="http://schemas.microsoft.com/office/drawing/2014/main" id="{8BC869D3-6248-CCF4-19E8-0DF77A2F2597}"/>
                </a:ext>
              </a:extLst>
            </p:cNvPr>
            <p:cNvPicPr>
              <a:picLocks noChangeAspect="1"/>
            </p:cNvPicPr>
            <p:nvPr/>
          </p:nvPicPr>
          <p:blipFill rotWithShape="1">
            <a:blip r:embed="rId2"/>
            <a:stretch/>
          </p:blipFill>
          <p:spPr>
            <a:xfrm>
              <a:off x="5335024" y="1495425"/>
              <a:ext cx="5848350" cy="3867150"/>
            </a:xfrm>
            <a:prstGeom prst="rect">
              <a:avLst/>
            </a:prstGeom>
          </p:spPr>
        </p:pic>
        <p:sp>
          <p:nvSpPr>
            <p:cNvPr id="6" name="TextBox 5">
              <a:extLst>
                <a:ext uri="{FF2B5EF4-FFF2-40B4-BE49-F238E27FC236}">
                  <a16:creationId xmlns:a16="http://schemas.microsoft.com/office/drawing/2014/main" id="{AE1957F9-7C50-4983-B0F9-76FDFB157D85}"/>
                </a:ext>
              </a:extLst>
            </p:cNvPr>
            <p:cNvSpPr txBox="1"/>
            <p:nvPr/>
          </p:nvSpPr>
          <p:spPr>
            <a:xfrm>
              <a:off x="6973201" y="4148569"/>
              <a:ext cx="6166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20</a:t>
              </a:r>
            </a:p>
          </p:txBody>
        </p:sp>
        <p:sp>
          <p:nvSpPr>
            <p:cNvPr id="7" name="TextBox 6">
              <a:extLst>
                <a:ext uri="{FF2B5EF4-FFF2-40B4-BE49-F238E27FC236}">
                  <a16:creationId xmlns:a16="http://schemas.microsoft.com/office/drawing/2014/main" id="{2D9A2DA7-AA86-4E6F-BF30-48F74959AA46}"/>
                </a:ext>
              </a:extLst>
            </p:cNvPr>
            <p:cNvSpPr txBox="1"/>
            <p:nvPr/>
          </p:nvSpPr>
          <p:spPr>
            <a:xfrm>
              <a:off x="4115906" y="3854634"/>
              <a:ext cx="133843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Net weight of dry ice in </a:t>
              </a:r>
              <a:r>
                <a:rPr kumimoji="0" lang="en-US" sz="16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kg</a:t>
              </a:r>
            </a:p>
          </p:txBody>
        </p:sp>
        <p:cxnSp>
          <p:nvCxnSpPr>
            <p:cNvPr id="8" name="Straight Arrow Connector 7">
              <a:extLst>
                <a:ext uri="{FF2B5EF4-FFF2-40B4-BE49-F238E27FC236}">
                  <a16:creationId xmlns:a16="http://schemas.microsoft.com/office/drawing/2014/main" id="{0E409895-18A2-44CD-A2A4-94D059ED1AFB}"/>
                </a:ext>
              </a:extLst>
            </p:cNvPr>
            <p:cNvCxnSpPr>
              <a:cxnSpLocks/>
            </p:cNvCxnSpPr>
            <p:nvPr/>
          </p:nvCxnSpPr>
          <p:spPr>
            <a:xfrm flipV="1">
              <a:off x="5335024" y="4270133"/>
              <a:ext cx="1564293" cy="1"/>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6948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EC1662-CF1F-4DB0-A6B0-67764B02CD02}"/>
              </a:ext>
            </a:extLst>
          </p:cNvPr>
          <p:cNvSpPr>
            <a:spLocks noGrp="1"/>
          </p:cNvSpPr>
          <p:nvPr>
            <p:ph type="ctrTitle"/>
          </p:nvPr>
        </p:nvSpPr>
        <p:spPr/>
        <p:txBody>
          <a:bodyPr>
            <a:normAutofit fontScale="90000"/>
          </a:bodyPr>
          <a:lstStyle/>
          <a:p>
            <a:pPr algn="ctr"/>
            <a:r>
              <a:rPr lang="en-US" sz="7200" b="1" dirty="0"/>
              <a:t>Creating Airbills/Scheduling Pickups</a:t>
            </a:r>
            <a:endParaRPr lang="en-US" sz="7200" dirty="0"/>
          </a:p>
        </p:txBody>
      </p:sp>
      <p:sp>
        <p:nvSpPr>
          <p:cNvPr id="5" name="Subtitle 4">
            <a:extLst>
              <a:ext uri="{FF2B5EF4-FFF2-40B4-BE49-F238E27FC236}">
                <a16:creationId xmlns:a16="http://schemas.microsoft.com/office/drawing/2014/main" id="{566EBFD8-E0B8-4CF5-B9C8-734A5A68DF5A}"/>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4902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D3CB-7A43-44B6-908A-8E2471DAA8EA}"/>
              </a:ext>
            </a:extLst>
          </p:cNvPr>
          <p:cNvSpPr>
            <a:spLocks noGrp="1"/>
          </p:cNvSpPr>
          <p:nvPr>
            <p:ph type="title"/>
          </p:nvPr>
        </p:nvSpPr>
        <p:spPr>
          <a:xfrm>
            <a:off x="469907" y="2286000"/>
            <a:ext cx="3200400" cy="2286000"/>
          </a:xfrm>
        </p:spPr>
        <p:txBody>
          <a:bodyPr anchor="ctr">
            <a:normAutofit/>
          </a:bodyPr>
          <a:lstStyle/>
          <a:p>
            <a:pPr algn="ctr"/>
            <a:r>
              <a:rPr lang="en-US" dirty="0"/>
              <a:t>UPS ShipExec</a:t>
            </a:r>
            <a:r>
              <a:rPr lang="en-US" baseline="30000" dirty="0"/>
              <a:t>TM</a:t>
            </a:r>
            <a:r>
              <a:rPr lang="en-US" dirty="0"/>
              <a:t> Thin Client Website</a:t>
            </a:r>
          </a:p>
        </p:txBody>
      </p:sp>
      <p:graphicFrame>
        <p:nvGraphicFramePr>
          <p:cNvPr id="6" name="Text Placeholder 3">
            <a:extLst>
              <a:ext uri="{FF2B5EF4-FFF2-40B4-BE49-F238E27FC236}">
                <a16:creationId xmlns:a16="http://schemas.microsoft.com/office/drawing/2014/main" id="{19A43AD7-BF43-41B2-9059-C7D17FBF16CF}"/>
              </a:ext>
            </a:extLst>
          </p:cNvPr>
          <p:cNvGraphicFramePr/>
          <p:nvPr/>
        </p:nvGraphicFramePr>
        <p:xfrm>
          <a:off x="4995153" y="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ShipExec Toolbar">
            <a:extLst>
              <a:ext uri="{FF2B5EF4-FFF2-40B4-BE49-F238E27FC236}">
                <a16:creationId xmlns:a16="http://schemas.microsoft.com/office/drawing/2014/main" id="{1CA33936-E41E-45DE-96FC-2C739626E3CC}"/>
              </a:ext>
            </a:extLst>
          </p:cNvPr>
          <p:cNvPicPr>
            <a:picLocks noChangeAspect="1"/>
          </p:cNvPicPr>
          <p:nvPr/>
        </p:nvPicPr>
        <p:blipFill>
          <a:blip r:embed="rId7"/>
          <a:stretch>
            <a:fillRect/>
          </a:stretch>
        </p:blipFill>
        <p:spPr>
          <a:xfrm>
            <a:off x="6294485" y="4772025"/>
            <a:ext cx="4238625" cy="485775"/>
          </a:xfrm>
          <a:prstGeom prst="rect">
            <a:avLst/>
          </a:prstGeom>
        </p:spPr>
      </p:pic>
      <p:sp>
        <p:nvSpPr>
          <p:cNvPr id="8" name="Down Arrow 5" descr="Arrow">
            <a:extLst>
              <a:ext uri="{FF2B5EF4-FFF2-40B4-BE49-F238E27FC236}">
                <a16:creationId xmlns:a16="http://schemas.microsoft.com/office/drawing/2014/main" id="{B2A5BF2A-B3B6-4017-BE74-FB863ADF54AC}"/>
              </a:ext>
            </a:extLst>
          </p:cNvPr>
          <p:cNvSpPr/>
          <p:nvPr/>
        </p:nvSpPr>
        <p:spPr>
          <a:xfrm rot="10800000">
            <a:off x="7821133" y="5132000"/>
            <a:ext cx="820730" cy="1150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1381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F2F68B6A-D8DF-4215-8BB6-7754270EA73F}"/>
              </a:ext>
            </a:extLst>
          </p:cNvPr>
          <p:cNvSpPr>
            <a:spLocks noGrp="1"/>
          </p:cNvSpPr>
          <p:nvPr>
            <p:ph type="title"/>
          </p:nvPr>
        </p:nvSpPr>
        <p:spPr/>
        <p:txBody>
          <a:bodyPr>
            <a:normAutofit/>
          </a:bodyPr>
          <a:lstStyle/>
          <a:p>
            <a:r>
              <a:rPr lang="en-US" dirty="0"/>
              <a:t>Creating Airbills &amp; Scheduling Pick Ups:</a:t>
            </a:r>
            <a:br>
              <a:rPr lang="en-US" dirty="0"/>
            </a:br>
            <a:r>
              <a:rPr lang="en-US" sz="3600" dirty="0"/>
              <a:t>Finding your Contact Information</a:t>
            </a:r>
            <a:endParaRPr lang="en-US" dirty="0"/>
          </a:p>
        </p:txBody>
      </p:sp>
      <p:sp>
        <p:nvSpPr>
          <p:cNvPr id="11" name="Content Placeholder 2">
            <a:extLst>
              <a:ext uri="{FF2B5EF4-FFF2-40B4-BE49-F238E27FC236}">
                <a16:creationId xmlns:a16="http://schemas.microsoft.com/office/drawing/2014/main" id="{DAC5D96A-8C6C-469B-8973-FDB9887132E0}"/>
              </a:ext>
            </a:extLst>
          </p:cNvPr>
          <p:cNvSpPr>
            <a:spLocks noGrp="1"/>
          </p:cNvSpPr>
          <p:nvPr>
            <p:ph sz="half" idx="1"/>
          </p:nvPr>
        </p:nvSpPr>
        <p:spPr/>
        <p:txBody>
          <a:bodyPr/>
          <a:lstStyle/>
          <a:p>
            <a:pPr>
              <a:buFont typeface="Wingdings" panose="05000000000000000000" pitchFamily="2" charset="2"/>
              <a:buChar char="v"/>
            </a:pPr>
            <a:r>
              <a:rPr lang="en-US" dirty="0"/>
              <a:t>On the right side of the screen, choose the name of your study from the “Study Group” drop down menu</a:t>
            </a:r>
          </a:p>
          <a:p>
            <a:pPr marL="800100" lvl="1" indent="-342900">
              <a:buFont typeface="Wingdings" panose="05000000000000000000" pitchFamily="2" charset="2"/>
              <a:buChar char="v"/>
            </a:pPr>
            <a:r>
              <a:rPr lang="en-US" sz="2000" i="1" dirty="0"/>
              <a:t>This step </a:t>
            </a:r>
            <a:r>
              <a:rPr lang="en-US" sz="2000" i="1" u="sng" dirty="0"/>
              <a:t>must</a:t>
            </a:r>
            <a:r>
              <a:rPr lang="en-US" sz="2000" i="1" dirty="0"/>
              <a:t> be done 1</a:t>
            </a:r>
            <a:r>
              <a:rPr lang="en-US" sz="2000" i="1" baseline="30000" dirty="0"/>
              <a:t>st</a:t>
            </a:r>
            <a:endParaRPr lang="en-US" sz="2000" i="1" dirty="0"/>
          </a:p>
          <a:p>
            <a:endParaRPr lang="en-US" dirty="0"/>
          </a:p>
        </p:txBody>
      </p:sp>
      <p:sp>
        <p:nvSpPr>
          <p:cNvPr id="13" name="Content Placeholder 3">
            <a:extLst>
              <a:ext uri="{FF2B5EF4-FFF2-40B4-BE49-F238E27FC236}">
                <a16:creationId xmlns:a16="http://schemas.microsoft.com/office/drawing/2014/main" id="{A4C81A08-8B54-45CF-BCB6-1B2AEAE87075}"/>
              </a:ext>
            </a:extLst>
          </p:cNvPr>
          <p:cNvSpPr>
            <a:spLocks noGrp="1"/>
          </p:cNvSpPr>
          <p:nvPr>
            <p:ph sz="half" idx="2"/>
          </p:nvPr>
        </p:nvSpPr>
        <p:spPr/>
        <p:txBody>
          <a:bodyPr/>
          <a:lstStyle/>
          <a:p>
            <a:pPr>
              <a:buFont typeface="Wingdings" panose="05000000000000000000" pitchFamily="2" charset="2"/>
              <a:buChar char="v"/>
            </a:pPr>
            <a:r>
              <a:rPr lang="en-US" dirty="0"/>
              <a:t>On the left side of the screen, Click on the magnifying glass icon</a:t>
            </a:r>
          </a:p>
        </p:txBody>
      </p:sp>
      <p:pic>
        <p:nvPicPr>
          <p:cNvPr id="8" name="Picture 7" descr="ShipExec website with search information">
            <a:extLst>
              <a:ext uri="{FF2B5EF4-FFF2-40B4-BE49-F238E27FC236}">
                <a16:creationId xmlns:a16="http://schemas.microsoft.com/office/drawing/2014/main" id="{C674995D-1F05-489A-8BA5-E3DE81427B6C}"/>
              </a:ext>
            </a:extLst>
          </p:cNvPr>
          <p:cNvPicPr>
            <a:picLocks noChangeAspect="1"/>
          </p:cNvPicPr>
          <p:nvPr/>
        </p:nvPicPr>
        <p:blipFill rotWithShape="1">
          <a:blip r:embed="rId2"/>
          <a:srcRect t="1492" r="1043" b="1"/>
          <a:stretch/>
        </p:blipFill>
        <p:spPr>
          <a:xfrm>
            <a:off x="755143" y="4021738"/>
            <a:ext cx="4992114" cy="1450757"/>
          </a:xfrm>
          <a:prstGeom prst="rect">
            <a:avLst/>
          </a:prstGeom>
        </p:spPr>
      </p:pic>
      <p:sp>
        <p:nvSpPr>
          <p:cNvPr id="10" name="Down Arrow 5" descr="Arrow">
            <a:extLst>
              <a:ext uri="{FF2B5EF4-FFF2-40B4-BE49-F238E27FC236}">
                <a16:creationId xmlns:a16="http://schemas.microsoft.com/office/drawing/2014/main" id="{153388B2-E4B6-480F-B4F3-54A9C874B5D8}"/>
              </a:ext>
            </a:extLst>
          </p:cNvPr>
          <p:cNvSpPr/>
          <p:nvPr/>
        </p:nvSpPr>
        <p:spPr>
          <a:xfrm>
            <a:off x="4661706" y="3553626"/>
            <a:ext cx="298933" cy="827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ipExec website with search information.">
            <a:extLst>
              <a:ext uri="{FF2B5EF4-FFF2-40B4-BE49-F238E27FC236}">
                <a16:creationId xmlns:a16="http://schemas.microsoft.com/office/drawing/2014/main" id="{64478C06-7024-447D-B3F2-4A1C8C0DB69F}"/>
              </a:ext>
            </a:extLst>
          </p:cNvPr>
          <p:cNvPicPr>
            <a:picLocks noChangeAspect="1"/>
          </p:cNvPicPr>
          <p:nvPr/>
        </p:nvPicPr>
        <p:blipFill>
          <a:blip r:embed="rId3"/>
          <a:stretch>
            <a:fillRect/>
          </a:stretch>
        </p:blipFill>
        <p:spPr>
          <a:xfrm>
            <a:off x="6352986" y="2996119"/>
            <a:ext cx="5743928" cy="3299229"/>
          </a:xfrm>
          <a:prstGeom prst="rect">
            <a:avLst/>
          </a:prstGeom>
        </p:spPr>
      </p:pic>
      <p:sp>
        <p:nvSpPr>
          <p:cNvPr id="14" name="Down Arrow 5" descr="Arrow">
            <a:extLst>
              <a:ext uri="{FF2B5EF4-FFF2-40B4-BE49-F238E27FC236}">
                <a16:creationId xmlns:a16="http://schemas.microsoft.com/office/drawing/2014/main" id="{4C4769E4-7A18-4616-851E-633E1C13CC5A}"/>
              </a:ext>
            </a:extLst>
          </p:cNvPr>
          <p:cNvSpPr/>
          <p:nvPr/>
        </p:nvSpPr>
        <p:spPr>
          <a:xfrm>
            <a:off x="6463922" y="2996119"/>
            <a:ext cx="298933" cy="5575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5480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6E48F0A4-6A45-42AF-AC41-1DCA832FFE25}"/>
              </a:ext>
            </a:extLst>
          </p:cNvPr>
          <p:cNvSpPr>
            <a:spLocks noGrp="1"/>
          </p:cNvSpPr>
          <p:nvPr>
            <p:ph sz="half" idx="1"/>
          </p:nvPr>
        </p:nvSpPr>
        <p:spPr>
          <a:xfrm>
            <a:off x="403795" y="1862356"/>
            <a:ext cx="5807412" cy="4181705"/>
          </a:xfrm>
        </p:spPr>
        <p:txBody>
          <a:bodyPr>
            <a:normAutofit fontScale="77500" lnSpcReduction="20000"/>
          </a:bodyPr>
          <a:lstStyle/>
          <a:p>
            <a:pPr>
              <a:lnSpc>
                <a:spcPct val="100000"/>
              </a:lnSpc>
              <a:spcAft>
                <a:spcPts val="600"/>
              </a:spcAft>
              <a:buFont typeface="Wingdings" panose="05000000000000000000" pitchFamily="2" charset="2"/>
              <a:buChar char="v"/>
            </a:pPr>
            <a:r>
              <a:rPr lang="en-US" dirty="0"/>
              <a:t>On the right side of the screen, a list of all the site addresses within the study you selected should populate</a:t>
            </a:r>
          </a:p>
          <a:p>
            <a:pPr>
              <a:lnSpc>
                <a:spcPct val="100000"/>
              </a:lnSpc>
              <a:spcAft>
                <a:spcPts val="600"/>
              </a:spcAft>
              <a:buFont typeface="Wingdings" panose="05000000000000000000" pitchFamily="2" charset="2"/>
              <a:buChar char="v"/>
            </a:pPr>
            <a:r>
              <a:rPr lang="en-US" dirty="0"/>
              <a:t>User can filter the search for their address further by filling in the “Company”, “Contact”, or “Address 1” fields</a:t>
            </a:r>
          </a:p>
          <a:p>
            <a:pPr>
              <a:lnSpc>
                <a:spcPct val="110000"/>
              </a:lnSpc>
              <a:spcAft>
                <a:spcPts val="600"/>
              </a:spcAft>
              <a:buFont typeface="Wingdings" panose="05000000000000000000" pitchFamily="2" charset="2"/>
              <a:buChar char="v"/>
            </a:pPr>
            <a:r>
              <a:rPr lang="en-US" dirty="0"/>
              <a:t>Please verify that both the shipping information AND study reference are correct for this shipment</a:t>
            </a:r>
          </a:p>
          <a:p>
            <a:pPr>
              <a:lnSpc>
                <a:spcPct val="100000"/>
              </a:lnSpc>
              <a:spcAft>
                <a:spcPts val="600"/>
              </a:spcAft>
              <a:buFont typeface="Wingdings" panose="05000000000000000000" pitchFamily="2" charset="2"/>
              <a:buChar char="v"/>
            </a:pPr>
            <a:r>
              <a:rPr lang="en-US" dirty="0"/>
              <a:t>If any information needs to be updated, please reach out to the NCRAD Coordinator of your study</a:t>
            </a:r>
          </a:p>
        </p:txBody>
      </p:sp>
      <p:pic>
        <p:nvPicPr>
          <p:cNvPr id="8" name="Content Placeholder 7" descr="ShipExec website search section in address book.">
            <a:extLst>
              <a:ext uri="{FF2B5EF4-FFF2-40B4-BE49-F238E27FC236}">
                <a16:creationId xmlns:a16="http://schemas.microsoft.com/office/drawing/2014/main" id="{BF95275A-C3DC-4BA7-A7A9-1976B596AB78}"/>
              </a:ext>
            </a:extLst>
          </p:cNvPr>
          <p:cNvPicPr>
            <a:picLocks noGrp="1" noChangeAspect="1"/>
          </p:cNvPicPr>
          <p:nvPr>
            <p:ph sz="half" idx="2"/>
          </p:nvPr>
        </p:nvPicPr>
        <p:blipFill rotWithShape="1">
          <a:blip r:embed="rId2"/>
          <a:stretch/>
        </p:blipFill>
        <p:spPr>
          <a:xfrm>
            <a:off x="6204230" y="1825625"/>
            <a:ext cx="5117539" cy="4351338"/>
          </a:xfrm>
          <a:prstGeom prst="rect">
            <a:avLst/>
          </a:prstGeom>
          <a:noFill/>
        </p:spPr>
      </p:pic>
      <p:sp>
        <p:nvSpPr>
          <p:cNvPr id="7" name="Title 1">
            <a:extLst>
              <a:ext uri="{FF2B5EF4-FFF2-40B4-BE49-F238E27FC236}">
                <a16:creationId xmlns:a16="http://schemas.microsoft.com/office/drawing/2014/main" id="{96C448FA-3C28-485F-9670-5D66D4899B12}"/>
              </a:ext>
            </a:extLst>
          </p:cNvPr>
          <p:cNvSpPr txBox="1">
            <a:spLocks/>
          </p:cNvSpPr>
          <p:nvPr/>
        </p:nvSpPr>
        <p:spPr>
          <a:xfrm>
            <a:off x="1005839" y="153114"/>
            <a:ext cx="10058400" cy="1449387"/>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accent6"/>
                </a:solidFill>
                <a:latin typeface="Georgia" panose="02040502050405020303" pitchFamily="18" charset="0"/>
              </a:rPr>
              <a:t>Creating Airbills &amp; Scheduling Pick Ups:</a:t>
            </a:r>
            <a:br>
              <a:rPr lang="en-US" dirty="0">
                <a:solidFill>
                  <a:schemeClr val="accent6"/>
                </a:solidFill>
                <a:latin typeface="Georgia" panose="02040502050405020303" pitchFamily="18" charset="0"/>
              </a:rPr>
            </a:br>
            <a:r>
              <a:rPr lang="en-US" sz="3600" dirty="0">
                <a:solidFill>
                  <a:schemeClr val="accent6"/>
                </a:solidFill>
                <a:latin typeface="Georgia" panose="02040502050405020303" pitchFamily="18" charset="0"/>
              </a:rPr>
              <a:t>Finding your Contact Information</a:t>
            </a:r>
            <a:endParaRPr lang="en-US" dirty="0">
              <a:solidFill>
                <a:schemeClr val="accent6"/>
              </a:solidFill>
              <a:latin typeface="Georgia" panose="02040502050405020303" pitchFamily="18" charset="0"/>
            </a:endParaRPr>
          </a:p>
        </p:txBody>
      </p:sp>
    </p:spTree>
    <p:extLst>
      <p:ext uri="{BB962C8B-B14F-4D97-AF65-F5344CB8AC3E}">
        <p14:creationId xmlns:p14="http://schemas.microsoft.com/office/powerpoint/2010/main" val="1882525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13D600-255F-4EBC-B238-5BB17D81F9DA}"/>
              </a:ext>
            </a:extLst>
          </p:cNvPr>
          <p:cNvSpPr>
            <a:spLocks noGrp="1"/>
          </p:cNvSpPr>
          <p:nvPr>
            <p:ph sz="half" idx="1"/>
          </p:nvPr>
        </p:nvSpPr>
        <p:spPr>
          <a:xfrm>
            <a:off x="1538244" y="2127903"/>
            <a:ext cx="3775248" cy="2915682"/>
          </a:xfrm>
        </p:spPr>
        <p:txBody>
          <a:bodyPr>
            <a:normAutofit/>
          </a:bodyPr>
          <a:lstStyle/>
          <a:p>
            <a:pPr marL="0" lvl="1" indent="0">
              <a:buNone/>
            </a:pPr>
            <a:endParaRPr lang="en-US" sz="2200" dirty="0"/>
          </a:p>
          <a:p>
            <a:pPr marL="571500" lvl="2" indent="-285750">
              <a:buFont typeface="Wingdings" panose="05000000000000000000" pitchFamily="2" charset="2"/>
              <a:buChar char="v"/>
            </a:pPr>
            <a:r>
              <a:rPr lang="en-US" sz="1800" dirty="0"/>
              <a:t>Enter the total weight of your package in the “Weight” field</a:t>
            </a:r>
          </a:p>
          <a:p>
            <a:pPr marL="285750" lvl="2" indent="0">
              <a:buNone/>
            </a:pPr>
            <a:endParaRPr lang="en-US" sz="1800" dirty="0"/>
          </a:p>
          <a:p>
            <a:pPr marL="571500" lvl="2" indent="-285750">
              <a:buFont typeface="Wingdings" panose="05000000000000000000" pitchFamily="2" charset="2"/>
              <a:buChar char="v"/>
            </a:pPr>
            <a:r>
              <a:rPr lang="en-US" sz="1800" dirty="0"/>
              <a:t>Enter the dry ice weight in the “Dry Ice Weight” field</a:t>
            </a:r>
          </a:p>
          <a:p>
            <a:pPr marL="754380" lvl="3" indent="-285750">
              <a:buFont typeface="Courier New" panose="02070309020205020404" pitchFamily="49" charset="0"/>
              <a:buChar char="o"/>
            </a:pPr>
            <a:r>
              <a:rPr lang="en-US" sz="1800" dirty="0"/>
              <a:t>The “Dry Ice Weight” field cannot be higher than the “Weight” field (will receive an error message)</a:t>
            </a:r>
          </a:p>
        </p:txBody>
      </p:sp>
      <p:pic>
        <p:nvPicPr>
          <p:cNvPr id="5" name="Content Placeholder 4" descr="ShipExec website shipment information section.">
            <a:extLst>
              <a:ext uri="{FF2B5EF4-FFF2-40B4-BE49-F238E27FC236}">
                <a16:creationId xmlns:a16="http://schemas.microsoft.com/office/drawing/2014/main" id="{3EE80976-4B8F-412F-A9D3-57C713544445}"/>
              </a:ext>
            </a:extLst>
          </p:cNvPr>
          <p:cNvPicPr>
            <a:picLocks noGrp="1" noChangeAspect="1"/>
          </p:cNvPicPr>
          <p:nvPr>
            <p:ph sz="half" idx="2"/>
          </p:nvPr>
        </p:nvPicPr>
        <p:blipFill rotWithShape="1">
          <a:blip r:embed="rId2"/>
          <a:srcRect t="1492" r="1043" b="1"/>
          <a:stretch/>
        </p:blipFill>
        <p:spPr>
          <a:xfrm>
            <a:off x="6126480" y="2576936"/>
            <a:ext cx="5864051" cy="1704127"/>
          </a:xfrm>
          <a:prstGeom prst="rect">
            <a:avLst/>
          </a:prstGeom>
        </p:spPr>
      </p:pic>
      <p:sp>
        <p:nvSpPr>
          <p:cNvPr id="7" name="Title 1">
            <a:extLst>
              <a:ext uri="{FF2B5EF4-FFF2-40B4-BE49-F238E27FC236}">
                <a16:creationId xmlns:a16="http://schemas.microsoft.com/office/drawing/2014/main" id="{F26F000D-ADD5-484F-A10F-36291989F6C8}"/>
              </a:ext>
            </a:extLst>
          </p:cNvPr>
          <p:cNvSpPr txBox="1">
            <a:spLocks/>
          </p:cNvSpPr>
          <p:nvPr/>
        </p:nvSpPr>
        <p:spPr>
          <a:xfrm>
            <a:off x="1097280" y="302315"/>
            <a:ext cx="10058400" cy="1449387"/>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4400" dirty="0">
                <a:solidFill>
                  <a:schemeClr val="accent6"/>
                </a:solidFill>
                <a:latin typeface="Georgia" panose="02040502050405020303" pitchFamily="18" charset="0"/>
              </a:rPr>
              <a:t>Creating Airbills &amp; Scheduling Pick Ups:</a:t>
            </a:r>
            <a:br>
              <a:rPr lang="en-US" sz="4400" dirty="0">
                <a:solidFill>
                  <a:schemeClr val="accent6"/>
                </a:solidFill>
                <a:latin typeface="Georgia" panose="02040502050405020303" pitchFamily="18" charset="0"/>
              </a:rPr>
            </a:br>
            <a:r>
              <a:rPr lang="en-US" sz="4400" dirty="0">
                <a:solidFill>
                  <a:schemeClr val="accent6"/>
                </a:solidFill>
                <a:latin typeface="Georgia" panose="02040502050405020303" pitchFamily="18" charset="0"/>
              </a:rPr>
              <a:t>Entering Shipment Information</a:t>
            </a:r>
          </a:p>
        </p:txBody>
      </p:sp>
    </p:spTree>
    <p:extLst>
      <p:ext uri="{BB962C8B-B14F-4D97-AF65-F5344CB8AC3E}">
        <p14:creationId xmlns:p14="http://schemas.microsoft.com/office/powerpoint/2010/main" val="397288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292F67-6AFF-4E49-B48A-3F27521AA866}"/>
              </a:ext>
            </a:extLst>
          </p:cNvPr>
          <p:cNvSpPr>
            <a:spLocks noGrp="1"/>
          </p:cNvSpPr>
          <p:nvPr>
            <p:ph type="title"/>
          </p:nvPr>
        </p:nvSpPr>
        <p:spPr/>
        <p:txBody>
          <a:bodyPr>
            <a:normAutofit/>
          </a:bodyPr>
          <a:lstStyle/>
          <a:p>
            <a:r>
              <a:rPr lang="en-US" dirty="0"/>
              <a:t>Creating Airbills &amp; Scheduling Pick Ups:</a:t>
            </a:r>
            <a:br>
              <a:rPr lang="en-US" dirty="0"/>
            </a:br>
            <a:r>
              <a:rPr lang="en-US" sz="3600" dirty="0"/>
              <a:t>Scheduling Pickup Request</a:t>
            </a:r>
            <a:endParaRPr lang="en-US" dirty="0"/>
          </a:p>
        </p:txBody>
      </p:sp>
      <p:sp>
        <p:nvSpPr>
          <p:cNvPr id="3" name="Content Placeholder 2">
            <a:extLst>
              <a:ext uri="{FF2B5EF4-FFF2-40B4-BE49-F238E27FC236}">
                <a16:creationId xmlns:a16="http://schemas.microsoft.com/office/drawing/2014/main" id="{CF970A56-E78E-4259-B72C-1625DF8C6735}"/>
              </a:ext>
            </a:extLst>
          </p:cNvPr>
          <p:cNvSpPr>
            <a:spLocks noGrp="1"/>
          </p:cNvSpPr>
          <p:nvPr>
            <p:ph sz="half" idx="1"/>
          </p:nvPr>
        </p:nvSpPr>
        <p:spPr>
          <a:xfrm>
            <a:off x="1096963" y="1845734"/>
            <a:ext cx="4938076" cy="4471176"/>
          </a:xfrm>
        </p:spPr>
        <p:txBody>
          <a:bodyPr>
            <a:normAutofit fontScale="85000" lnSpcReduction="20000"/>
          </a:bodyPr>
          <a:lstStyle/>
          <a:p>
            <a:pPr>
              <a:lnSpc>
                <a:spcPct val="150000"/>
              </a:lnSpc>
              <a:buFont typeface="Wingdings" panose="05000000000000000000" pitchFamily="2" charset="2"/>
              <a:buChar char="v"/>
            </a:pPr>
            <a:r>
              <a:rPr lang="en-US" sz="2200" dirty="0"/>
              <a:t>Click on the “Pickup Request” button</a:t>
            </a:r>
          </a:p>
          <a:p>
            <a:pPr>
              <a:lnSpc>
                <a:spcPct val="150000"/>
              </a:lnSpc>
              <a:buFont typeface="Wingdings" panose="05000000000000000000" pitchFamily="2" charset="2"/>
              <a:buChar char="v"/>
            </a:pPr>
            <a:r>
              <a:rPr lang="en-US" sz="2200" dirty="0"/>
              <a:t>Fill out all fields for the pickup request</a:t>
            </a:r>
          </a:p>
          <a:p>
            <a:pPr>
              <a:lnSpc>
                <a:spcPct val="150000"/>
              </a:lnSpc>
              <a:buFont typeface="Wingdings" panose="05000000000000000000" pitchFamily="2" charset="2"/>
              <a:buChar char="v"/>
            </a:pPr>
            <a:r>
              <a:rPr lang="en-US" sz="2200" dirty="0"/>
              <a:t>Enter in the “Earliest Time Ready” and “Latest Time Ready” in 24-hour format</a:t>
            </a:r>
          </a:p>
          <a:p>
            <a:pPr>
              <a:lnSpc>
                <a:spcPct val="150000"/>
              </a:lnSpc>
              <a:buFont typeface="Wingdings" panose="05000000000000000000" pitchFamily="2" charset="2"/>
              <a:buChar char="v"/>
            </a:pPr>
            <a:r>
              <a:rPr lang="en-US" sz="2200" dirty="0"/>
              <a:t>Choose a name and number that is the best to contact if the UPS driver has questions related to picking up your package</a:t>
            </a:r>
          </a:p>
          <a:p>
            <a:pPr>
              <a:lnSpc>
                <a:spcPct val="150000"/>
              </a:lnSpc>
              <a:buFont typeface="Wingdings" panose="05000000000000000000" pitchFamily="2" charset="2"/>
              <a:buChar char="v"/>
            </a:pPr>
            <a:r>
              <a:rPr lang="en-US" sz="2200" dirty="0"/>
              <a:t>Entering the Room Number and Floor will help the UPS driver locate your package</a:t>
            </a:r>
          </a:p>
          <a:p>
            <a:pPr>
              <a:lnSpc>
                <a:spcPct val="150000"/>
              </a:lnSpc>
              <a:buFont typeface="Wingdings" panose="05000000000000000000" pitchFamily="2" charset="2"/>
              <a:buChar char="v"/>
            </a:pPr>
            <a:r>
              <a:rPr lang="en-US" sz="2200" dirty="0"/>
              <a:t>Hit “Save” when done</a:t>
            </a:r>
          </a:p>
        </p:txBody>
      </p:sp>
      <p:pic>
        <p:nvPicPr>
          <p:cNvPr id="5" name="Picture 4" descr="ShipExec website shipment information section">
            <a:extLst>
              <a:ext uri="{FF2B5EF4-FFF2-40B4-BE49-F238E27FC236}">
                <a16:creationId xmlns:a16="http://schemas.microsoft.com/office/drawing/2014/main" id="{5EBD8723-AF2E-433F-BFC5-664F2F019500}"/>
              </a:ext>
            </a:extLst>
          </p:cNvPr>
          <p:cNvPicPr>
            <a:picLocks noChangeAspect="1"/>
          </p:cNvPicPr>
          <p:nvPr/>
        </p:nvPicPr>
        <p:blipFill rotWithShape="1">
          <a:blip r:embed="rId2"/>
          <a:srcRect t="1492" r="1043" b="1"/>
          <a:stretch/>
        </p:blipFill>
        <p:spPr>
          <a:xfrm>
            <a:off x="6009489" y="1791547"/>
            <a:ext cx="5365033" cy="1559131"/>
          </a:xfrm>
          <a:prstGeom prst="rect">
            <a:avLst/>
          </a:prstGeom>
        </p:spPr>
      </p:pic>
      <p:pic>
        <p:nvPicPr>
          <p:cNvPr id="6" name="Picture 5" descr="ShipExec website create pick up request section.">
            <a:extLst>
              <a:ext uri="{FF2B5EF4-FFF2-40B4-BE49-F238E27FC236}">
                <a16:creationId xmlns:a16="http://schemas.microsoft.com/office/drawing/2014/main" id="{2A560215-FC83-48E0-9EE3-D7AB424F1F8A}"/>
              </a:ext>
            </a:extLst>
          </p:cNvPr>
          <p:cNvPicPr>
            <a:picLocks noChangeAspect="1"/>
          </p:cNvPicPr>
          <p:nvPr/>
        </p:nvPicPr>
        <p:blipFill>
          <a:blip r:embed="rId3"/>
          <a:stretch>
            <a:fillRect/>
          </a:stretch>
        </p:blipFill>
        <p:spPr>
          <a:xfrm>
            <a:off x="6780179" y="3404865"/>
            <a:ext cx="3823655" cy="2680433"/>
          </a:xfrm>
          <a:prstGeom prst="rect">
            <a:avLst/>
          </a:prstGeom>
        </p:spPr>
      </p:pic>
    </p:spTree>
    <p:extLst>
      <p:ext uri="{BB962C8B-B14F-4D97-AF65-F5344CB8AC3E}">
        <p14:creationId xmlns:p14="http://schemas.microsoft.com/office/powerpoint/2010/main" val="871567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B6062E-3DC5-4679-8A41-6E55B6F0E19F}"/>
              </a:ext>
            </a:extLst>
          </p:cNvPr>
          <p:cNvSpPr>
            <a:spLocks noGrp="1"/>
          </p:cNvSpPr>
          <p:nvPr>
            <p:ph sz="half" idx="1"/>
          </p:nvPr>
        </p:nvSpPr>
        <p:spPr>
          <a:xfrm>
            <a:off x="1426526" y="2701319"/>
            <a:ext cx="4881996" cy="2088795"/>
          </a:xfrm>
        </p:spPr>
        <p:txBody>
          <a:bodyPr>
            <a:normAutofit fontScale="70000" lnSpcReduction="20000"/>
          </a:bodyPr>
          <a:lstStyle/>
          <a:p>
            <a:pPr>
              <a:lnSpc>
                <a:spcPct val="150000"/>
              </a:lnSpc>
              <a:buFont typeface="Wingdings" panose="05000000000000000000" pitchFamily="2" charset="2"/>
              <a:buChar char="v"/>
            </a:pPr>
            <a:r>
              <a:rPr lang="en-US" dirty="0"/>
              <a:t>If all fields in “Ship From” and “Shipment Information” fields are completed, and pickup request is completed (if necessary) then click “Ship” in the bottom right corner of the page</a:t>
            </a:r>
          </a:p>
        </p:txBody>
      </p:sp>
      <p:pic>
        <p:nvPicPr>
          <p:cNvPr id="5" name="Picture 4" descr="ShipExec ship and reset button.">
            <a:extLst>
              <a:ext uri="{FF2B5EF4-FFF2-40B4-BE49-F238E27FC236}">
                <a16:creationId xmlns:a16="http://schemas.microsoft.com/office/drawing/2014/main" id="{45022BE2-28DA-4F4B-962A-C91FD9667BC2}"/>
              </a:ext>
            </a:extLst>
          </p:cNvPr>
          <p:cNvPicPr>
            <a:picLocks noChangeAspect="1"/>
          </p:cNvPicPr>
          <p:nvPr/>
        </p:nvPicPr>
        <p:blipFill rotWithShape="1">
          <a:blip r:embed="rId2"/>
          <a:srcRect l="91308" t="87731"/>
          <a:stretch/>
        </p:blipFill>
        <p:spPr>
          <a:xfrm>
            <a:off x="7120788" y="2829332"/>
            <a:ext cx="2444415" cy="1462651"/>
          </a:xfrm>
          <a:prstGeom prst="rect">
            <a:avLst/>
          </a:prstGeom>
        </p:spPr>
      </p:pic>
      <p:sp>
        <p:nvSpPr>
          <p:cNvPr id="6" name="Down Arrow 5" descr="Arrow.">
            <a:extLst>
              <a:ext uri="{FF2B5EF4-FFF2-40B4-BE49-F238E27FC236}">
                <a16:creationId xmlns:a16="http://schemas.microsoft.com/office/drawing/2014/main" id="{C5837230-1B96-45A6-B918-0355BB037573}"/>
              </a:ext>
            </a:extLst>
          </p:cNvPr>
          <p:cNvSpPr/>
          <p:nvPr/>
        </p:nvSpPr>
        <p:spPr>
          <a:xfrm rot="5400000">
            <a:off x="9623988" y="3162612"/>
            <a:ext cx="820730" cy="14622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136BBD31-EED0-4B29-8FFC-39EDCD836AE5}"/>
              </a:ext>
            </a:extLst>
          </p:cNvPr>
          <p:cNvSpPr txBox="1">
            <a:spLocks/>
          </p:cNvSpPr>
          <p:nvPr/>
        </p:nvSpPr>
        <p:spPr>
          <a:xfrm>
            <a:off x="1005839" y="264212"/>
            <a:ext cx="10058400" cy="1449387"/>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accent6"/>
                </a:solidFill>
                <a:latin typeface="Georgia" panose="02040502050405020303" pitchFamily="18" charset="0"/>
              </a:rPr>
              <a:t>Creating Airbills &amp; Scheduling Pick Ups:</a:t>
            </a:r>
            <a:br>
              <a:rPr lang="en-US" dirty="0">
                <a:solidFill>
                  <a:schemeClr val="accent6"/>
                </a:solidFill>
                <a:latin typeface="Georgia" panose="02040502050405020303" pitchFamily="18" charset="0"/>
              </a:rPr>
            </a:br>
            <a:r>
              <a:rPr lang="en-US" sz="3600" dirty="0">
                <a:solidFill>
                  <a:schemeClr val="accent6"/>
                </a:solidFill>
                <a:latin typeface="Georgia" panose="02040502050405020303" pitchFamily="18" charset="0"/>
              </a:rPr>
              <a:t>Shipping Packages</a:t>
            </a:r>
            <a:endParaRPr lang="en-US" dirty="0">
              <a:solidFill>
                <a:schemeClr val="accent6"/>
              </a:solidFill>
              <a:latin typeface="Georgia" panose="02040502050405020303" pitchFamily="18" charset="0"/>
            </a:endParaRPr>
          </a:p>
        </p:txBody>
      </p:sp>
    </p:spTree>
    <p:extLst>
      <p:ext uri="{BB962C8B-B14F-4D97-AF65-F5344CB8AC3E}">
        <p14:creationId xmlns:p14="http://schemas.microsoft.com/office/powerpoint/2010/main" val="233184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8EDD5-587F-4865-81F1-8DE268BE7D6E}"/>
              </a:ext>
            </a:extLst>
          </p:cNvPr>
          <p:cNvSpPr>
            <a:spLocks noGrp="1"/>
          </p:cNvSpPr>
          <p:nvPr>
            <p:ph type="title"/>
          </p:nvPr>
        </p:nvSpPr>
        <p:spPr/>
        <p:txBody>
          <a:bodyPr/>
          <a:lstStyle/>
          <a:p>
            <a:r>
              <a:rPr lang="en-US" dirty="0"/>
              <a:t>PACT Specimen Collection</a:t>
            </a:r>
          </a:p>
        </p:txBody>
      </p:sp>
      <p:sp>
        <p:nvSpPr>
          <p:cNvPr id="3" name="Content Placeholder 2">
            <a:extLst>
              <a:ext uri="{FF2B5EF4-FFF2-40B4-BE49-F238E27FC236}">
                <a16:creationId xmlns:a16="http://schemas.microsoft.com/office/drawing/2014/main" id="{50AAE416-C3BE-4F4D-BBDA-199A8D2EEDA2}"/>
              </a:ext>
            </a:extLst>
          </p:cNvPr>
          <p:cNvSpPr>
            <a:spLocks noGrp="1"/>
          </p:cNvSpPr>
          <p:nvPr>
            <p:ph sz="half" idx="1"/>
          </p:nvPr>
        </p:nvSpPr>
        <p:spPr>
          <a:xfrm>
            <a:off x="964657" y="1969393"/>
            <a:ext cx="4998721" cy="2919213"/>
          </a:xfrm>
        </p:spPr>
        <p:txBody>
          <a:bodyPr>
            <a:normAutofit fontScale="92500" lnSpcReduction="20000"/>
          </a:bodyPr>
          <a:lstStyle/>
          <a:p>
            <a:endParaRPr lang="en-US" dirty="0"/>
          </a:p>
          <a:p>
            <a:pPr marL="0" indent="0">
              <a:buNone/>
            </a:pPr>
            <a:r>
              <a:rPr lang="en-US" dirty="0"/>
              <a:t>Samples will be collected and processed during Baseline Visit and Final Clinical Evaluation.</a:t>
            </a:r>
          </a:p>
          <a:p>
            <a:pPr marL="0" indent="0">
              <a:buNone/>
            </a:pPr>
            <a:endParaRPr lang="en-US" dirty="0"/>
          </a:p>
          <a:p>
            <a:pPr marL="0" indent="0">
              <a:buNone/>
            </a:pPr>
            <a:r>
              <a:rPr lang="en-US" dirty="0"/>
              <a:t>Plasma and Buffy Coat will be frozen and shipped to NCRAD for both visits</a:t>
            </a:r>
          </a:p>
        </p:txBody>
      </p:sp>
      <p:graphicFrame>
        <p:nvGraphicFramePr>
          <p:cNvPr id="7" name="Table 7">
            <a:extLst>
              <a:ext uri="{FF2B5EF4-FFF2-40B4-BE49-F238E27FC236}">
                <a16:creationId xmlns:a16="http://schemas.microsoft.com/office/drawing/2014/main" id="{BEE84EA5-7395-464B-874B-60382BDC854C}"/>
              </a:ext>
            </a:extLst>
          </p:cNvPr>
          <p:cNvGraphicFramePr>
            <a:graphicFrameLocks noGrp="1"/>
          </p:cNvGraphicFramePr>
          <p:nvPr>
            <p:ph sz="half" idx="2"/>
            <p:extLst>
              <p:ext uri="{D42A27DB-BD31-4B8C-83A1-F6EECF244321}">
                <p14:modId xmlns:p14="http://schemas.microsoft.com/office/powerpoint/2010/main" val="2001730142"/>
              </p:ext>
            </p:extLst>
          </p:nvPr>
        </p:nvGraphicFramePr>
        <p:xfrm>
          <a:off x="6126480" y="2584494"/>
          <a:ext cx="5029200" cy="1140219"/>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3367418614"/>
                    </a:ext>
                  </a:extLst>
                </a:gridCol>
                <a:gridCol w="2514600">
                  <a:extLst>
                    <a:ext uri="{9D8B030D-6E8A-4147-A177-3AD203B41FA5}">
                      <a16:colId xmlns:a16="http://schemas.microsoft.com/office/drawing/2014/main" val="3658278656"/>
                    </a:ext>
                  </a:extLst>
                </a:gridCol>
              </a:tblGrid>
              <a:tr h="380073">
                <a:tc>
                  <a:txBody>
                    <a:bodyPr/>
                    <a:lstStyle/>
                    <a:p>
                      <a:pPr algn="ctr"/>
                      <a:r>
                        <a:rPr lang="en-US" dirty="0"/>
                        <a:t>Specimen Type</a:t>
                      </a:r>
                    </a:p>
                  </a:txBody>
                  <a:tcPr/>
                </a:tc>
                <a:tc>
                  <a:txBody>
                    <a:bodyPr/>
                    <a:lstStyle/>
                    <a:p>
                      <a:pPr algn="ctr"/>
                      <a:r>
                        <a:rPr lang="en-US" dirty="0"/>
                        <a:t>All Visits</a:t>
                      </a:r>
                    </a:p>
                  </a:txBody>
                  <a:tcPr/>
                </a:tc>
                <a:extLst>
                  <a:ext uri="{0D108BD9-81ED-4DB2-BD59-A6C34878D82A}">
                    <a16:rowId xmlns:a16="http://schemas.microsoft.com/office/drawing/2014/main" val="2915621447"/>
                  </a:ext>
                </a:extLst>
              </a:tr>
              <a:tr h="380073">
                <a:tc>
                  <a:txBody>
                    <a:bodyPr/>
                    <a:lstStyle/>
                    <a:p>
                      <a:pPr algn="ctr"/>
                      <a:r>
                        <a:rPr lang="en-US" dirty="0"/>
                        <a:t>Plasma</a:t>
                      </a:r>
                    </a:p>
                  </a:txBody>
                  <a:tcPr/>
                </a:tc>
                <a:tc>
                  <a:txBody>
                    <a:bodyPr/>
                    <a:lstStyle/>
                    <a:p>
                      <a:pPr algn="ctr"/>
                      <a:r>
                        <a:rPr lang="en-US" dirty="0"/>
                        <a:t>X</a:t>
                      </a:r>
                    </a:p>
                  </a:txBody>
                  <a:tcPr/>
                </a:tc>
                <a:extLst>
                  <a:ext uri="{0D108BD9-81ED-4DB2-BD59-A6C34878D82A}">
                    <a16:rowId xmlns:a16="http://schemas.microsoft.com/office/drawing/2014/main" val="2178418672"/>
                  </a:ext>
                </a:extLst>
              </a:tr>
              <a:tr h="380073">
                <a:tc>
                  <a:txBody>
                    <a:bodyPr/>
                    <a:lstStyle/>
                    <a:p>
                      <a:pPr algn="ctr"/>
                      <a:r>
                        <a:rPr lang="en-US" dirty="0"/>
                        <a:t>Buffy Coat (DNA)</a:t>
                      </a:r>
                    </a:p>
                  </a:txBody>
                  <a:tcPr/>
                </a:tc>
                <a:tc>
                  <a:txBody>
                    <a:bodyPr/>
                    <a:lstStyle/>
                    <a:p>
                      <a:pPr algn="ctr"/>
                      <a:r>
                        <a:rPr lang="en-US" dirty="0"/>
                        <a:t>X</a:t>
                      </a:r>
                    </a:p>
                  </a:txBody>
                  <a:tcPr/>
                </a:tc>
                <a:extLst>
                  <a:ext uri="{0D108BD9-81ED-4DB2-BD59-A6C34878D82A}">
                    <a16:rowId xmlns:a16="http://schemas.microsoft.com/office/drawing/2014/main" val="2121379819"/>
                  </a:ext>
                </a:extLst>
              </a:tr>
            </a:tbl>
          </a:graphicData>
        </a:graphic>
      </p:graphicFrame>
    </p:spTree>
    <p:extLst>
      <p:ext uri="{BB962C8B-B14F-4D97-AF65-F5344CB8AC3E}">
        <p14:creationId xmlns:p14="http://schemas.microsoft.com/office/powerpoint/2010/main" val="90998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C5F642-1A24-433F-91AF-73F543AC1433}"/>
              </a:ext>
            </a:extLst>
          </p:cNvPr>
          <p:cNvPicPr>
            <a:picLocks noChangeAspect="1"/>
          </p:cNvPicPr>
          <p:nvPr/>
        </p:nvPicPr>
        <p:blipFill>
          <a:blip r:embed="rId2"/>
          <a:stretch>
            <a:fillRect/>
          </a:stretch>
        </p:blipFill>
        <p:spPr>
          <a:xfrm>
            <a:off x="1059874" y="426017"/>
            <a:ext cx="4762085" cy="737680"/>
          </a:xfrm>
          <a:prstGeom prst="rect">
            <a:avLst/>
          </a:prstGeom>
        </p:spPr>
      </p:pic>
      <p:pic>
        <p:nvPicPr>
          <p:cNvPr id="4" name="Content Placeholder 9" descr="ShipExec Shipment receipt.">
            <a:extLst>
              <a:ext uri="{FF2B5EF4-FFF2-40B4-BE49-F238E27FC236}">
                <a16:creationId xmlns:a16="http://schemas.microsoft.com/office/drawing/2014/main" id="{1AF52C22-129E-4992-B57D-D8ED5F7FE022}"/>
              </a:ext>
            </a:extLst>
          </p:cNvPr>
          <p:cNvPicPr>
            <a:picLocks noChangeAspect="1"/>
          </p:cNvPicPr>
          <p:nvPr/>
        </p:nvPicPr>
        <p:blipFill>
          <a:blip r:embed="rId3"/>
          <a:stretch>
            <a:fillRect/>
          </a:stretch>
        </p:blipFill>
        <p:spPr>
          <a:xfrm>
            <a:off x="567105" y="1180475"/>
            <a:ext cx="5747622" cy="3029475"/>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B56E1746-A998-4DD4-A3EF-DD0EEF654BC0}"/>
              </a:ext>
            </a:extLst>
          </p:cNvPr>
          <p:cNvPicPr>
            <a:picLocks noChangeAspect="1"/>
          </p:cNvPicPr>
          <p:nvPr/>
        </p:nvPicPr>
        <p:blipFill>
          <a:blip r:embed="rId4"/>
          <a:stretch>
            <a:fillRect/>
          </a:stretch>
        </p:blipFill>
        <p:spPr>
          <a:xfrm>
            <a:off x="6873445" y="482982"/>
            <a:ext cx="4258681" cy="758589"/>
          </a:xfrm>
          <a:prstGeom prst="rect">
            <a:avLst/>
          </a:prstGeom>
        </p:spPr>
      </p:pic>
      <p:pic>
        <p:nvPicPr>
          <p:cNvPr id="7" name="Content Placeholder 13" descr="UPS Airbill">
            <a:extLst>
              <a:ext uri="{FF2B5EF4-FFF2-40B4-BE49-F238E27FC236}">
                <a16:creationId xmlns:a16="http://schemas.microsoft.com/office/drawing/2014/main" id="{9E041923-FF7F-4033-88B9-B2C5AA90AC66}"/>
              </a:ext>
            </a:extLst>
          </p:cNvPr>
          <p:cNvPicPr>
            <a:picLocks noChangeAspect="1"/>
          </p:cNvPicPr>
          <p:nvPr/>
        </p:nvPicPr>
        <p:blipFill>
          <a:blip r:embed="rId5"/>
          <a:stretch>
            <a:fillRect/>
          </a:stretch>
        </p:blipFill>
        <p:spPr>
          <a:xfrm>
            <a:off x="7366213" y="1180475"/>
            <a:ext cx="3387631" cy="4533040"/>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8EB8B07D-1A6E-4336-8817-210A968647DC}"/>
              </a:ext>
            </a:extLst>
          </p:cNvPr>
          <p:cNvSpPr/>
          <p:nvPr/>
        </p:nvSpPr>
        <p:spPr>
          <a:xfrm>
            <a:off x="567105" y="4637567"/>
            <a:ext cx="5254854" cy="954107"/>
          </a:xfrm>
          <a:prstGeom prst="rect">
            <a:avLst/>
          </a:prstGeom>
        </p:spPr>
        <p:txBody>
          <a:bodyPr wrap="square">
            <a:spAutoFit/>
          </a:bodyPr>
          <a:lstStyle/>
          <a:p>
            <a:pPr marL="285750" indent="-285750">
              <a:buClr>
                <a:schemeClr val="accent1"/>
              </a:buClr>
              <a:buFont typeface="Wingdings" panose="05000000000000000000" pitchFamily="2" charset="2"/>
              <a:buChar char="v"/>
            </a:pPr>
            <a:r>
              <a:rPr lang="en-US" sz="1400" dirty="0"/>
              <a:t>Check Pickup Status by going to UPS.com, click on the Shipping, select Schedule a Pickup, and look on the right side of screen to click on “Pickup Request Status”. Enter in the Pickup No. listed on receipt into PRN field and submit</a:t>
            </a:r>
          </a:p>
        </p:txBody>
      </p:sp>
    </p:spTree>
    <p:extLst>
      <p:ext uri="{BB962C8B-B14F-4D97-AF65-F5344CB8AC3E}">
        <p14:creationId xmlns:p14="http://schemas.microsoft.com/office/powerpoint/2010/main" val="344829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4A6E862-B817-4C4B-847C-6DE31B071B02}"/>
              </a:ext>
            </a:extLst>
          </p:cNvPr>
          <p:cNvSpPr>
            <a:spLocks noGrp="1"/>
          </p:cNvSpPr>
          <p:nvPr>
            <p:ph sz="half" idx="1"/>
          </p:nvPr>
        </p:nvSpPr>
        <p:spPr>
          <a:xfrm>
            <a:off x="1317072" y="1837190"/>
            <a:ext cx="5043112" cy="3858936"/>
          </a:xfrm>
        </p:spPr>
        <p:txBody>
          <a:bodyPr>
            <a:normAutofit fontScale="77500" lnSpcReduction="20000"/>
          </a:bodyPr>
          <a:lstStyle/>
          <a:p>
            <a:pPr marL="457200" indent="-457200">
              <a:lnSpc>
                <a:spcPct val="200000"/>
              </a:lnSpc>
              <a:buFont typeface="+mj-lt"/>
              <a:buAutoNum type="arabicPeriod"/>
            </a:pPr>
            <a:r>
              <a:rPr lang="en-US" dirty="0"/>
              <a:t>Print out the UPS air waybill</a:t>
            </a:r>
          </a:p>
          <a:p>
            <a:pPr marL="457200" indent="-457200">
              <a:lnSpc>
                <a:spcPct val="120000"/>
              </a:lnSpc>
              <a:buFont typeface="+mj-lt"/>
              <a:buAutoNum type="arabicPeriod"/>
            </a:pPr>
            <a:r>
              <a:rPr lang="en-US" dirty="0"/>
              <a:t>Fold the UPS Air Waybill and slide it inside the plastic UPS Sleeve (Provided by NCRAD)</a:t>
            </a:r>
          </a:p>
          <a:p>
            <a:pPr marL="457200" indent="-457200">
              <a:lnSpc>
                <a:spcPct val="120000"/>
              </a:lnSpc>
              <a:buFont typeface="+mj-lt"/>
              <a:buAutoNum type="arabicPeriod"/>
            </a:pPr>
            <a:r>
              <a:rPr lang="en-US" dirty="0"/>
              <a:t>Peel the back off the plastic UPS sleeve and stick the sleeve to cardboard package</a:t>
            </a:r>
          </a:p>
          <a:p>
            <a:pPr marL="749808" lvl="1" indent="-457200">
              <a:lnSpc>
                <a:spcPct val="120000"/>
              </a:lnSpc>
              <a:buFont typeface="Wingdings" panose="05000000000000000000" pitchFamily="2" charset="2"/>
              <a:buChar char="v"/>
            </a:pPr>
            <a:r>
              <a:rPr lang="en-US" dirty="0"/>
              <a:t>Make sure it is laying as flat as possible along the surface of the package.</a:t>
            </a:r>
          </a:p>
        </p:txBody>
      </p:sp>
      <p:pic>
        <p:nvPicPr>
          <p:cNvPr id="10" name="Content Placeholder 9" descr="UPS Airbill">
            <a:extLst>
              <a:ext uri="{FF2B5EF4-FFF2-40B4-BE49-F238E27FC236}">
                <a16:creationId xmlns:a16="http://schemas.microsoft.com/office/drawing/2014/main" id="{D7FC42C7-3358-4730-B452-5095B648A0EC}"/>
              </a:ext>
            </a:extLst>
          </p:cNvPr>
          <p:cNvPicPr>
            <a:picLocks noGrp="1" noChangeAspect="1"/>
          </p:cNvPicPr>
          <p:nvPr>
            <p:ph sz="half" idx="2"/>
          </p:nvPr>
        </p:nvPicPr>
        <p:blipFill>
          <a:blip r:embed="rId2"/>
          <a:stretch>
            <a:fillRect/>
          </a:stretch>
        </p:blipFill>
        <p:spPr>
          <a:xfrm>
            <a:off x="6849055" y="1837189"/>
            <a:ext cx="3282155" cy="4391901"/>
          </a:xfrm>
          <a:prstGeom prst="rect">
            <a:avLst/>
          </a:prstGeom>
          <a:effectLst>
            <a:outerShdw blurRad="50800" dist="38100" dir="2700000" algn="tl" rotWithShape="0">
              <a:prstClr val="black">
                <a:alpha val="40000"/>
              </a:prstClr>
            </a:outerShdw>
          </a:effectLst>
        </p:spPr>
      </p:pic>
      <p:sp>
        <p:nvSpPr>
          <p:cNvPr id="11" name="Title 1">
            <a:extLst>
              <a:ext uri="{FF2B5EF4-FFF2-40B4-BE49-F238E27FC236}">
                <a16:creationId xmlns:a16="http://schemas.microsoft.com/office/drawing/2014/main" id="{AA6DE717-1A61-4CB8-90A4-1C203F88D772}"/>
              </a:ext>
            </a:extLst>
          </p:cNvPr>
          <p:cNvSpPr txBox="1">
            <a:spLocks/>
          </p:cNvSpPr>
          <p:nvPr/>
        </p:nvSpPr>
        <p:spPr>
          <a:xfrm>
            <a:off x="1005839" y="264212"/>
            <a:ext cx="10058400" cy="1449387"/>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accent6"/>
                </a:solidFill>
                <a:latin typeface="Georgia" panose="02040502050405020303" pitchFamily="18" charset="0"/>
              </a:rPr>
              <a:t>Creating Airbills &amp; Scheduling Pick Ups:</a:t>
            </a:r>
            <a:br>
              <a:rPr lang="en-US" dirty="0">
                <a:solidFill>
                  <a:schemeClr val="accent6"/>
                </a:solidFill>
                <a:latin typeface="Georgia" panose="02040502050405020303" pitchFamily="18" charset="0"/>
              </a:rPr>
            </a:br>
            <a:r>
              <a:rPr lang="en-US" sz="3600" dirty="0">
                <a:solidFill>
                  <a:schemeClr val="accent6"/>
                </a:solidFill>
                <a:latin typeface="Georgia" panose="02040502050405020303" pitchFamily="18" charset="0"/>
              </a:rPr>
              <a:t>Shipping Packages</a:t>
            </a:r>
            <a:endParaRPr lang="en-US" dirty="0">
              <a:solidFill>
                <a:schemeClr val="accent6"/>
              </a:solidFill>
              <a:latin typeface="Georgia" panose="02040502050405020303" pitchFamily="18" charset="0"/>
            </a:endParaRPr>
          </a:p>
        </p:txBody>
      </p:sp>
    </p:spTree>
    <p:extLst>
      <p:ext uri="{BB962C8B-B14F-4D97-AF65-F5344CB8AC3E}">
        <p14:creationId xmlns:p14="http://schemas.microsoft.com/office/powerpoint/2010/main" val="2638796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EA9178-784D-4987-A3C8-6BA2D2A85DB7}"/>
              </a:ext>
            </a:extLst>
          </p:cNvPr>
          <p:cNvSpPr>
            <a:spLocks noGrp="1"/>
          </p:cNvSpPr>
          <p:nvPr>
            <p:ph sz="half" idx="1"/>
          </p:nvPr>
        </p:nvSpPr>
        <p:spPr>
          <a:xfrm>
            <a:off x="1342797" y="5079965"/>
            <a:ext cx="9506406" cy="1103924"/>
          </a:xfrm>
        </p:spPr>
        <p:txBody>
          <a:bodyPr>
            <a:normAutofit fontScale="70000" lnSpcReduction="20000"/>
          </a:bodyPr>
          <a:lstStyle/>
          <a:p>
            <a:pPr>
              <a:buFont typeface="Arial" panose="020B0604020202020204" pitchFamily="34" charset="0"/>
              <a:buChar char="•"/>
            </a:pPr>
            <a:r>
              <a:rPr lang="en-US" dirty="0"/>
              <a:t>To reprint airbill or void a shipment, click “History” at the top of the ShipExec Thin Client portal</a:t>
            </a:r>
          </a:p>
          <a:p>
            <a:pPr>
              <a:buFont typeface="Arial" panose="020B0604020202020204" pitchFamily="34" charset="0"/>
              <a:buChar char="•"/>
            </a:pPr>
            <a:r>
              <a:rPr lang="en-US" dirty="0"/>
              <a:t>If your shipment doesn’t automatically pop up, enter in the date of shipment and then click “Search”</a:t>
            </a:r>
          </a:p>
          <a:p>
            <a:endParaRPr lang="en-US" dirty="0"/>
          </a:p>
        </p:txBody>
      </p:sp>
      <p:pic>
        <p:nvPicPr>
          <p:cNvPr id="5" name="Picture 4" descr="ShipExec toolbar">
            <a:extLst>
              <a:ext uri="{FF2B5EF4-FFF2-40B4-BE49-F238E27FC236}">
                <a16:creationId xmlns:a16="http://schemas.microsoft.com/office/drawing/2014/main" id="{E8686ABE-385A-4056-896A-41F40AFFB680}"/>
              </a:ext>
            </a:extLst>
          </p:cNvPr>
          <p:cNvPicPr>
            <a:picLocks noChangeAspect="1"/>
          </p:cNvPicPr>
          <p:nvPr/>
        </p:nvPicPr>
        <p:blipFill>
          <a:blip r:embed="rId2"/>
          <a:stretch>
            <a:fillRect/>
          </a:stretch>
        </p:blipFill>
        <p:spPr>
          <a:xfrm>
            <a:off x="1236532" y="1839287"/>
            <a:ext cx="2990952" cy="350709"/>
          </a:xfrm>
          <a:prstGeom prst="rect">
            <a:avLst/>
          </a:prstGeom>
        </p:spPr>
      </p:pic>
      <p:pic>
        <p:nvPicPr>
          <p:cNvPr id="6" name="Picture 5" descr="ShipExec Shipment search details.">
            <a:extLst>
              <a:ext uri="{FF2B5EF4-FFF2-40B4-BE49-F238E27FC236}">
                <a16:creationId xmlns:a16="http://schemas.microsoft.com/office/drawing/2014/main" id="{B649C026-D2E4-4D5B-8229-DDFF6A6DF691}"/>
              </a:ext>
            </a:extLst>
          </p:cNvPr>
          <p:cNvPicPr>
            <a:picLocks noChangeAspect="1"/>
          </p:cNvPicPr>
          <p:nvPr/>
        </p:nvPicPr>
        <p:blipFill>
          <a:blip r:embed="rId3"/>
          <a:stretch>
            <a:fillRect/>
          </a:stretch>
        </p:blipFill>
        <p:spPr>
          <a:xfrm>
            <a:off x="1479813" y="2340148"/>
            <a:ext cx="2206277" cy="2656725"/>
          </a:xfrm>
          <a:prstGeom prst="rect">
            <a:avLst/>
          </a:prstGeom>
        </p:spPr>
      </p:pic>
      <p:sp>
        <p:nvSpPr>
          <p:cNvPr id="7" name="Down Arrow 5" descr="Arrow.">
            <a:extLst>
              <a:ext uri="{FF2B5EF4-FFF2-40B4-BE49-F238E27FC236}">
                <a16:creationId xmlns:a16="http://schemas.microsoft.com/office/drawing/2014/main" id="{642ECCA7-A427-4A4F-A2CD-8E82EB9F0ACB}"/>
              </a:ext>
            </a:extLst>
          </p:cNvPr>
          <p:cNvSpPr/>
          <p:nvPr/>
        </p:nvSpPr>
        <p:spPr>
          <a:xfrm rot="16200000">
            <a:off x="803506" y="1896639"/>
            <a:ext cx="266735" cy="10858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6" descr="Arrow.">
            <a:extLst>
              <a:ext uri="{FF2B5EF4-FFF2-40B4-BE49-F238E27FC236}">
                <a16:creationId xmlns:a16="http://schemas.microsoft.com/office/drawing/2014/main" id="{A67B4B95-F4BD-4859-A8CE-C0BEEE691691}"/>
              </a:ext>
            </a:extLst>
          </p:cNvPr>
          <p:cNvSpPr/>
          <p:nvPr/>
        </p:nvSpPr>
        <p:spPr>
          <a:xfrm rot="6947622">
            <a:off x="3589273" y="1783145"/>
            <a:ext cx="346905" cy="10620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hipExec website reprint and void icons.">
            <a:extLst>
              <a:ext uri="{FF2B5EF4-FFF2-40B4-BE49-F238E27FC236}">
                <a16:creationId xmlns:a16="http://schemas.microsoft.com/office/drawing/2014/main" id="{8DC3E602-35F0-4E08-89AB-E29FC447ECEF}"/>
              </a:ext>
            </a:extLst>
          </p:cNvPr>
          <p:cNvPicPr>
            <a:picLocks noChangeAspect="1"/>
          </p:cNvPicPr>
          <p:nvPr/>
        </p:nvPicPr>
        <p:blipFill>
          <a:blip r:embed="rId4"/>
          <a:stretch>
            <a:fillRect/>
          </a:stretch>
        </p:blipFill>
        <p:spPr>
          <a:xfrm>
            <a:off x="6096000" y="2941265"/>
            <a:ext cx="5427153" cy="727245"/>
          </a:xfrm>
          <a:prstGeom prst="rect">
            <a:avLst/>
          </a:prstGeom>
        </p:spPr>
      </p:pic>
      <p:sp>
        <p:nvSpPr>
          <p:cNvPr id="10" name="Down Arrow 4" descr="Arrow.">
            <a:extLst>
              <a:ext uri="{FF2B5EF4-FFF2-40B4-BE49-F238E27FC236}">
                <a16:creationId xmlns:a16="http://schemas.microsoft.com/office/drawing/2014/main" id="{CE6AA2E3-5848-4093-A632-B999E7BB5507}"/>
              </a:ext>
            </a:extLst>
          </p:cNvPr>
          <p:cNvSpPr/>
          <p:nvPr/>
        </p:nvSpPr>
        <p:spPr>
          <a:xfrm>
            <a:off x="6512485" y="2306211"/>
            <a:ext cx="282597" cy="9836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302EBA2-9BE3-41A4-A54C-0E2E37A388C1}"/>
              </a:ext>
            </a:extLst>
          </p:cNvPr>
          <p:cNvSpPr txBox="1"/>
          <p:nvPr/>
        </p:nvSpPr>
        <p:spPr>
          <a:xfrm>
            <a:off x="6045637" y="1900188"/>
            <a:ext cx="1333850" cy="369332"/>
          </a:xfrm>
          <a:prstGeom prst="rect">
            <a:avLst/>
          </a:prstGeom>
          <a:noFill/>
          <a:ln>
            <a:solidFill>
              <a:schemeClr val="tx2"/>
            </a:solidFill>
          </a:ln>
        </p:spPr>
        <p:txBody>
          <a:bodyPr wrap="square" rtlCol="0">
            <a:spAutoFit/>
          </a:bodyPr>
          <a:lstStyle/>
          <a:p>
            <a:pPr algn="ctr"/>
            <a:r>
              <a:rPr lang="en-US" dirty="0"/>
              <a:t>Reprint</a:t>
            </a:r>
          </a:p>
        </p:txBody>
      </p:sp>
      <p:sp>
        <p:nvSpPr>
          <p:cNvPr id="13" name="TextBox 12">
            <a:extLst>
              <a:ext uri="{FF2B5EF4-FFF2-40B4-BE49-F238E27FC236}">
                <a16:creationId xmlns:a16="http://schemas.microsoft.com/office/drawing/2014/main" id="{2C856F31-F256-426D-939D-A9477C393342}"/>
              </a:ext>
            </a:extLst>
          </p:cNvPr>
          <p:cNvSpPr txBox="1"/>
          <p:nvPr/>
        </p:nvSpPr>
        <p:spPr>
          <a:xfrm>
            <a:off x="6045637" y="4503083"/>
            <a:ext cx="1333850" cy="369332"/>
          </a:xfrm>
          <a:prstGeom prst="rect">
            <a:avLst/>
          </a:prstGeom>
          <a:noFill/>
          <a:ln>
            <a:solidFill>
              <a:schemeClr val="tx2"/>
            </a:solidFill>
          </a:ln>
        </p:spPr>
        <p:txBody>
          <a:bodyPr wrap="square" rtlCol="0">
            <a:spAutoFit/>
          </a:bodyPr>
          <a:lstStyle/>
          <a:p>
            <a:pPr algn="ctr"/>
            <a:r>
              <a:rPr lang="en-US" dirty="0"/>
              <a:t>Void</a:t>
            </a:r>
          </a:p>
        </p:txBody>
      </p:sp>
      <p:sp>
        <p:nvSpPr>
          <p:cNvPr id="17" name="Title 1">
            <a:extLst>
              <a:ext uri="{FF2B5EF4-FFF2-40B4-BE49-F238E27FC236}">
                <a16:creationId xmlns:a16="http://schemas.microsoft.com/office/drawing/2014/main" id="{0C43BBAA-D981-4C84-B7AF-1707D36C5411}"/>
              </a:ext>
            </a:extLst>
          </p:cNvPr>
          <p:cNvSpPr txBox="1">
            <a:spLocks/>
          </p:cNvSpPr>
          <p:nvPr/>
        </p:nvSpPr>
        <p:spPr>
          <a:xfrm>
            <a:off x="1005839" y="264212"/>
            <a:ext cx="10058400" cy="1449387"/>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solidFill>
                  <a:schemeClr val="accent6"/>
                </a:solidFill>
                <a:latin typeface="Georgia" panose="02040502050405020303" pitchFamily="18" charset="0"/>
              </a:rPr>
              <a:t>Creating Airbills &amp; Scheduling Pick Ups:</a:t>
            </a:r>
            <a:br>
              <a:rPr lang="en-US" dirty="0">
                <a:solidFill>
                  <a:schemeClr val="accent6"/>
                </a:solidFill>
                <a:latin typeface="Georgia" panose="02040502050405020303" pitchFamily="18" charset="0"/>
              </a:rPr>
            </a:br>
            <a:r>
              <a:rPr lang="en-US" sz="3600" dirty="0">
                <a:solidFill>
                  <a:schemeClr val="accent6"/>
                </a:solidFill>
                <a:latin typeface="Georgia" panose="02040502050405020303" pitchFamily="18" charset="0"/>
              </a:rPr>
              <a:t>Reprinting/Voiding Airbills</a:t>
            </a:r>
            <a:endParaRPr lang="en-US" dirty="0">
              <a:solidFill>
                <a:schemeClr val="accent6"/>
              </a:solidFill>
              <a:latin typeface="Georgia" panose="02040502050405020303" pitchFamily="18" charset="0"/>
            </a:endParaRPr>
          </a:p>
        </p:txBody>
      </p:sp>
      <p:sp>
        <p:nvSpPr>
          <p:cNvPr id="2" name="Down Arrow 4" descr="Arrow.">
            <a:extLst>
              <a:ext uri="{FF2B5EF4-FFF2-40B4-BE49-F238E27FC236}">
                <a16:creationId xmlns:a16="http://schemas.microsoft.com/office/drawing/2014/main" id="{25F654E4-443D-FD4C-87A4-5EA8F0D03427}"/>
              </a:ext>
            </a:extLst>
          </p:cNvPr>
          <p:cNvSpPr/>
          <p:nvPr/>
        </p:nvSpPr>
        <p:spPr>
          <a:xfrm rot="10800000">
            <a:off x="6302171" y="3485915"/>
            <a:ext cx="282597" cy="854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4553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F734B-D236-F4C2-155F-91C3516D434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4A5F7F-60EE-9A99-0A1A-C30BCFBAD90B}"/>
              </a:ext>
            </a:extLst>
          </p:cNvPr>
          <p:cNvSpPr>
            <a:spLocks noGrp="1"/>
          </p:cNvSpPr>
          <p:nvPr>
            <p:ph type="ctrTitle"/>
          </p:nvPr>
        </p:nvSpPr>
        <p:spPr/>
        <p:txBody>
          <a:bodyPr>
            <a:normAutofit/>
          </a:bodyPr>
          <a:lstStyle/>
          <a:p>
            <a:pPr algn="ctr"/>
            <a:r>
              <a:rPr lang="en-US" sz="6600" b="1" dirty="0"/>
              <a:t>Non-Conformance Issues</a:t>
            </a:r>
            <a:endParaRPr lang="en-US" sz="6600" dirty="0"/>
          </a:p>
        </p:txBody>
      </p:sp>
      <p:sp>
        <p:nvSpPr>
          <p:cNvPr id="5" name="Subtitle 4">
            <a:extLst>
              <a:ext uri="{FF2B5EF4-FFF2-40B4-BE49-F238E27FC236}">
                <a16:creationId xmlns:a16="http://schemas.microsoft.com/office/drawing/2014/main" id="{87E3E1A2-7243-1065-1F50-6D68015E035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95603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5F78619-D093-43E0-9A9A-4241103C1394}"/>
              </a:ext>
            </a:extLst>
          </p:cNvPr>
          <p:cNvGraphicFramePr>
            <a:graphicFrameLocks noGrp="1"/>
          </p:cNvGraphicFramePr>
          <p:nvPr>
            <p:extLst>
              <p:ext uri="{D42A27DB-BD31-4B8C-83A1-F6EECF244321}">
                <p14:modId xmlns:p14="http://schemas.microsoft.com/office/powerpoint/2010/main" val="640428271"/>
              </p:ext>
            </p:extLst>
          </p:nvPr>
        </p:nvGraphicFramePr>
        <p:xfrm>
          <a:off x="67112" y="109057"/>
          <a:ext cx="12027018" cy="6191076"/>
        </p:xfrm>
        <a:graphic>
          <a:graphicData uri="http://schemas.openxmlformats.org/drawingml/2006/table">
            <a:tbl>
              <a:tblPr firstRow="1" bandRow="1">
                <a:tableStyleId>{5C22544A-7EE6-4342-B048-85BDC9FD1C3A}</a:tableStyleId>
              </a:tblPr>
              <a:tblGrid>
                <a:gridCol w="6013509">
                  <a:extLst>
                    <a:ext uri="{9D8B030D-6E8A-4147-A177-3AD203B41FA5}">
                      <a16:colId xmlns:a16="http://schemas.microsoft.com/office/drawing/2014/main" val="1207444430"/>
                    </a:ext>
                  </a:extLst>
                </a:gridCol>
                <a:gridCol w="6013509">
                  <a:extLst>
                    <a:ext uri="{9D8B030D-6E8A-4147-A177-3AD203B41FA5}">
                      <a16:colId xmlns:a16="http://schemas.microsoft.com/office/drawing/2014/main" val="917441526"/>
                    </a:ext>
                  </a:extLst>
                </a:gridCol>
              </a:tblGrid>
              <a:tr h="1059782">
                <a:tc>
                  <a:txBody>
                    <a:bodyPr/>
                    <a:lstStyle/>
                    <a:p>
                      <a:pPr algn="ctr"/>
                      <a:r>
                        <a:rPr lang="en-US" sz="4800" dirty="0"/>
                        <a:t>Non-Conformance</a:t>
                      </a:r>
                    </a:p>
                  </a:txBody>
                  <a:tcPr/>
                </a:tc>
                <a:tc>
                  <a:txBody>
                    <a:bodyPr/>
                    <a:lstStyle/>
                    <a:p>
                      <a:pPr algn="ctr"/>
                      <a:r>
                        <a:rPr lang="en-US" sz="4800" dirty="0"/>
                        <a:t>Solution</a:t>
                      </a:r>
                    </a:p>
                  </a:txBody>
                  <a:tcPr/>
                </a:tc>
                <a:extLst>
                  <a:ext uri="{0D108BD9-81ED-4DB2-BD59-A6C34878D82A}">
                    <a16:rowId xmlns:a16="http://schemas.microsoft.com/office/drawing/2014/main" val="1420182240"/>
                  </a:ext>
                </a:extLst>
              </a:tr>
              <a:tr h="803212">
                <a:tc>
                  <a:txBody>
                    <a:bodyPr/>
                    <a:lstStyle/>
                    <a:p>
                      <a:pPr algn="just"/>
                      <a:r>
                        <a:rPr lang="en-US" sz="2000" dirty="0"/>
                        <a:t>Low volume aliquots</a:t>
                      </a:r>
                    </a:p>
                  </a:txBody>
                  <a:tcPr>
                    <a:solidFill>
                      <a:schemeClr val="accent4">
                        <a:lumMod val="20000"/>
                        <a:lumOff val="80000"/>
                      </a:schemeClr>
                    </a:solidFill>
                  </a:tcPr>
                </a:tc>
                <a:tc>
                  <a:txBody>
                    <a:bodyPr/>
                    <a:lstStyle/>
                    <a:p>
                      <a:r>
                        <a:rPr lang="en-US" sz="2000" dirty="0"/>
                        <a:t>Put cryovials in a row, aliquoting in order until sample is depleted</a:t>
                      </a:r>
                    </a:p>
                  </a:txBody>
                  <a:tcPr>
                    <a:solidFill>
                      <a:schemeClr val="accent4">
                        <a:lumMod val="20000"/>
                        <a:lumOff val="80000"/>
                      </a:schemeClr>
                    </a:solidFill>
                  </a:tcPr>
                </a:tc>
                <a:extLst>
                  <a:ext uri="{0D108BD9-81ED-4DB2-BD59-A6C34878D82A}">
                    <a16:rowId xmlns:a16="http://schemas.microsoft.com/office/drawing/2014/main" val="1785359793"/>
                  </a:ext>
                </a:extLst>
              </a:tr>
              <a:tr h="630681">
                <a:tc>
                  <a:txBody>
                    <a:bodyPr/>
                    <a:lstStyle/>
                    <a:p>
                      <a:pPr algn="just"/>
                      <a:r>
                        <a:rPr lang="en-US" sz="2000" dirty="0"/>
                        <a:t>Tubes received frozen at an angle/inverted</a:t>
                      </a:r>
                    </a:p>
                  </a:txBody>
                  <a:tcPr>
                    <a:solidFill>
                      <a:schemeClr val="bg2"/>
                    </a:solidFill>
                  </a:tcPr>
                </a:tc>
                <a:tc>
                  <a:txBody>
                    <a:bodyPr/>
                    <a:lstStyle/>
                    <a:p>
                      <a:r>
                        <a:rPr lang="en-US" sz="2000" dirty="0"/>
                        <a:t>Carefully place tubes upright in freezer and in shipper</a:t>
                      </a:r>
                    </a:p>
                  </a:txBody>
                  <a:tcPr>
                    <a:solidFill>
                      <a:schemeClr val="bg2"/>
                    </a:solidFill>
                  </a:tcPr>
                </a:tc>
                <a:extLst>
                  <a:ext uri="{0D108BD9-81ED-4DB2-BD59-A6C34878D82A}">
                    <a16:rowId xmlns:a16="http://schemas.microsoft.com/office/drawing/2014/main" val="2792724476"/>
                  </a:ext>
                </a:extLst>
              </a:tr>
              <a:tr h="803212">
                <a:tc>
                  <a:txBody>
                    <a:bodyPr/>
                    <a:lstStyle/>
                    <a:p>
                      <a:r>
                        <a:rPr lang="en-US" sz="2000" dirty="0"/>
                        <a:t>Aliquots are not labeled or labeled incorrectly</a:t>
                      </a:r>
                    </a:p>
                  </a:txBody>
                  <a:tcPr>
                    <a:solidFill>
                      <a:schemeClr val="accent4">
                        <a:lumMod val="20000"/>
                        <a:lumOff val="80000"/>
                      </a:schemeClr>
                    </a:solidFill>
                  </a:tcPr>
                </a:tc>
                <a:tc>
                  <a:txBody>
                    <a:bodyPr/>
                    <a:lstStyle/>
                    <a:p>
                      <a:r>
                        <a:rPr lang="en-US" sz="2000" dirty="0"/>
                        <a:t>Refer to training or MOP for correct label placement. Save all labels until samples are packed for shipping.</a:t>
                      </a:r>
                    </a:p>
                  </a:txBody>
                  <a:tcPr>
                    <a:solidFill>
                      <a:schemeClr val="accent4">
                        <a:lumMod val="20000"/>
                        <a:lumOff val="80000"/>
                      </a:schemeClr>
                    </a:solidFill>
                  </a:tcPr>
                </a:tc>
                <a:extLst>
                  <a:ext uri="{0D108BD9-81ED-4DB2-BD59-A6C34878D82A}">
                    <a16:rowId xmlns:a16="http://schemas.microsoft.com/office/drawing/2014/main" val="893267126"/>
                  </a:ext>
                </a:extLst>
              </a:tr>
              <a:tr h="922620">
                <a:tc>
                  <a:txBody>
                    <a:bodyPr/>
                    <a:lstStyle/>
                    <a:p>
                      <a:r>
                        <a:rPr lang="en-US" sz="2000" dirty="0"/>
                        <a:t>All frozen samples for one participant are not sent within one shipment box </a:t>
                      </a:r>
                    </a:p>
                  </a:txBody>
                  <a:tcPr>
                    <a:solidFill>
                      <a:schemeClr val="accent5"/>
                    </a:solidFill>
                  </a:tcPr>
                </a:tc>
                <a:tc>
                  <a:txBody>
                    <a:bodyPr/>
                    <a:lstStyle/>
                    <a:p>
                      <a:r>
                        <a:rPr lang="en-US" sz="2000" dirty="0"/>
                        <a:t>Keep plasma and buffy coat for individual subjects together. Use one cryobox per subject</a:t>
                      </a:r>
                    </a:p>
                  </a:txBody>
                  <a:tcPr>
                    <a:solidFill>
                      <a:schemeClr val="accent5"/>
                    </a:solidFill>
                  </a:tcPr>
                </a:tc>
                <a:extLst>
                  <a:ext uri="{0D108BD9-81ED-4DB2-BD59-A6C34878D82A}">
                    <a16:rowId xmlns:a16="http://schemas.microsoft.com/office/drawing/2014/main" val="1811801414"/>
                  </a:ext>
                </a:extLst>
              </a:tr>
              <a:tr h="980386">
                <a:tc>
                  <a:txBody>
                    <a:bodyPr/>
                    <a:lstStyle/>
                    <a:p>
                      <a:r>
                        <a:rPr lang="en-US" sz="2000" dirty="0"/>
                        <a:t>Fields on Blood Sample and Shipment Form left blank or incorrect data is given</a:t>
                      </a:r>
                    </a:p>
                  </a:txBody>
                  <a:tcPr>
                    <a:solidFill>
                      <a:schemeClr val="accent4">
                        <a:lumMod val="20000"/>
                        <a:lumOff val="80000"/>
                      </a:schemeClr>
                    </a:solidFill>
                  </a:tcPr>
                </a:tc>
                <a:tc>
                  <a:txBody>
                    <a:bodyPr/>
                    <a:lstStyle/>
                    <a:p>
                      <a:r>
                        <a:rPr lang="en-US" sz="2000" dirty="0"/>
                        <a:t>Complete Blood Sample and Shipment Form during participant’s study visit while samples are processed</a:t>
                      </a:r>
                    </a:p>
                  </a:txBody>
                  <a:tcPr>
                    <a:solidFill>
                      <a:schemeClr val="accent4">
                        <a:lumMod val="20000"/>
                        <a:lumOff val="80000"/>
                      </a:schemeClr>
                    </a:solidFill>
                  </a:tcPr>
                </a:tc>
                <a:extLst>
                  <a:ext uri="{0D108BD9-81ED-4DB2-BD59-A6C34878D82A}">
                    <a16:rowId xmlns:a16="http://schemas.microsoft.com/office/drawing/2014/main" val="4001539707"/>
                  </a:ext>
                </a:extLst>
              </a:tr>
              <a:tr h="991183">
                <a:tc>
                  <a:txBody>
                    <a:bodyPr/>
                    <a:lstStyle/>
                    <a:p>
                      <a:r>
                        <a:rPr lang="en-US" sz="2000" dirty="0"/>
                        <a:t>Blood Sample and Shipment Forms are not e-mailed or faxed to NCRAD before shipment arrives</a:t>
                      </a:r>
                    </a:p>
                  </a:txBody>
                  <a:tcPr>
                    <a:solidFill>
                      <a:schemeClr val="accent5"/>
                    </a:solidFill>
                  </a:tcPr>
                </a:tc>
                <a:tc>
                  <a:txBody>
                    <a:bodyPr/>
                    <a:lstStyle/>
                    <a:p>
                      <a:r>
                        <a:rPr lang="en-US" sz="2000" dirty="0"/>
                        <a:t>Make copy of participants completed form after visit and save until shipment. </a:t>
                      </a:r>
                    </a:p>
                  </a:txBody>
                  <a:tcPr>
                    <a:solidFill>
                      <a:schemeClr val="accent5"/>
                    </a:solidFill>
                  </a:tcPr>
                </a:tc>
                <a:extLst>
                  <a:ext uri="{0D108BD9-81ED-4DB2-BD59-A6C34878D82A}">
                    <a16:rowId xmlns:a16="http://schemas.microsoft.com/office/drawing/2014/main" val="400794623"/>
                  </a:ext>
                </a:extLst>
              </a:tr>
            </a:tbl>
          </a:graphicData>
        </a:graphic>
      </p:graphicFrame>
    </p:spTree>
    <p:extLst>
      <p:ext uri="{BB962C8B-B14F-4D97-AF65-F5344CB8AC3E}">
        <p14:creationId xmlns:p14="http://schemas.microsoft.com/office/powerpoint/2010/main" val="25181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E8C0B-3B47-4B01-8BD4-E059366CDAA0}"/>
              </a:ext>
            </a:extLst>
          </p:cNvPr>
          <p:cNvSpPr>
            <a:spLocks noGrp="1"/>
          </p:cNvSpPr>
          <p:nvPr>
            <p:ph type="ctrTitle"/>
          </p:nvPr>
        </p:nvSpPr>
        <p:spPr/>
        <p:txBody>
          <a:bodyPr>
            <a:normAutofit/>
          </a:bodyPr>
          <a:lstStyle/>
          <a:p>
            <a:pPr algn="ctr"/>
            <a:r>
              <a:rPr lang="en-US" sz="6000" b="1" dirty="0"/>
              <a:t>NCRAD Website and Contact Information</a:t>
            </a:r>
            <a:endParaRPr lang="en-US" sz="6000" dirty="0"/>
          </a:p>
        </p:txBody>
      </p:sp>
      <p:sp>
        <p:nvSpPr>
          <p:cNvPr id="9" name="Subtitle 2">
            <a:extLst>
              <a:ext uri="{FF2B5EF4-FFF2-40B4-BE49-F238E27FC236}">
                <a16:creationId xmlns:a16="http://schemas.microsoft.com/office/drawing/2014/main" id="{12F7D6B4-87AB-42E3-AE2E-85E19CA0E89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39899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126" y="92966"/>
            <a:ext cx="9703398" cy="907496"/>
          </a:xfrm>
        </p:spPr>
        <p:txBody>
          <a:bodyPr>
            <a:normAutofit/>
          </a:bodyPr>
          <a:lstStyle/>
          <a:p>
            <a:pPr algn="ctr"/>
            <a:r>
              <a:rPr lang="en-US" sz="4000" b="1" dirty="0"/>
              <a:t>NCRAD Website – PACT Page</a:t>
            </a:r>
          </a:p>
        </p:txBody>
      </p:sp>
      <p:sp>
        <p:nvSpPr>
          <p:cNvPr id="3" name="Content Placeholder 2"/>
          <p:cNvSpPr>
            <a:spLocks noGrp="1"/>
          </p:cNvSpPr>
          <p:nvPr>
            <p:ph sz="half" idx="1"/>
          </p:nvPr>
        </p:nvSpPr>
        <p:spPr>
          <a:xfrm>
            <a:off x="5838825" y="2662542"/>
            <a:ext cx="5613919" cy="2137487"/>
          </a:xfrm>
          <a:ln>
            <a:solidFill>
              <a:schemeClr val="accent1"/>
            </a:solidFill>
          </a:ln>
        </p:spPr>
        <p:txBody>
          <a:bodyPr/>
          <a:lstStyle/>
          <a:p>
            <a:pPr algn="ctr"/>
            <a:endParaRPr lang="en-US" dirty="0"/>
          </a:p>
          <a:p>
            <a:pPr marL="0" indent="0" algn="ctr">
              <a:buNone/>
            </a:pPr>
            <a:endParaRPr lang="en-US" dirty="0"/>
          </a:p>
        </p:txBody>
      </p:sp>
      <p:sp>
        <p:nvSpPr>
          <p:cNvPr id="5" name="TextBox 4"/>
          <p:cNvSpPr txBox="1"/>
          <p:nvPr/>
        </p:nvSpPr>
        <p:spPr>
          <a:xfrm>
            <a:off x="1097280" y="2392458"/>
            <a:ext cx="4292301" cy="2677656"/>
          </a:xfrm>
          <a:prstGeom prst="rect">
            <a:avLst/>
          </a:prstGeom>
          <a:noFill/>
          <a:ln>
            <a:noFill/>
          </a:ln>
        </p:spPr>
        <p:txBody>
          <a:bodyPr wrap="square" rtlCol="0">
            <a:spAutoFit/>
          </a:bodyPr>
          <a:lstStyle/>
          <a:p>
            <a:pPr marL="285750" indent="-285750">
              <a:buClr>
                <a:schemeClr val="accent1"/>
              </a:buClr>
              <a:buFont typeface="Arial" panose="020B0604020202020204" pitchFamily="34" charset="0"/>
              <a:buChar char="•"/>
            </a:pPr>
            <a:r>
              <a:rPr lang="en-US" sz="2400" dirty="0">
                <a:solidFill>
                  <a:schemeClr val="accent6"/>
                </a:solidFill>
              </a:rPr>
              <a:t>Specimen collection overview</a:t>
            </a:r>
          </a:p>
          <a:p>
            <a:pPr marL="285750" indent="-285750">
              <a:buClr>
                <a:schemeClr val="accent1"/>
              </a:buClr>
              <a:buFont typeface="Arial" panose="020B0604020202020204" pitchFamily="34" charset="0"/>
              <a:buChar char="•"/>
            </a:pPr>
            <a:r>
              <a:rPr lang="en-US" sz="2400" dirty="0">
                <a:solidFill>
                  <a:schemeClr val="accent6"/>
                </a:solidFill>
              </a:rPr>
              <a:t>Link to kit request module</a:t>
            </a:r>
          </a:p>
          <a:p>
            <a:pPr marL="285750" indent="-285750">
              <a:buClr>
                <a:schemeClr val="accent1"/>
              </a:buClr>
              <a:buFont typeface="Arial" panose="020B0604020202020204" pitchFamily="34" charset="0"/>
              <a:buChar char="•"/>
            </a:pPr>
            <a:r>
              <a:rPr lang="en-US" sz="2400" dirty="0">
                <a:solidFill>
                  <a:schemeClr val="accent6"/>
                </a:solidFill>
              </a:rPr>
              <a:t>Online Sample Survey</a:t>
            </a:r>
          </a:p>
          <a:p>
            <a:pPr marL="285750" indent="-285750">
              <a:buClr>
                <a:schemeClr val="accent1"/>
              </a:buClr>
              <a:buFont typeface="Arial" panose="020B0604020202020204" pitchFamily="34" charset="0"/>
              <a:buChar char="•"/>
            </a:pPr>
            <a:r>
              <a:rPr lang="en-US" sz="2400" dirty="0">
                <a:solidFill>
                  <a:schemeClr val="accent6"/>
                </a:solidFill>
              </a:rPr>
              <a:t>MOP</a:t>
            </a:r>
          </a:p>
          <a:p>
            <a:pPr marL="285750" indent="-285750">
              <a:buClr>
                <a:schemeClr val="accent1"/>
              </a:buClr>
              <a:buFont typeface="Arial" panose="020B0604020202020204" pitchFamily="34" charset="0"/>
              <a:buChar char="•"/>
            </a:pPr>
            <a:r>
              <a:rPr lang="en-US" sz="2400" dirty="0">
                <a:solidFill>
                  <a:schemeClr val="accent6"/>
                </a:solidFill>
              </a:rPr>
              <a:t>Training Slides</a:t>
            </a:r>
          </a:p>
          <a:p>
            <a:pPr marL="285750" indent="-285750">
              <a:buClr>
                <a:schemeClr val="accent1"/>
              </a:buClr>
              <a:buFont typeface="Arial" panose="020B0604020202020204" pitchFamily="34" charset="0"/>
              <a:buChar char="•"/>
            </a:pPr>
            <a:r>
              <a:rPr lang="en-US" sz="2400" dirty="0">
                <a:solidFill>
                  <a:schemeClr val="accent6"/>
                </a:solidFill>
              </a:rPr>
              <a:t>Video Tutorials</a:t>
            </a:r>
          </a:p>
          <a:p>
            <a:pPr marL="285750" indent="-285750">
              <a:buClr>
                <a:schemeClr val="accent1"/>
              </a:buClr>
              <a:buFont typeface="Arial" panose="020B0604020202020204" pitchFamily="34" charset="0"/>
              <a:buChar char="•"/>
            </a:pPr>
            <a:r>
              <a:rPr lang="en-US" sz="2400" dirty="0">
                <a:solidFill>
                  <a:schemeClr val="accent6"/>
                </a:solidFill>
              </a:rPr>
              <a:t>UPS Shipping/Shipping Survey</a:t>
            </a:r>
          </a:p>
        </p:txBody>
      </p:sp>
      <p:sp>
        <p:nvSpPr>
          <p:cNvPr id="4" name="TextBox 3">
            <a:extLst>
              <a:ext uri="{FF2B5EF4-FFF2-40B4-BE49-F238E27FC236}">
                <a16:creationId xmlns:a16="http://schemas.microsoft.com/office/drawing/2014/main" id="{2FF0E609-2572-600D-EA52-EDC6ADBAA147}"/>
              </a:ext>
            </a:extLst>
          </p:cNvPr>
          <p:cNvSpPr txBox="1"/>
          <p:nvPr/>
        </p:nvSpPr>
        <p:spPr>
          <a:xfrm>
            <a:off x="6428447" y="3546619"/>
            <a:ext cx="4434673" cy="369332"/>
          </a:xfrm>
          <a:prstGeom prst="rect">
            <a:avLst/>
          </a:prstGeom>
          <a:noFill/>
        </p:spPr>
        <p:txBody>
          <a:bodyPr wrap="square" rtlCol="0">
            <a:spAutoFit/>
          </a:bodyPr>
          <a:lstStyle/>
          <a:p>
            <a:pPr algn="ctr"/>
            <a:r>
              <a:rPr lang="en-US" b="1" u="sng" dirty="0">
                <a:hlinkClick r:id="rId2"/>
              </a:rPr>
              <a:t>https://ncrad.org/coordinate-studies/pact</a:t>
            </a:r>
            <a:endParaRPr lang="en-US" dirty="0"/>
          </a:p>
        </p:txBody>
      </p:sp>
    </p:spTree>
    <p:extLst>
      <p:ext uri="{BB962C8B-B14F-4D97-AF65-F5344CB8AC3E}">
        <p14:creationId xmlns:p14="http://schemas.microsoft.com/office/powerpoint/2010/main" val="776738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39" y="118335"/>
            <a:ext cx="8951521" cy="946671"/>
          </a:xfrm>
        </p:spPr>
        <p:txBody>
          <a:bodyPr>
            <a:normAutofit/>
          </a:bodyPr>
          <a:lstStyle/>
          <a:p>
            <a:pPr algn="ctr"/>
            <a:r>
              <a:rPr lang="en-US" sz="4000" b="1" dirty="0"/>
              <a:t>NCRAD Website – Helpful Pages</a:t>
            </a:r>
          </a:p>
        </p:txBody>
      </p:sp>
      <p:sp>
        <p:nvSpPr>
          <p:cNvPr id="7" name="Rectangle 6"/>
          <p:cNvSpPr/>
          <p:nvPr/>
        </p:nvSpPr>
        <p:spPr>
          <a:xfrm>
            <a:off x="1416536" y="4506767"/>
            <a:ext cx="4503866" cy="369332"/>
          </a:xfrm>
          <a:prstGeom prst="rect">
            <a:avLst/>
          </a:prstGeom>
        </p:spPr>
        <p:txBody>
          <a:bodyPr wrap="square">
            <a:spAutoFit/>
          </a:bodyPr>
          <a:lstStyle/>
          <a:p>
            <a:pPr algn="ctr"/>
            <a:r>
              <a:rPr lang="en-US" dirty="0"/>
              <a:t>https://ncrad.org/contact/friday-blood-draws</a:t>
            </a:r>
          </a:p>
        </p:txBody>
      </p:sp>
      <p:pic>
        <p:nvPicPr>
          <p:cNvPr id="9" name="Picture 8">
            <a:extLst>
              <a:ext uri="{FF2B5EF4-FFF2-40B4-BE49-F238E27FC236}">
                <a16:creationId xmlns:a16="http://schemas.microsoft.com/office/drawing/2014/main" id="{80CEA96C-385C-77B5-7095-53601A90425A}"/>
              </a:ext>
            </a:extLst>
          </p:cNvPr>
          <p:cNvPicPr>
            <a:picLocks noChangeAspect="1"/>
          </p:cNvPicPr>
          <p:nvPr/>
        </p:nvPicPr>
        <p:blipFill>
          <a:blip r:embed="rId2"/>
          <a:srcRect r="21075"/>
          <a:stretch/>
        </p:blipFill>
        <p:spPr>
          <a:xfrm>
            <a:off x="7254243" y="2259748"/>
            <a:ext cx="4503866" cy="3345719"/>
          </a:xfrm>
          <a:prstGeom prst="rect">
            <a:avLst/>
          </a:prstGeom>
        </p:spPr>
      </p:pic>
      <p:pic>
        <p:nvPicPr>
          <p:cNvPr id="13" name="Picture 12">
            <a:extLst>
              <a:ext uri="{FF2B5EF4-FFF2-40B4-BE49-F238E27FC236}">
                <a16:creationId xmlns:a16="http://schemas.microsoft.com/office/drawing/2014/main" id="{9C5A2256-2C62-BF5C-0C6B-B25BA2D433B1}"/>
              </a:ext>
            </a:extLst>
          </p:cNvPr>
          <p:cNvPicPr>
            <a:picLocks noChangeAspect="1"/>
          </p:cNvPicPr>
          <p:nvPr/>
        </p:nvPicPr>
        <p:blipFill>
          <a:blip r:embed="rId3"/>
          <a:stretch>
            <a:fillRect/>
          </a:stretch>
        </p:blipFill>
        <p:spPr>
          <a:xfrm>
            <a:off x="328555" y="1204855"/>
            <a:ext cx="6679829" cy="3162063"/>
          </a:xfrm>
          <a:prstGeom prst="rect">
            <a:avLst/>
          </a:prstGeom>
        </p:spPr>
      </p:pic>
      <p:sp>
        <p:nvSpPr>
          <p:cNvPr id="15" name="TextBox 14">
            <a:extLst>
              <a:ext uri="{FF2B5EF4-FFF2-40B4-BE49-F238E27FC236}">
                <a16:creationId xmlns:a16="http://schemas.microsoft.com/office/drawing/2014/main" id="{E84FA656-D8DE-9198-EBE8-0D811096F4A0}"/>
              </a:ext>
            </a:extLst>
          </p:cNvPr>
          <p:cNvSpPr txBox="1"/>
          <p:nvPr/>
        </p:nvSpPr>
        <p:spPr>
          <a:xfrm>
            <a:off x="7529320" y="1789684"/>
            <a:ext cx="4199676" cy="369332"/>
          </a:xfrm>
          <a:prstGeom prst="rect">
            <a:avLst/>
          </a:prstGeom>
          <a:noFill/>
        </p:spPr>
        <p:txBody>
          <a:bodyPr wrap="none" rtlCol="0">
            <a:spAutoFit/>
          </a:bodyPr>
          <a:lstStyle/>
          <a:p>
            <a:r>
              <a:rPr lang="en-US" dirty="0"/>
              <a:t>https://ncrad.org/contact/holiday-closures</a:t>
            </a:r>
          </a:p>
        </p:txBody>
      </p:sp>
      <p:sp>
        <p:nvSpPr>
          <p:cNvPr id="16" name="TextBox 15">
            <a:extLst>
              <a:ext uri="{FF2B5EF4-FFF2-40B4-BE49-F238E27FC236}">
                <a16:creationId xmlns:a16="http://schemas.microsoft.com/office/drawing/2014/main" id="{7CC3B247-565B-6D28-804B-6BAA6D4E971D}"/>
              </a:ext>
            </a:extLst>
          </p:cNvPr>
          <p:cNvSpPr txBox="1"/>
          <p:nvPr/>
        </p:nvSpPr>
        <p:spPr>
          <a:xfrm>
            <a:off x="1391837" y="5867563"/>
            <a:ext cx="9408323" cy="738664"/>
          </a:xfrm>
          <a:prstGeom prst="rect">
            <a:avLst/>
          </a:prstGeom>
          <a:solidFill>
            <a:schemeClr val="tx2">
              <a:lumMod val="20000"/>
              <a:lumOff val="80000"/>
            </a:schemeClr>
          </a:solidFill>
        </p:spPr>
        <p:txBody>
          <a:bodyPr wrap="square" rtlCol="0">
            <a:spAutoFit/>
          </a:bodyPr>
          <a:lstStyle/>
          <a:p>
            <a:pPr algn="l"/>
            <a:r>
              <a:rPr lang="en-US" sz="1400" b="1" i="1" dirty="0">
                <a:solidFill>
                  <a:srgbClr val="191919"/>
                </a:solidFill>
                <a:effectLst/>
                <a:latin typeface="inherit"/>
              </a:rPr>
              <a:t>Please Note:</a:t>
            </a:r>
            <a:r>
              <a:rPr lang="en-US" sz="1400" b="0" i="1" dirty="0">
                <a:solidFill>
                  <a:srgbClr val="191919"/>
                </a:solidFill>
                <a:effectLst/>
                <a:latin typeface="inherit"/>
              </a:rPr>
              <a:t> between December 24th and January 2nd, Indiana University will be open Monday through Friday for essential operations ONLY and will re-open for normal operations on January 2nd. If at all possible, biological specimens for submission to Indiana University should NOT be collected and shipped to Indiana University after the second week of December. </a:t>
            </a:r>
            <a:endParaRPr lang="en-US" sz="1400" dirty="0"/>
          </a:p>
        </p:txBody>
      </p:sp>
    </p:spTree>
    <p:extLst>
      <p:ext uri="{BB962C8B-B14F-4D97-AF65-F5344CB8AC3E}">
        <p14:creationId xmlns:p14="http://schemas.microsoft.com/office/powerpoint/2010/main" val="27333260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290" y="278266"/>
            <a:ext cx="8951259" cy="710640"/>
          </a:xfrm>
        </p:spPr>
        <p:txBody>
          <a:bodyPr>
            <a:normAutofit/>
          </a:bodyPr>
          <a:lstStyle/>
          <a:p>
            <a:pPr algn="ctr"/>
            <a:r>
              <a:rPr lang="en-US" sz="4000" b="1" dirty="0"/>
              <a:t>NCRAD Contact Information</a:t>
            </a:r>
          </a:p>
        </p:txBody>
      </p:sp>
      <p:sp>
        <p:nvSpPr>
          <p:cNvPr id="3" name="Content Placeholder 2"/>
          <p:cNvSpPr>
            <a:spLocks noGrp="1"/>
          </p:cNvSpPr>
          <p:nvPr>
            <p:ph sz="half" idx="1"/>
          </p:nvPr>
        </p:nvSpPr>
        <p:spPr>
          <a:xfrm>
            <a:off x="709156" y="1845734"/>
            <a:ext cx="4363452" cy="4023360"/>
          </a:xfrm>
        </p:spPr>
        <p:txBody>
          <a:bodyPr>
            <a:normAutofit/>
          </a:bodyPr>
          <a:lstStyle/>
          <a:p>
            <a:pPr marL="0" indent="0">
              <a:buNone/>
            </a:pPr>
            <a:r>
              <a:rPr lang="en-US" sz="2400" u="sng" dirty="0">
                <a:solidFill>
                  <a:schemeClr val="accent6"/>
                </a:solidFill>
              </a:rPr>
              <a:t>General Information</a:t>
            </a:r>
          </a:p>
          <a:p>
            <a:pPr lvl="1">
              <a:buFont typeface="Arial" panose="020B0604020202020204" pitchFamily="34" charset="0"/>
              <a:buChar char="•"/>
            </a:pPr>
            <a:r>
              <a:rPr lang="en-US" dirty="0">
                <a:solidFill>
                  <a:schemeClr val="accent6"/>
                </a:solidFill>
              </a:rPr>
              <a:t>Phone:</a:t>
            </a:r>
            <a:r>
              <a:rPr lang="en-US" dirty="0">
                <a:solidFill>
                  <a:schemeClr val="tx1"/>
                </a:solidFill>
              </a:rPr>
              <a:t> 1-800-526-2839 </a:t>
            </a:r>
            <a:br>
              <a:rPr lang="en-US" dirty="0">
                <a:solidFill>
                  <a:schemeClr val="tx1"/>
                </a:solidFill>
              </a:rPr>
            </a:br>
            <a:r>
              <a:rPr lang="en-US" dirty="0">
                <a:solidFill>
                  <a:schemeClr val="accent6"/>
                </a:solidFill>
              </a:rPr>
              <a:t>or</a:t>
            </a:r>
            <a:r>
              <a:rPr lang="en-US" dirty="0">
                <a:solidFill>
                  <a:schemeClr val="tx1"/>
                </a:solidFill>
              </a:rPr>
              <a:t> 317-278-8413</a:t>
            </a:r>
          </a:p>
          <a:p>
            <a:pPr lvl="1">
              <a:buFont typeface="Arial" panose="020B0604020202020204" pitchFamily="34" charset="0"/>
              <a:buChar char="•"/>
            </a:pPr>
            <a:r>
              <a:rPr lang="en-US" dirty="0">
                <a:solidFill>
                  <a:schemeClr val="accent6"/>
                </a:solidFill>
              </a:rPr>
              <a:t>E-mail:</a:t>
            </a:r>
            <a:r>
              <a:rPr lang="en-US" dirty="0">
                <a:solidFill>
                  <a:schemeClr val="tx1"/>
                </a:solidFill>
              </a:rPr>
              <a:t> </a:t>
            </a:r>
            <a:r>
              <a:rPr lang="en-US" dirty="0">
                <a:solidFill>
                  <a:schemeClr val="tx1"/>
                </a:solidFill>
                <a:hlinkClick r:id="rId2">
                  <a:extLst>
                    <a:ext uri="{A12FA001-AC4F-418D-AE19-62706E023703}">
                      <ahyp:hlinkClr xmlns:ahyp="http://schemas.microsoft.com/office/drawing/2018/hyperlinkcolor" val="tx"/>
                    </a:ext>
                  </a:extLst>
                </a:hlinkClick>
              </a:rPr>
              <a:t>alzstudy@iu.edu</a:t>
            </a:r>
            <a:endParaRPr lang="en-US" dirty="0">
              <a:solidFill>
                <a:schemeClr val="tx1"/>
              </a:solidFill>
            </a:endParaRPr>
          </a:p>
          <a:p>
            <a:pPr lvl="1">
              <a:buFont typeface="Arial" panose="020B0604020202020204" pitchFamily="34" charset="0"/>
              <a:buChar char="•"/>
            </a:pPr>
            <a:r>
              <a:rPr lang="en-US" dirty="0">
                <a:solidFill>
                  <a:schemeClr val="accent6"/>
                </a:solidFill>
              </a:rPr>
              <a:t>Website: </a:t>
            </a:r>
            <a:r>
              <a:rPr lang="en-US" dirty="0">
                <a:solidFill>
                  <a:schemeClr val="tx1"/>
                </a:solidFill>
                <a:hlinkClick r:id="rId3"/>
              </a:rPr>
              <a:t>ncrad.iu.edu </a:t>
            </a:r>
            <a:endParaRPr lang="en-US" dirty="0">
              <a:solidFill>
                <a:schemeClr val="tx1"/>
              </a:solidFill>
            </a:endParaRPr>
          </a:p>
          <a:p>
            <a:endParaRPr lang="en-US" dirty="0"/>
          </a:p>
        </p:txBody>
      </p:sp>
      <p:sp>
        <p:nvSpPr>
          <p:cNvPr id="4" name="Content Placeholder 3"/>
          <p:cNvSpPr>
            <a:spLocks noGrp="1"/>
          </p:cNvSpPr>
          <p:nvPr>
            <p:ph sz="half" idx="2"/>
          </p:nvPr>
        </p:nvSpPr>
        <p:spPr>
          <a:xfrm>
            <a:off x="5253317" y="1845735"/>
            <a:ext cx="6418729" cy="2645878"/>
          </a:xfrm>
        </p:spPr>
        <p:txBody>
          <a:bodyPr>
            <a:normAutofit/>
          </a:bodyPr>
          <a:lstStyle/>
          <a:p>
            <a:pPr marL="0" indent="0">
              <a:buNone/>
            </a:pPr>
            <a:r>
              <a:rPr lang="en-US" sz="2400" u="sng" dirty="0">
                <a:solidFill>
                  <a:schemeClr val="accent6"/>
                </a:solidFill>
              </a:rPr>
              <a:t>Jordan </a:t>
            </a:r>
            <a:r>
              <a:rPr lang="en-US" sz="2400" u="sng" dirty="0" err="1">
                <a:solidFill>
                  <a:schemeClr val="accent6"/>
                </a:solidFill>
              </a:rPr>
              <a:t>Glogoza</a:t>
            </a:r>
            <a:r>
              <a:rPr lang="en-US" sz="2400" u="sng" dirty="0">
                <a:solidFill>
                  <a:schemeClr val="accent6"/>
                </a:solidFill>
              </a:rPr>
              <a:t> – NCRAD PACT Study Coordinator</a:t>
            </a:r>
          </a:p>
          <a:p>
            <a:pPr marL="0" indent="0">
              <a:buNone/>
            </a:pPr>
            <a:r>
              <a:rPr lang="en-US" sz="2400" dirty="0">
                <a:solidFill>
                  <a:schemeClr val="accent6"/>
                </a:solidFill>
              </a:rPr>
              <a:t>E-mail: </a:t>
            </a:r>
            <a:r>
              <a:rPr lang="en-US" sz="2400" u="sng" dirty="0">
                <a:hlinkClick r:id="rId4"/>
              </a:rPr>
              <a:t>joglogoz@iu.edu</a:t>
            </a:r>
            <a:endParaRPr lang="en-US" sz="2400" u="sng" dirty="0">
              <a:solidFill>
                <a:schemeClr val="accent6"/>
              </a:solidFill>
            </a:endParaRPr>
          </a:p>
          <a:p>
            <a:pPr marL="0" indent="0">
              <a:buNone/>
            </a:pPr>
            <a:endParaRPr lang="en-US" sz="2400" u="sng" dirty="0">
              <a:solidFill>
                <a:schemeClr val="accent6"/>
              </a:solidFill>
            </a:endParaRPr>
          </a:p>
          <a:p>
            <a:pPr marL="0" indent="0">
              <a:buNone/>
            </a:pPr>
            <a:r>
              <a:rPr lang="en-US" sz="2400" u="sng" dirty="0">
                <a:solidFill>
                  <a:schemeClr val="accent6"/>
                </a:solidFill>
              </a:rPr>
              <a:t>Corinne Kim – NCRAD Project Manager</a:t>
            </a:r>
          </a:p>
          <a:p>
            <a:pPr marL="0" indent="0">
              <a:buNone/>
            </a:pPr>
            <a:r>
              <a:rPr lang="en-US" sz="2400" dirty="0">
                <a:solidFill>
                  <a:schemeClr val="accent6"/>
                </a:solidFill>
              </a:rPr>
              <a:t>E-mail: </a:t>
            </a:r>
            <a:r>
              <a:rPr lang="en-US" sz="2400" dirty="0">
                <a:hlinkClick r:id="rId5">
                  <a:extLst>
                    <a:ext uri="{A12FA001-AC4F-418D-AE19-62706E023703}">
                      <ahyp:hlinkClr xmlns:ahyp="http://schemas.microsoft.com/office/drawing/2018/hyperlinkcolor" val="tx"/>
                    </a:ext>
                  </a:extLst>
                </a:hlinkClick>
              </a:rPr>
              <a:t>kimcor@iu.edu</a:t>
            </a:r>
            <a:endParaRPr lang="en-US" sz="2400" dirty="0"/>
          </a:p>
          <a:p>
            <a:pPr marL="0" indent="0">
              <a:buNone/>
            </a:pPr>
            <a:endParaRPr lang="en-US" sz="2000" dirty="0">
              <a:solidFill>
                <a:schemeClr val="accent6"/>
              </a:solidFill>
            </a:endParaRPr>
          </a:p>
          <a:p>
            <a:pPr marL="0" indent="0">
              <a:buNone/>
            </a:pPr>
            <a:endParaRPr lang="en-US" sz="3000" u="sng" dirty="0">
              <a:solidFill>
                <a:schemeClr val="accent6"/>
              </a:solidFill>
            </a:endParaRPr>
          </a:p>
          <a:p>
            <a:pPr marL="0" indent="0">
              <a:buNone/>
            </a:pPr>
            <a:endParaRPr lang="en-US" sz="3000" u="sng" dirty="0"/>
          </a:p>
          <a:p>
            <a:pPr marL="0" indent="0">
              <a:buNone/>
            </a:pPr>
            <a:endParaRPr lang="en-US" sz="3000" dirty="0"/>
          </a:p>
          <a:p>
            <a:pPr marL="285750" indent="-285750">
              <a:buFont typeface="Arial" panose="020B0604020202020204" pitchFamily="34" charset="0"/>
              <a:buChar char="•"/>
            </a:pPr>
            <a:endParaRPr lang="en-US" dirty="0"/>
          </a:p>
          <a:p>
            <a:pPr marL="0" indent="0">
              <a:buNone/>
            </a:pPr>
            <a:endParaRPr lang="en-US" dirty="0"/>
          </a:p>
          <a:p>
            <a:endParaRPr lang="en-US" dirty="0"/>
          </a:p>
        </p:txBody>
      </p:sp>
      <p:pic>
        <p:nvPicPr>
          <p:cNvPr id="1028" name="Picture 4" descr="Image shows a green sign that says &quot;Contact Us&quot; and pictures of &quot;@&quot; and an email symbol.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77" t="7373" r="2831" b="9461"/>
          <a:stretch/>
        </p:blipFill>
        <p:spPr bwMode="auto">
          <a:xfrm>
            <a:off x="1562996" y="3857414"/>
            <a:ext cx="2217364" cy="164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96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8EBC-42DE-4042-94B7-CCB55CCCA59D}"/>
              </a:ext>
            </a:extLst>
          </p:cNvPr>
          <p:cNvSpPr>
            <a:spLocks noGrp="1"/>
          </p:cNvSpPr>
          <p:nvPr>
            <p:ph type="title"/>
          </p:nvPr>
        </p:nvSpPr>
        <p:spPr/>
        <p:txBody>
          <a:bodyPr/>
          <a:lstStyle/>
          <a:p>
            <a:r>
              <a:rPr lang="en-US" dirty="0"/>
              <a:t>Kit Request Module</a:t>
            </a:r>
          </a:p>
        </p:txBody>
      </p:sp>
      <p:sp>
        <p:nvSpPr>
          <p:cNvPr id="4" name="Content Placeholder 3">
            <a:extLst>
              <a:ext uri="{FF2B5EF4-FFF2-40B4-BE49-F238E27FC236}">
                <a16:creationId xmlns:a16="http://schemas.microsoft.com/office/drawing/2014/main" id="{AA96BFD8-99EC-42C7-B57E-C63A92D5DF43}"/>
              </a:ext>
            </a:extLst>
          </p:cNvPr>
          <p:cNvSpPr>
            <a:spLocks noGrp="1"/>
          </p:cNvSpPr>
          <p:nvPr>
            <p:ph sz="half" idx="1"/>
          </p:nvPr>
        </p:nvSpPr>
        <p:spPr>
          <a:xfrm>
            <a:off x="6126480" y="2541224"/>
            <a:ext cx="4937760" cy="3440280"/>
          </a:xfrm>
        </p:spPr>
        <p:txBody>
          <a:bodyPr>
            <a:normAutofit fontScale="85000" lnSpcReduction="10000"/>
          </a:bodyPr>
          <a:lstStyle/>
          <a:p>
            <a:pPr marL="0" indent="0">
              <a:lnSpc>
                <a:spcPct val="100000"/>
              </a:lnSpc>
              <a:buNone/>
            </a:pPr>
            <a:endParaRPr lang="en-US" dirty="0"/>
          </a:p>
          <a:p>
            <a:pPr>
              <a:lnSpc>
                <a:spcPct val="100000"/>
              </a:lnSpc>
              <a:buFont typeface="Wingdings" panose="05000000000000000000" pitchFamily="2" charset="2"/>
              <a:buChar char="v"/>
            </a:pPr>
            <a:r>
              <a:rPr lang="en-US" dirty="0"/>
              <a:t> Ordering blood kit supplies</a:t>
            </a:r>
          </a:p>
          <a:p>
            <a:pPr>
              <a:lnSpc>
                <a:spcPct val="200000"/>
              </a:lnSpc>
              <a:buFont typeface="Wingdings" panose="05000000000000000000" pitchFamily="2" charset="2"/>
              <a:buChar char="v"/>
            </a:pPr>
            <a:r>
              <a:rPr lang="en-US" dirty="0"/>
              <a:t> Ordering frozen specimen shipment supplies</a:t>
            </a:r>
          </a:p>
          <a:p>
            <a:pPr>
              <a:lnSpc>
                <a:spcPct val="100000"/>
              </a:lnSpc>
              <a:buFont typeface="Wingdings" panose="05000000000000000000" pitchFamily="2" charset="2"/>
              <a:buChar char="v"/>
            </a:pPr>
            <a:r>
              <a:rPr lang="en-US" dirty="0"/>
              <a:t> Please allow </a:t>
            </a:r>
            <a:r>
              <a:rPr lang="en-US" b="1" dirty="0"/>
              <a:t>three weeks </a:t>
            </a:r>
            <a:r>
              <a:rPr lang="en-US" dirty="0"/>
              <a:t>for orders to be processed and shipped</a:t>
            </a:r>
          </a:p>
        </p:txBody>
      </p:sp>
      <p:sp>
        <p:nvSpPr>
          <p:cNvPr id="12" name="TextBox 11">
            <a:extLst>
              <a:ext uri="{FF2B5EF4-FFF2-40B4-BE49-F238E27FC236}">
                <a16:creationId xmlns:a16="http://schemas.microsoft.com/office/drawing/2014/main" id="{2AA48752-DDC6-4F63-9DEE-24ECB5DBC497}"/>
              </a:ext>
            </a:extLst>
          </p:cNvPr>
          <p:cNvSpPr txBox="1"/>
          <p:nvPr/>
        </p:nvSpPr>
        <p:spPr>
          <a:xfrm>
            <a:off x="4261608" y="1798906"/>
            <a:ext cx="2944535" cy="535531"/>
          </a:xfrm>
          <a:prstGeom prst="rect">
            <a:avLst/>
          </a:prstGeom>
          <a:noFill/>
        </p:spPr>
        <p:txBody>
          <a:bodyPr wrap="square">
            <a:spAutoFit/>
          </a:bodyPr>
          <a:lstStyle/>
          <a:p>
            <a:pPr marR="0" lvl="0" algn="r" defTabSz="914400" rtl="0" eaLnBrk="1" fontAlgn="auto" latinLnBrk="0" hangingPunct="1">
              <a:lnSpc>
                <a:spcPct val="90000"/>
              </a:lnSpc>
              <a:spcBef>
                <a:spcPts val="1200"/>
              </a:spcBef>
              <a:spcAft>
                <a:spcPts val="200"/>
              </a:spcAft>
              <a:buClr>
                <a:srgbClr val="9D6CAF"/>
              </a:buClr>
              <a:buSzPct val="100000"/>
              <a:tabLst/>
              <a:defRPr/>
            </a:pPr>
            <a:r>
              <a:rPr kumimoji="0" lang="en-US" sz="3200" b="0" i="0" u="none" strike="noStrike" kern="1200" cap="none" spc="0" normalizeH="0" baseline="0" noProof="0" dirty="0">
                <a:ln>
                  <a:noFill/>
                </a:ln>
                <a:solidFill>
                  <a:srgbClr val="000000">
                    <a:lumMod val="75000"/>
                    <a:lumOff val="25000"/>
                  </a:srgbClr>
                </a:solidFill>
                <a:effectLst/>
                <a:uLnTx/>
                <a:uFillTx/>
                <a:latin typeface="Calibri"/>
                <a:ea typeface="+mn-ea"/>
                <a:cs typeface="+mn-cs"/>
                <a:hlinkClick r:id="rId2"/>
              </a:rPr>
              <a:t>kits.iu.edu/PACT</a:t>
            </a:r>
            <a:r>
              <a:rPr kumimoji="0" lang="en-US" sz="3200" b="0" i="0" u="none" strike="noStrike" kern="1200" cap="none" spc="0" normalizeH="0" baseline="0" noProof="0" dirty="0">
                <a:ln>
                  <a:noFill/>
                </a:ln>
                <a:solidFill>
                  <a:srgbClr val="000000">
                    <a:lumMod val="75000"/>
                    <a:lumOff val="25000"/>
                  </a:srgbClr>
                </a:solidFill>
                <a:effectLst/>
                <a:uLnTx/>
                <a:uFillTx/>
                <a:latin typeface="Calibri"/>
                <a:ea typeface="+mn-ea"/>
                <a:cs typeface="+mn-cs"/>
              </a:rPr>
              <a:t>  </a:t>
            </a:r>
          </a:p>
        </p:txBody>
      </p:sp>
      <p:pic>
        <p:nvPicPr>
          <p:cNvPr id="5" name="Picture 4" descr="NCRAD Kit Request Module">
            <a:extLst>
              <a:ext uri="{FF2B5EF4-FFF2-40B4-BE49-F238E27FC236}">
                <a16:creationId xmlns:a16="http://schemas.microsoft.com/office/drawing/2014/main" id="{B65FD883-FCFC-4694-BE01-DE4F0419C534}"/>
              </a:ext>
            </a:extLst>
          </p:cNvPr>
          <p:cNvPicPr>
            <a:picLocks noChangeAspect="1"/>
          </p:cNvPicPr>
          <p:nvPr/>
        </p:nvPicPr>
        <p:blipFill>
          <a:blip r:embed="rId3"/>
          <a:stretch>
            <a:fillRect/>
          </a:stretch>
        </p:blipFill>
        <p:spPr>
          <a:xfrm>
            <a:off x="1632857" y="2334437"/>
            <a:ext cx="3346491" cy="3920540"/>
          </a:xfrm>
          <a:prstGeom prst="rect">
            <a:avLst/>
          </a:prstGeom>
        </p:spPr>
      </p:pic>
    </p:spTree>
    <p:extLst>
      <p:ext uri="{BB962C8B-B14F-4D97-AF65-F5344CB8AC3E}">
        <p14:creationId xmlns:p14="http://schemas.microsoft.com/office/powerpoint/2010/main" val="149011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C506-2B48-4E1A-B05A-2CB3C35F7C6D}"/>
              </a:ext>
            </a:extLst>
          </p:cNvPr>
          <p:cNvSpPr>
            <a:spLocks noGrp="1"/>
          </p:cNvSpPr>
          <p:nvPr>
            <p:ph type="title"/>
          </p:nvPr>
        </p:nvSpPr>
        <p:spPr/>
        <p:txBody>
          <a:bodyPr/>
          <a:lstStyle/>
          <a:p>
            <a:r>
              <a:rPr lang="en-US" dirty="0"/>
              <a:t>Kit Request Module Instruction</a:t>
            </a:r>
          </a:p>
        </p:txBody>
      </p:sp>
      <p:pic>
        <p:nvPicPr>
          <p:cNvPr id="6" name="Content Placeholder 5" descr="NCRAD Kit Request Module">
            <a:extLst>
              <a:ext uri="{FF2B5EF4-FFF2-40B4-BE49-F238E27FC236}">
                <a16:creationId xmlns:a16="http://schemas.microsoft.com/office/drawing/2014/main" id="{E2AF697E-6997-4385-92C5-CE8DE5A059F3}"/>
              </a:ext>
            </a:extLst>
          </p:cNvPr>
          <p:cNvPicPr>
            <a:picLocks noGrp="1" noChangeAspect="1"/>
          </p:cNvPicPr>
          <p:nvPr>
            <p:ph sz="half" idx="1"/>
          </p:nvPr>
        </p:nvPicPr>
        <p:blipFill>
          <a:blip r:embed="rId3"/>
          <a:stretch>
            <a:fillRect/>
          </a:stretch>
        </p:blipFill>
        <p:spPr>
          <a:xfrm>
            <a:off x="1432865" y="1781925"/>
            <a:ext cx="3540351" cy="1455428"/>
          </a:xfrm>
        </p:spPr>
      </p:pic>
      <p:sp>
        <p:nvSpPr>
          <p:cNvPr id="4" name="Content Placeholder 3">
            <a:extLst>
              <a:ext uri="{FF2B5EF4-FFF2-40B4-BE49-F238E27FC236}">
                <a16:creationId xmlns:a16="http://schemas.microsoft.com/office/drawing/2014/main" id="{763EB7AD-3469-45E9-ACCD-475E241D15D4}"/>
              </a:ext>
            </a:extLst>
          </p:cNvPr>
          <p:cNvSpPr>
            <a:spLocks noGrp="1"/>
          </p:cNvSpPr>
          <p:nvPr>
            <p:ph sz="half" idx="2"/>
          </p:nvPr>
        </p:nvSpPr>
        <p:spPr/>
        <p:txBody>
          <a:bodyPr>
            <a:normAutofit fontScale="92500"/>
          </a:bodyPr>
          <a:lstStyle/>
          <a:p>
            <a:pPr marL="457200" indent="-457200">
              <a:buFont typeface="+mj-lt"/>
              <a:buAutoNum type="arabicPeriod"/>
            </a:pPr>
            <a:r>
              <a:rPr lang="en-US" dirty="0"/>
              <a:t>Verify site shipping address and contact information</a:t>
            </a:r>
          </a:p>
          <a:p>
            <a:pPr marL="457200" indent="-457200">
              <a:buFont typeface="+mj-lt"/>
              <a:buAutoNum type="arabicPeriod"/>
            </a:pPr>
            <a:r>
              <a:rPr lang="en-US" dirty="0"/>
              <a:t>Choose kit order amount</a:t>
            </a:r>
          </a:p>
          <a:p>
            <a:pPr marL="749808" lvl="1" indent="-457200"/>
            <a:r>
              <a:rPr lang="en-US" dirty="0"/>
              <a:t>Specimen Collection Kit</a:t>
            </a:r>
          </a:p>
          <a:p>
            <a:pPr marL="749808" lvl="1" indent="-457200"/>
            <a:r>
              <a:rPr lang="en-US" dirty="0"/>
              <a:t>Frozen Shipping Supply Kit</a:t>
            </a:r>
          </a:p>
          <a:p>
            <a:pPr marL="749808" lvl="1" indent="-457200"/>
            <a:r>
              <a:rPr lang="en-US" dirty="0"/>
              <a:t>Supplemental Kit</a:t>
            </a:r>
          </a:p>
          <a:p>
            <a:pPr marL="749808" lvl="1" indent="-457200"/>
            <a:r>
              <a:rPr lang="en-US" dirty="0"/>
              <a:t>Extra Supplies</a:t>
            </a:r>
          </a:p>
          <a:p>
            <a:pPr marL="457200" indent="-457200">
              <a:buFont typeface="+mj-lt"/>
              <a:buAutoNum type="arabicPeriod"/>
            </a:pPr>
            <a:r>
              <a:rPr lang="en-US" dirty="0"/>
              <a:t>Rush order or special comments</a:t>
            </a:r>
          </a:p>
          <a:p>
            <a:pPr marL="0" indent="0">
              <a:buNone/>
            </a:pPr>
            <a:endParaRPr lang="en-US" dirty="0"/>
          </a:p>
          <a:p>
            <a:pPr marL="0" indent="0">
              <a:buNone/>
            </a:pPr>
            <a:r>
              <a:rPr lang="en-US" sz="1600" dirty="0"/>
              <a:t>*Reminder: allow </a:t>
            </a:r>
            <a:r>
              <a:rPr lang="en-US" sz="1600" b="1" dirty="0"/>
              <a:t>three weeks </a:t>
            </a:r>
            <a:r>
              <a:rPr lang="en-US" sz="1600" dirty="0"/>
              <a:t>for orders to be 	 	  processed and delivered to your site</a:t>
            </a:r>
          </a:p>
        </p:txBody>
      </p:sp>
      <p:pic>
        <p:nvPicPr>
          <p:cNvPr id="8" name="Picture 7" descr="NCRAD Kit Request Module">
            <a:extLst>
              <a:ext uri="{FF2B5EF4-FFF2-40B4-BE49-F238E27FC236}">
                <a16:creationId xmlns:a16="http://schemas.microsoft.com/office/drawing/2014/main" id="{7ECF8D05-0D29-4EAB-9DD9-F22EC4B0A3D0}"/>
              </a:ext>
            </a:extLst>
          </p:cNvPr>
          <p:cNvPicPr>
            <a:picLocks noChangeAspect="1"/>
          </p:cNvPicPr>
          <p:nvPr/>
        </p:nvPicPr>
        <p:blipFill>
          <a:blip r:embed="rId4"/>
          <a:stretch>
            <a:fillRect/>
          </a:stretch>
        </p:blipFill>
        <p:spPr>
          <a:xfrm>
            <a:off x="1432865" y="3328987"/>
            <a:ext cx="3540351" cy="1472454"/>
          </a:xfrm>
          <a:prstGeom prst="rect">
            <a:avLst/>
          </a:prstGeom>
        </p:spPr>
      </p:pic>
      <p:pic>
        <p:nvPicPr>
          <p:cNvPr id="10" name="Picture 9" descr="NCRAD Kit Request Module">
            <a:extLst>
              <a:ext uri="{FF2B5EF4-FFF2-40B4-BE49-F238E27FC236}">
                <a16:creationId xmlns:a16="http://schemas.microsoft.com/office/drawing/2014/main" id="{8D2A9543-9AD8-4B49-B5B3-F08FFDFC50D0}"/>
              </a:ext>
            </a:extLst>
          </p:cNvPr>
          <p:cNvPicPr>
            <a:picLocks noChangeAspect="1"/>
          </p:cNvPicPr>
          <p:nvPr/>
        </p:nvPicPr>
        <p:blipFill>
          <a:blip r:embed="rId5"/>
          <a:stretch>
            <a:fillRect/>
          </a:stretch>
        </p:blipFill>
        <p:spPr>
          <a:xfrm>
            <a:off x="1432865" y="4893215"/>
            <a:ext cx="3540351" cy="1307900"/>
          </a:xfrm>
          <a:prstGeom prst="rect">
            <a:avLst/>
          </a:prstGeom>
        </p:spPr>
      </p:pic>
    </p:spTree>
    <p:extLst>
      <p:ext uri="{BB962C8B-B14F-4D97-AF65-F5344CB8AC3E}">
        <p14:creationId xmlns:p14="http://schemas.microsoft.com/office/powerpoint/2010/main" val="3314124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68E6426-F390-479C-B6D6-F7DCB9791075}"/>
              </a:ext>
            </a:extLst>
          </p:cNvPr>
          <p:cNvSpPr txBox="1"/>
          <p:nvPr/>
        </p:nvSpPr>
        <p:spPr>
          <a:xfrm>
            <a:off x="1524000" y="1122363"/>
            <a:ext cx="9144000" cy="23876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800" b="1" kern="1200">
                <a:solidFill>
                  <a:schemeClr val="tx2"/>
                </a:solidFill>
                <a:latin typeface="Georgia" panose="02040502050405020303" pitchFamily="18" charset="0"/>
                <a:ea typeface="+mj-ea"/>
                <a:cs typeface="+mj-cs"/>
              </a:rPr>
              <a:t>Specimen Labeling Instruction</a:t>
            </a:r>
          </a:p>
        </p:txBody>
      </p:sp>
      <p:sp>
        <p:nvSpPr>
          <p:cNvPr id="11" name="Subtitle 2">
            <a:extLst>
              <a:ext uri="{FF2B5EF4-FFF2-40B4-BE49-F238E27FC236}">
                <a16:creationId xmlns:a16="http://schemas.microsoft.com/office/drawing/2014/main" id="{7B8BC6BC-EBB4-40A0-4AA7-0A7C7DEB2A4B}"/>
              </a:ext>
            </a:extLst>
          </p:cNvPr>
          <p:cNvSpPr>
            <a:spLocks noGrp="1"/>
          </p:cNvSpPr>
          <p:nvPr>
            <p:ph type="subTitle" idx="1"/>
          </p:nvPr>
        </p:nvSpPr>
        <p:spPr>
          <a:xfrm>
            <a:off x="1524000" y="3602038"/>
            <a:ext cx="9144000" cy="1655762"/>
          </a:xfrm>
        </p:spPr>
        <p:txBody>
          <a:bodyPr/>
          <a:lstStyle/>
          <a:p>
            <a:endParaRPr lang="en-US"/>
          </a:p>
        </p:txBody>
      </p:sp>
    </p:spTree>
    <p:extLst>
      <p:ext uri="{BB962C8B-B14F-4D97-AF65-F5344CB8AC3E}">
        <p14:creationId xmlns:p14="http://schemas.microsoft.com/office/powerpoint/2010/main" val="415250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87E1-B0DA-4C1A-8D8A-F6A5030D17B7}"/>
              </a:ext>
            </a:extLst>
          </p:cNvPr>
          <p:cNvSpPr>
            <a:spLocks noGrp="1"/>
          </p:cNvSpPr>
          <p:nvPr>
            <p:ph type="title"/>
          </p:nvPr>
        </p:nvSpPr>
        <p:spPr>
          <a:xfrm>
            <a:off x="796785" y="50614"/>
            <a:ext cx="10058400" cy="1033792"/>
          </a:xfrm>
        </p:spPr>
        <p:txBody>
          <a:bodyPr>
            <a:normAutofit fontScale="90000"/>
          </a:bodyPr>
          <a:lstStyle/>
          <a:p>
            <a:pPr algn="ctr"/>
            <a:r>
              <a:rPr lang="en-US" dirty="0"/>
              <a:t>Specimen Labeling Instructions:</a:t>
            </a:r>
            <a:br>
              <a:rPr lang="en-US" dirty="0"/>
            </a:br>
            <a:r>
              <a:rPr lang="en-US" sz="3100" dirty="0"/>
              <a:t>Label Type and Placement</a:t>
            </a:r>
            <a:endParaRPr lang="en-US" dirty="0"/>
          </a:p>
        </p:txBody>
      </p:sp>
      <p:sp>
        <p:nvSpPr>
          <p:cNvPr id="9" name="Content Placeholder 8">
            <a:extLst>
              <a:ext uri="{FF2B5EF4-FFF2-40B4-BE49-F238E27FC236}">
                <a16:creationId xmlns:a16="http://schemas.microsoft.com/office/drawing/2014/main" id="{8C10B24F-5C31-463B-B761-FD104D6E3DEB}"/>
              </a:ext>
            </a:extLst>
          </p:cNvPr>
          <p:cNvSpPr>
            <a:spLocks noGrp="1"/>
          </p:cNvSpPr>
          <p:nvPr>
            <p:ph sz="half" idx="1"/>
          </p:nvPr>
        </p:nvSpPr>
        <p:spPr>
          <a:xfrm>
            <a:off x="4446222" y="1427715"/>
            <a:ext cx="5516457" cy="1136407"/>
          </a:xfrm>
        </p:spPr>
        <p:txBody>
          <a:bodyPr>
            <a:normAutofit fontScale="92500" lnSpcReduction="10000"/>
          </a:bodyPr>
          <a:lstStyle/>
          <a:p>
            <a:pPr marL="0" indent="0">
              <a:lnSpc>
                <a:spcPct val="120000"/>
              </a:lnSpc>
              <a:spcBef>
                <a:spcPts val="0"/>
              </a:spcBef>
              <a:buNone/>
            </a:pPr>
            <a:r>
              <a:rPr lang="en-US" sz="1600" dirty="0">
                <a:solidFill>
                  <a:schemeClr val="tx1"/>
                </a:solidFill>
              </a:rPr>
              <a:t>Ties all visit samples and packaging together.</a:t>
            </a:r>
          </a:p>
          <a:p>
            <a:pPr marL="0" indent="0">
              <a:lnSpc>
                <a:spcPct val="120000"/>
              </a:lnSpc>
              <a:spcBef>
                <a:spcPts val="0"/>
              </a:spcBef>
              <a:buNone/>
            </a:pPr>
            <a:r>
              <a:rPr lang="en-US" sz="1600" dirty="0">
                <a:solidFill>
                  <a:schemeClr val="tx1"/>
                </a:solidFill>
              </a:rPr>
              <a:t>Must be placed on: </a:t>
            </a:r>
          </a:p>
          <a:p>
            <a:pPr marL="342900" indent="-342900">
              <a:lnSpc>
                <a:spcPct val="120000"/>
              </a:lnSpc>
              <a:spcBef>
                <a:spcPts val="0"/>
              </a:spcBef>
              <a:buFont typeface="+mj-lt"/>
              <a:buAutoNum type="arabicPeriod"/>
            </a:pPr>
            <a:r>
              <a:rPr lang="en-US" sz="1600" dirty="0">
                <a:solidFill>
                  <a:schemeClr val="accent1"/>
                </a:solidFill>
              </a:rPr>
              <a:t>Blood Sample and Shipment Notification Form</a:t>
            </a:r>
          </a:p>
          <a:p>
            <a:pPr marL="342900" indent="-342900">
              <a:lnSpc>
                <a:spcPct val="120000"/>
              </a:lnSpc>
              <a:spcBef>
                <a:spcPts val="0"/>
              </a:spcBef>
              <a:buFont typeface="+mj-lt"/>
              <a:buAutoNum type="arabicPeriod"/>
            </a:pPr>
            <a:r>
              <a:rPr lang="en-US" sz="1600" dirty="0">
                <a:solidFill>
                  <a:schemeClr val="accent1"/>
                </a:solidFill>
              </a:rPr>
              <a:t>Each Cryobox</a:t>
            </a:r>
          </a:p>
        </p:txBody>
      </p:sp>
      <p:sp>
        <p:nvSpPr>
          <p:cNvPr id="11" name="TextBox 10">
            <a:extLst>
              <a:ext uri="{FF2B5EF4-FFF2-40B4-BE49-F238E27FC236}">
                <a16:creationId xmlns:a16="http://schemas.microsoft.com/office/drawing/2014/main" id="{9E5E89F9-55B2-43C9-9511-952AF788F3EA}"/>
              </a:ext>
            </a:extLst>
          </p:cNvPr>
          <p:cNvSpPr txBox="1"/>
          <p:nvPr/>
        </p:nvSpPr>
        <p:spPr>
          <a:xfrm>
            <a:off x="1287788" y="1311582"/>
            <a:ext cx="1851870" cy="369332"/>
          </a:xfrm>
          <a:prstGeom prst="rect">
            <a:avLst/>
          </a:prstGeom>
          <a:noFill/>
        </p:spPr>
        <p:txBody>
          <a:bodyPr wrap="square">
            <a:spAutoFit/>
          </a:bodyPr>
          <a:lstStyle/>
          <a:p>
            <a:r>
              <a:rPr lang="en-US" b="1" dirty="0"/>
              <a:t>Kit Number Label</a:t>
            </a:r>
          </a:p>
        </p:txBody>
      </p:sp>
      <p:sp>
        <p:nvSpPr>
          <p:cNvPr id="14" name="TextBox 13">
            <a:extLst>
              <a:ext uri="{FF2B5EF4-FFF2-40B4-BE49-F238E27FC236}">
                <a16:creationId xmlns:a16="http://schemas.microsoft.com/office/drawing/2014/main" id="{925538CE-BF44-4378-8E25-FA05A386527A}"/>
              </a:ext>
            </a:extLst>
          </p:cNvPr>
          <p:cNvSpPr txBox="1"/>
          <p:nvPr/>
        </p:nvSpPr>
        <p:spPr>
          <a:xfrm>
            <a:off x="1260262" y="2594937"/>
            <a:ext cx="2045560" cy="369332"/>
          </a:xfrm>
          <a:prstGeom prst="rect">
            <a:avLst/>
          </a:prstGeom>
          <a:noFill/>
        </p:spPr>
        <p:txBody>
          <a:bodyPr wrap="square" rtlCol="0">
            <a:spAutoFit/>
          </a:bodyPr>
          <a:lstStyle/>
          <a:p>
            <a:r>
              <a:rPr lang="en-US" b="1" dirty="0"/>
              <a:t>Participant ID Label</a:t>
            </a:r>
          </a:p>
        </p:txBody>
      </p:sp>
      <p:sp>
        <p:nvSpPr>
          <p:cNvPr id="15" name="TextBox 14">
            <a:extLst>
              <a:ext uri="{FF2B5EF4-FFF2-40B4-BE49-F238E27FC236}">
                <a16:creationId xmlns:a16="http://schemas.microsoft.com/office/drawing/2014/main" id="{C8F2FC31-5A47-4D67-9E8E-29D193B574C6}"/>
              </a:ext>
            </a:extLst>
          </p:cNvPr>
          <p:cNvSpPr txBox="1"/>
          <p:nvPr/>
        </p:nvSpPr>
        <p:spPr>
          <a:xfrm>
            <a:off x="4446222" y="2635840"/>
            <a:ext cx="5780013" cy="1120756"/>
          </a:xfrm>
          <a:prstGeom prst="rect">
            <a:avLst/>
          </a:prstGeom>
          <a:noFill/>
        </p:spPr>
        <p:txBody>
          <a:bodyPr wrap="square" rtlCol="0">
            <a:spAutoFit/>
          </a:bodyPr>
          <a:lstStyle/>
          <a:p>
            <a:r>
              <a:rPr lang="en-US" sz="1600" dirty="0"/>
              <a:t>Unique PACT Participant ID written by site and initials of blood processing staff</a:t>
            </a:r>
          </a:p>
          <a:p>
            <a:r>
              <a:rPr lang="en-US" sz="1600" dirty="0"/>
              <a:t>Must be placed on:</a:t>
            </a:r>
          </a:p>
          <a:p>
            <a:pPr marL="342900" indent="-342900">
              <a:lnSpc>
                <a:spcPct val="150000"/>
              </a:lnSpc>
              <a:buClr>
                <a:schemeClr val="accent1"/>
              </a:buClr>
              <a:buFont typeface="+mj-lt"/>
              <a:buAutoNum type="arabicPeriod"/>
            </a:pPr>
            <a:r>
              <a:rPr lang="en-US" sz="1400" dirty="0">
                <a:solidFill>
                  <a:schemeClr val="accent1"/>
                </a:solidFill>
              </a:rPr>
              <a:t>Whole-Blood 10 ml EDTA Tube </a:t>
            </a:r>
            <a:r>
              <a:rPr lang="en-US" sz="1200" dirty="0">
                <a:solidFill>
                  <a:schemeClr val="accent1"/>
                </a:solidFill>
              </a:rPr>
              <a:t>(Purple-Top)</a:t>
            </a:r>
          </a:p>
        </p:txBody>
      </p:sp>
      <p:sp>
        <p:nvSpPr>
          <p:cNvPr id="16" name="TextBox 15">
            <a:extLst>
              <a:ext uri="{FF2B5EF4-FFF2-40B4-BE49-F238E27FC236}">
                <a16:creationId xmlns:a16="http://schemas.microsoft.com/office/drawing/2014/main" id="{F2C75FFF-04A1-4CDD-BABE-5CD04E510BE1}"/>
              </a:ext>
            </a:extLst>
          </p:cNvPr>
          <p:cNvSpPr txBox="1"/>
          <p:nvPr/>
        </p:nvSpPr>
        <p:spPr>
          <a:xfrm>
            <a:off x="1325669" y="3826568"/>
            <a:ext cx="2266326" cy="369332"/>
          </a:xfrm>
          <a:prstGeom prst="rect">
            <a:avLst/>
          </a:prstGeom>
          <a:noFill/>
        </p:spPr>
        <p:txBody>
          <a:bodyPr wrap="none" rtlCol="0">
            <a:spAutoFit/>
          </a:bodyPr>
          <a:lstStyle/>
          <a:p>
            <a:r>
              <a:rPr lang="en-US" b="1" dirty="0"/>
              <a:t>Collection Tube  Label</a:t>
            </a:r>
          </a:p>
        </p:txBody>
      </p:sp>
      <p:sp>
        <p:nvSpPr>
          <p:cNvPr id="18" name="TextBox 17">
            <a:extLst>
              <a:ext uri="{FF2B5EF4-FFF2-40B4-BE49-F238E27FC236}">
                <a16:creationId xmlns:a16="http://schemas.microsoft.com/office/drawing/2014/main" id="{B695219E-708C-4AD6-8744-B46848875348}"/>
              </a:ext>
            </a:extLst>
          </p:cNvPr>
          <p:cNvSpPr txBox="1"/>
          <p:nvPr/>
        </p:nvSpPr>
        <p:spPr>
          <a:xfrm>
            <a:off x="4446222" y="3866384"/>
            <a:ext cx="5880624" cy="874535"/>
          </a:xfrm>
          <a:prstGeom prst="rect">
            <a:avLst/>
          </a:prstGeom>
          <a:noFill/>
        </p:spPr>
        <p:txBody>
          <a:bodyPr wrap="square" rtlCol="0">
            <a:spAutoFit/>
          </a:bodyPr>
          <a:lstStyle/>
          <a:p>
            <a:r>
              <a:rPr lang="en-US" sz="1600" dirty="0"/>
              <a:t>Contains Specimen Number, Specimen Type, and Kit Number.</a:t>
            </a:r>
          </a:p>
          <a:p>
            <a:r>
              <a:rPr lang="en-US" sz="1600" dirty="0"/>
              <a:t>Must be placed on:</a:t>
            </a:r>
          </a:p>
          <a:p>
            <a:pPr marL="342900" indent="-342900">
              <a:lnSpc>
                <a:spcPct val="150000"/>
              </a:lnSpc>
              <a:buClr>
                <a:schemeClr val="accent1"/>
              </a:buClr>
              <a:buFont typeface="+mj-lt"/>
              <a:buAutoNum type="arabicPeriod"/>
            </a:pPr>
            <a:r>
              <a:rPr lang="en-US" sz="1400" dirty="0">
                <a:solidFill>
                  <a:schemeClr val="accent1"/>
                </a:solidFill>
              </a:rPr>
              <a:t> Whole-Blood 10 ml EDTA Tube (Purple-Top)</a:t>
            </a:r>
            <a:endParaRPr lang="en-US" sz="1400" b="1" dirty="0">
              <a:solidFill>
                <a:schemeClr val="accent1"/>
              </a:solidFill>
            </a:endParaRPr>
          </a:p>
        </p:txBody>
      </p:sp>
      <p:cxnSp>
        <p:nvCxnSpPr>
          <p:cNvPr id="5" name="Straight Connector 4">
            <a:extLst>
              <a:ext uri="{FF2B5EF4-FFF2-40B4-BE49-F238E27FC236}">
                <a16:creationId xmlns:a16="http://schemas.microsoft.com/office/drawing/2014/main" id="{39F17444-B7A9-450C-A8A3-75DA0D337511}"/>
              </a:ext>
            </a:extLst>
          </p:cNvPr>
          <p:cNvCxnSpPr>
            <a:cxnSpLocks/>
          </p:cNvCxnSpPr>
          <p:nvPr/>
        </p:nvCxnSpPr>
        <p:spPr>
          <a:xfrm flipV="1">
            <a:off x="1260262" y="2567017"/>
            <a:ext cx="9076397" cy="12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1E9D15-D7CE-4327-80F2-19486D40F37F}"/>
              </a:ext>
            </a:extLst>
          </p:cNvPr>
          <p:cNvCxnSpPr>
            <a:cxnSpLocks/>
          </p:cNvCxnSpPr>
          <p:nvPr/>
        </p:nvCxnSpPr>
        <p:spPr>
          <a:xfrm flipV="1">
            <a:off x="1287788" y="3840340"/>
            <a:ext cx="9076397" cy="12272"/>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Participant ID Label">
            <a:extLst>
              <a:ext uri="{FF2B5EF4-FFF2-40B4-BE49-F238E27FC236}">
                <a16:creationId xmlns:a16="http://schemas.microsoft.com/office/drawing/2014/main" id="{51116A3D-C103-8A30-438B-3CBE92BCF877}"/>
              </a:ext>
            </a:extLst>
          </p:cNvPr>
          <p:cNvPicPr>
            <a:picLocks noChangeAspect="1"/>
          </p:cNvPicPr>
          <p:nvPr/>
        </p:nvPicPr>
        <p:blipFill>
          <a:blip r:embed="rId2"/>
          <a:stretch>
            <a:fillRect/>
          </a:stretch>
        </p:blipFill>
        <p:spPr>
          <a:xfrm>
            <a:off x="1706318" y="2968142"/>
            <a:ext cx="812764" cy="813328"/>
          </a:xfrm>
          <a:prstGeom prst="rect">
            <a:avLst/>
          </a:prstGeom>
          <a:ln w="12700">
            <a:solidFill>
              <a:schemeClr val="accent6"/>
            </a:solidFill>
          </a:ln>
        </p:spPr>
      </p:pic>
      <p:pic>
        <p:nvPicPr>
          <p:cNvPr id="4" name="Picture 3">
            <a:extLst>
              <a:ext uri="{FF2B5EF4-FFF2-40B4-BE49-F238E27FC236}">
                <a16:creationId xmlns:a16="http://schemas.microsoft.com/office/drawing/2014/main" id="{38C7B35F-8819-C8A0-6F72-76008CE90BA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98956" y="1710815"/>
            <a:ext cx="808438" cy="799651"/>
          </a:xfrm>
          <a:prstGeom prst="rect">
            <a:avLst/>
          </a:prstGeom>
          <a:ln>
            <a:solidFill>
              <a:schemeClr val="accent6"/>
            </a:solidFill>
          </a:ln>
        </p:spPr>
      </p:pic>
      <p:pic>
        <p:nvPicPr>
          <p:cNvPr id="8" name="Picture 7">
            <a:extLst>
              <a:ext uri="{FF2B5EF4-FFF2-40B4-BE49-F238E27FC236}">
                <a16:creationId xmlns:a16="http://schemas.microsoft.com/office/drawing/2014/main" id="{147764AF-6EC4-6A1E-D435-EA5E7ECA06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96359" y="5443179"/>
            <a:ext cx="881785" cy="887973"/>
          </a:xfrm>
          <a:prstGeom prst="rect">
            <a:avLst/>
          </a:prstGeom>
        </p:spPr>
      </p:pic>
      <p:pic>
        <p:nvPicPr>
          <p:cNvPr id="10" name="Picture 9">
            <a:extLst>
              <a:ext uri="{FF2B5EF4-FFF2-40B4-BE49-F238E27FC236}">
                <a16:creationId xmlns:a16="http://schemas.microsoft.com/office/drawing/2014/main" id="{573E3FCC-15C1-1832-D894-BD67FF833D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88935" y="4154557"/>
            <a:ext cx="900307" cy="903642"/>
          </a:xfrm>
          <a:prstGeom prst="rect">
            <a:avLst/>
          </a:prstGeom>
        </p:spPr>
      </p:pic>
      <p:sp>
        <p:nvSpPr>
          <p:cNvPr id="12" name="TextBox 11">
            <a:extLst>
              <a:ext uri="{FF2B5EF4-FFF2-40B4-BE49-F238E27FC236}">
                <a16:creationId xmlns:a16="http://schemas.microsoft.com/office/drawing/2014/main" id="{700B64C6-313A-5A7D-11A7-3DDB34DCE26A}"/>
              </a:ext>
            </a:extLst>
          </p:cNvPr>
          <p:cNvSpPr txBox="1"/>
          <p:nvPr/>
        </p:nvSpPr>
        <p:spPr>
          <a:xfrm>
            <a:off x="4483561" y="5077856"/>
            <a:ext cx="5880624" cy="874535"/>
          </a:xfrm>
          <a:prstGeom prst="rect">
            <a:avLst/>
          </a:prstGeom>
          <a:noFill/>
        </p:spPr>
        <p:txBody>
          <a:bodyPr wrap="square" rtlCol="0">
            <a:spAutoFit/>
          </a:bodyPr>
          <a:lstStyle/>
          <a:p>
            <a:r>
              <a:rPr lang="en-US" sz="1600" dirty="0"/>
              <a:t>Contains Specimen Number, Specimen Type, and Kit Number.</a:t>
            </a:r>
          </a:p>
          <a:p>
            <a:r>
              <a:rPr lang="en-US" sz="1600" dirty="0"/>
              <a:t>Must be placed on:</a:t>
            </a:r>
          </a:p>
          <a:p>
            <a:pPr marL="342900" indent="-342900">
              <a:lnSpc>
                <a:spcPct val="150000"/>
              </a:lnSpc>
              <a:buClr>
                <a:schemeClr val="accent1"/>
              </a:buClr>
              <a:buFont typeface="+mj-lt"/>
              <a:buAutoNum type="arabicPeriod"/>
            </a:pPr>
            <a:r>
              <a:rPr lang="en-US" sz="1400" dirty="0">
                <a:solidFill>
                  <a:schemeClr val="accent1"/>
                </a:solidFill>
              </a:rPr>
              <a:t>Aliquoted 2 ml cryovial with corresponding aliquot type</a:t>
            </a:r>
            <a:endParaRPr lang="en-US" sz="1200" dirty="0">
              <a:solidFill>
                <a:schemeClr val="accent1"/>
              </a:solidFill>
            </a:endParaRPr>
          </a:p>
        </p:txBody>
      </p:sp>
      <p:cxnSp>
        <p:nvCxnSpPr>
          <p:cNvPr id="21" name="Straight Connector 20">
            <a:extLst>
              <a:ext uri="{FF2B5EF4-FFF2-40B4-BE49-F238E27FC236}">
                <a16:creationId xmlns:a16="http://schemas.microsoft.com/office/drawing/2014/main" id="{BDB3C8AE-4BA2-403D-1C37-E679E9AE5115}"/>
              </a:ext>
            </a:extLst>
          </p:cNvPr>
          <p:cNvCxnSpPr>
            <a:cxnSpLocks/>
          </p:cNvCxnSpPr>
          <p:nvPr/>
        </p:nvCxnSpPr>
        <p:spPr>
          <a:xfrm flipV="1">
            <a:off x="1304813" y="5069759"/>
            <a:ext cx="9076397" cy="12272"/>
          </a:xfrm>
          <a:prstGeom prst="line">
            <a:avLst/>
          </a:prstGeom>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2033340B-3447-AD58-799F-B7D96B6B680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652712" y="5462571"/>
            <a:ext cx="852488" cy="855599"/>
          </a:xfrm>
          <a:prstGeom prst="rect">
            <a:avLst/>
          </a:prstGeom>
        </p:spPr>
      </p:pic>
      <p:sp>
        <p:nvSpPr>
          <p:cNvPr id="24" name="TextBox 23">
            <a:extLst>
              <a:ext uri="{FF2B5EF4-FFF2-40B4-BE49-F238E27FC236}">
                <a16:creationId xmlns:a16="http://schemas.microsoft.com/office/drawing/2014/main" id="{A227C39E-7303-2D90-6EB1-07301CFBB697}"/>
              </a:ext>
            </a:extLst>
          </p:cNvPr>
          <p:cNvSpPr txBox="1"/>
          <p:nvPr/>
        </p:nvSpPr>
        <p:spPr>
          <a:xfrm>
            <a:off x="1457747" y="5087619"/>
            <a:ext cx="2267993" cy="369332"/>
          </a:xfrm>
          <a:prstGeom prst="rect">
            <a:avLst/>
          </a:prstGeom>
          <a:noFill/>
        </p:spPr>
        <p:txBody>
          <a:bodyPr wrap="none" rtlCol="0">
            <a:spAutoFit/>
          </a:bodyPr>
          <a:lstStyle/>
          <a:p>
            <a:r>
              <a:rPr lang="en-US" b="1" dirty="0"/>
              <a:t>Aliquot Cryovial Label</a:t>
            </a:r>
          </a:p>
        </p:txBody>
      </p:sp>
    </p:spTree>
    <p:extLst>
      <p:ext uri="{BB962C8B-B14F-4D97-AF65-F5344CB8AC3E}">
        <p14:creationId xmlns:p14="http://schemas.microsoft.com/office/powerpoint/2010/main" val="284771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D67C-0AAD-4D98-8604-90810190A5E5}"/>
              </a:ext>
            </a:extLst>
          </p:cNvPr>
          <p:cNvSpPr>
            <a:spLocks noGrp="1"/>
          </p:cNvSpPr>
          <p:nvPr>
            <p:ph type="title"/>
          </p:nvPr>
        </p:nvSpPr>
        <p:spPr/>
        <p:txBody>
          <a:bodyPr/>
          <a:lstStyle/>
          <a:p>
            <a:r>
              <a:rPr lang="en-US" dirty="0"/>
              <a:t>Specimen Labeling Instruction:</a:t>
            </a:r>
            <a:br>
              <a:rPr lang="en-US" dirty="0"/>
            </a:br>
            <a:r>
              <a:rPr lang="en-US" sz="3600" dirty="0"/>
              <a:t>Label Placement Details</a:t>
            </a:r>
            <a:endParaRPr lang="en-US" dirty="0"/>
          </a:p>
        </p:txBody>
      </p:sp>
      <p:sp>
        <p:nvSpPr>
          <p:cNvPr id="3" name="Content Placeholder 2">
            <a:extLst>
              <a:ext uri="{FF2B5EF4-FFF2-40B4-BE49-F238E27FC236}">
                <a16:creationId xmlns:a16="http://schemas.microsoft.com/office/drawing/2014/main" id="{B2152D48-3103-4366-950F-545D6C8622D3}"/>
              </a:ext>
            </a:extLst>
          </p:cNvPr>
          <p:cNvSpPr>
            <a:spLocks noGrp="1"/>
          </p:cNvSpPr>
          <p:nvPr>
            <p:ph idx="1"/>
          </p:nvPr>
        </p:nvSpPr>
        <p:spPr>
          <a:xfrm>
            <a:off x="1216471" y="1816448"/>
            <a:ext cx="4879529" cy="4374627"/>
          </a:xfrm>
          <a:ln>
            <a:solidFill>
              <a:schemeClr val="bg1"/>
            </a:solidFill>
          </a:ln>
        </p:spPr>
        <p:txBody>
          <a:bodyPr>
            <a:normAutofit fontScale="70000" lnSpcReduction="20000"/>
          </a:bodyPr>
          <a:lstStyle/>
          <a:p>
            <a:pPr>
              <a:lnSpc>
                <a:spcPct val="150000"/>
              </a:lnSpc>
              <a:buFont typeface="Wingdings" panose="05000000000000000000" pitchFamily="2" charset="2"/>
              <a:buChar char="v"/>
            </a:pPr>
            <a:r>
              <a:rPr lang="en-US" dirty="0"/>
              <a:t> Write participant ID and initials with fine-point marker prior to label placement</a:t>
            </a:r>
          </a:p>
          <a:p>
            <a:pPr>
              <a:lnSpc>
                <a:spcPct val="150000"/>
              </a:lnSpc>
              <a:buFont typeface="Wingdings" panose="05000000000000000000" pitchFamily="2" charset="2"/>
              <a:buChar char="v"/>
            </a:pPr>
            <a:r>
              <a:rPr lang="en-US" dirty="0"/>
              <a:t> Place </a:t>
            </a:r>
            <a:r>
              <a:rPr lang="en-US" b="1" dirty="0"/>
              <a:t>all</a:t>
            </a:r>
            <a:r>
              <a:rPr lang="en-US" dirty="0"/>
              <a:t> labels on Whole-Blood EDTA 10 ml tube and Cryovial 2 ml </a:t>
            </a:r>
            <a:r>
              <a:rPr lang="en-US" b="1" dirty="0"/>
              <a:t>before </a:t>
            </a:r>
            <a:r>
              <a:rPr lang="en-US" dirty="0"/>
              <a:t>blood collection, processing, or freezing</a:t>
            </a:r>
          </a:p>
          <a:p>
            <a:pPr>
              <a:lnSpc>
                <a:spcPct val="150000"/>
              </a:lnSpc>
              <a:buFont typeface="Wingdings" panose="05000000000000000000" pitchFamily="2" charset="2"/>
              <a:buChar char="v"/>
            </a:pPr>
            <a:r>
              <a:rPr lang="en-US" dirty="0"/>
              <a:t>Label collection tubes and cryovials for </a:t>
            </a:r>
            <a:r>
              <a:rPr lang="en-US" b="1" dirty="0"/>
              <a:t>one subject at a time </a:t>
            </a:r>
            <a:r>
              <a:rPr lang="en-US" dirty="0"/>
              <a:t>in order to avoid mix ups.</a:t>
            </a:r>
          </a:p>
          <a:p>
            <a:pPr>
              <a:lnSpc>
                <a:spcPct val="150000"/>
              </a:lnSpc>
              <a:buFont typeface="Wingdings" panose="05000000000000000000" pitchFamily="2" charset="2"/>
              <a:buChar char="v"/>
            </a:pPr>
            <a:r>
              <a:rPr lang="en-US" dirty="0"/>
              <a:t> Wrap labels </a:t>
            </a:r>
            <a:r>
              <a:rPr lang="en-US" b="1" dirty="0"/>
              <a:t>horizontally</a:t>
            </a:r>
            <a:r>
              <a:rPr lang="en-US" dirty="0"/>
              <a:t> and adhere </a:t>
            </a:r>
            <a:r>
              <a:rPr lang="en-US" b="1" dirty="0"/>
              <a:t>completely</a:t>
            </a:r>
            <a:r>
              <a:rPr lang="en-US" dirty="0"/>
              <a:t> to all tubes</a:t>
            </a:r>
          </a:p>
          <a:p>
            <a:pPr marL="0" indent="0">
              <a:buNone/>
            </a:pPr>
            <a:endParaRPr lang="en-US" b="1" dirty="0"/>
          </a:p>
        </p:txBody>
      </p:sp>
      <p:sp>
        <p:nvSpPr>
          <p:cNvPr id="7" name="TextBox 9">
            <a:extLst>
              <a:ext uri="{FF2B5EF4-FFF2-40B4-BE49-F238E27FC236}">
                <a16:creationId xmlns:a16="http://schemas.microsoft.com/office/drawing/2014/main" id="{8A9B072D-C49C-4B8C-B3E2-575F25CEFA7F}"/>
              </a:ext>
            </a:extLst>
          </p:cNvPr>
          <p:cNvSpPr txBox="1"/>
          <p:nvPr/>
        </p:nvSpPr>
        <p:spPr>
          <a:xfrm>
            <a:off x="6583057" y="1972268"/>
            <a:ext cx="1881436" cy="510873"/>
          </a:xfrm>
          <a:prstGeom prst="rect">
            <a:avLst/>
          </a:prstGeom>
          <a:solidFill>
            <a:schemeClr val="accent1"/>
          </a:solidFill>
          <a:ln w="28575">
            <a:solidFill>
              <a:schemeClr val="accent1"/>
            </a:solidFill>
          </a:ln>
        </p:spPr>
        <p:txBody>
          <a:bodyPr wrap="square" rtlCol="0">
            <a:noAutofit/>
          </a:bodyPr>
          <a:lstStyle/>
          <a:p>
            <a:pPr marL="0" marR="0" algn="ctr">
              <a:spcBef>
                <a:spcPts val="0"/>
              </a:spcBef>
              <a:spcAft>
                <a:spcPts val="0"/>
              </a:spcAft>
            </a:pPr>
            <a:r>
              <a:rPr lang="en-US" sz="1400" b="1" kern="12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Collection Tube Labeling</a:t>
            </a:r>
            <a:endParaRPr lang="en-US" sz="1000" dirty="0">
              <a:solidFill>
                <a:schemeClr val="accent4"/>
              </a:solidFill>
              <a:effectLst/>
              <a:latin typeface="Segoe UI" panose="020B0502040204020203" pitchFamily="34" charset="0"/>
              <a:ea typeface="Calibri" panose="020F0502020204030204" pitchFamily="34" charset="0"/>
            </a:endParaRPr>
          </a:p>
        </p:txBody>
      </p:sp>
      <p:sp>
        <p:nvSpPr>
          <p:cNvPr id="8" name="TextBox 9">
            <a:extLst>
              <a:ext uri="{FF2B5EF4-FFF2-40B4-BE49-F238E27FC236}">
                <a16:creationId xmlns:a16="http://schemas.microsoft.com/office/drawing/2014/main" id="{CFD371A1-1E97-4891-9905-44531E18AEF6}"/>
              </a:ext>
            </a:extLst>
          </p:cNvPr>
          <p:cNvSpPr txBox="1"/>
          <p:nvPr/>
        </p:nvSpPr>
        <p:spPr>
          <a:xfrm>
            <a:off x="9173316" y="1972071"/>
            <a:ext cx="1982364" cy="510872"/>
          </a:xfrm>
          <a:prstGeom prst="rect">
            <a:avLst/>
          </a:prstGeom>
          <a:solidFill>
            <a:schemeClr val="accent1"/>
          </a:solidFill>
          <a:ln w="28575">
            <a:solidFill>
              <a:schemeClr val="accent1"/>
            </a:solidFill>
          </a:ln>
        </p:spPr>
        <p:txBody>
          <a:bodyPr wrap="square" rtlCol="0">
            <a:noAutofit/>
          </a:bodyPr>
          <a:lstStyle/>
          <a:p>
            <a:pPr marL="0" marR="0" algn="ctr">
              <a:spcBef>
                <a:spcPts val="0"/>
              </a:spcBef>
              <a:spcAft>
                <a:spcPts val="0"/>
              </a:spcAft>
            </a:pPr>
            <a:r>
              <a:rPr lang="en-US" sz="1400" b="1" kern="12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Cryovial</a:t>
            </a:r>
          </a:p>
          <a:p>
            <a:pPr marL="0" marR="0" algn="ctr">
              <a:spcBef>
                <a:spcPts val="0"/>
              </a:spcBef>
              <a:spcAft>
                <a:spcPts val="0"/>
              </a:spcAft>
            </a:pPr>
            <a:r>
              <a:rPr lang="en-US" sz="1400" b="1" kern="1200" dirty="0">
                <a:solidFill>
                  <a:schemeClr val="accent4"/>
                </a:solidFill>
                <a:effectLst/>
                <a:latin typeface="Calibri" panose="020F0502020204030204" pitchFamily="34" charset="0"/>
                <a:ea typeface="Calibri" panose="020F0502020204030204" pitchFamily="34" charset="0"/>
                <a:cs typeface="Times New Roman" panose="02020603050405020304" pitchFamily="18" charset="0"/>
              </a:rPr>
              <a:t>Labeling</a:t>
            </a:r>
            <a:endParaRPr lang="en-US" sz="1000" dirty="0">
              <a:solidFill>
                <a:schemeClr val="accent4"/>
              </a:solidFill>
              <a:effectLst/>
              <a:latin typeface="Segoe UI" panose="020B0502040204020203" pitchFamily="34" charset="0"/>
              <a:ea typeface="Calibri" panose="020F0502020204030204" pitchFamily="34" charset="0"/>
            </a:endParaRPr>
          </a:p>
        </p:txBody>
      </p:sp>
      <p:pic>
        <p:nvPicPr>
          <p:cNvPr id="5" name="Picture 4">
            <a:extLst>
              <a:ext uri="{FF2B5EF4-FFF2-40B4-BE49-F238E27FC236}">
                <a16:creationId xmlns:a16="http://schemas.microsoft.com/office/drawing/2014/main" id="{F2CB01C3-1521-09DB-7B14-92D38C1D05D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502258" y="2633000"/>
            <a:ext cx="1962235" cy="3355423"/>
          </a:xfrm>
          <a:prstGeom prst="rect">
            <a:avLst/>
          </a:prstGeom>
        </p:spPr>
      </p:pic>
      <p:pic>
        <p:nvPicPr>
          <p:cNvPr id="9" name="Picture 8">
            <a:extLst>
              <a:ext uri="{FF2B5EF4-FFF2-40B4-BE49-F238E27FC236}">
                <a16:creationId xmlns:a16="http://schemas.microsoft.com/office/drawing/2014/main" id="{324871EC-017B-34B4-0DB9-0EF10BAE32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750014" y="3008871"/>
            <a:ext cx="2887268" cy="2396847"/>
          </a:xfrm>
          <a:prstGeom prst="rect">
            <a:avLst/>
          </a:prstGeom>
        </p:spPr>
      </p:pic>
    </p:spTree>
    <p:extLst>
      <p:ext uri="{BB962C8B-B14F-4D97-AF65-F5344CB8AC3E}">
        <p14:creationId xmlns:p14="http://schemas.microsoft.com/office/powerpoint/2010/main" val="203095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DD523-D7A9-40BC-98E9-844B4E525E5F}"/>
              </a:ext>
            </a:extLst>
          </p:cNvPr>
          <p:cNvSpPr>
            <a:spLocks noGrp="1"/>
          </p:cNvSpPr>
          <p:nvPr>
            <p:ph type="ctrTitle"/>
          </p:nvPr>
        </p:nvSpPr>
        <p:spPr>
          <a:xfrm>
            <a:off x="1524000" y="1122363"/>
            <a:ext cx="9144000" cy="2387600"/>
          </a:xfrm>
        </p:spPr>
        <p:txBody>
          <a:bodyPr anchor="b">
            <a:normAutofit/>
          </a:bodyPr>
          <a:lstStyle/>
          <a:p>
            <a:r>
              <a:rPr lang="en-US" sz="6200" b="1"/>
              <a:t>Specimen Collection and Processing</a:t>
            </a:r>
          </a:p>
        </p:txBody>
      </p:sp>
      <p:sp>
        <p:nvSpPr>
          <p:cNvPr id="7" name="Subtitle 2">
            <a:extLst>
              <a:ext uri="{FF2B5EF4-FFF2-40B4-BE49-F238E27FC236}">
                <a16:creationId xmlns:a16="http://schemas.microsoft.com/office/drawing/2014/main" id="{52CDE93C-90F8-2E6F-5DD1-E78BE6C14FCB}"/>
              </a:ext>
            </a:extLst>
          </p:cNvPr>
          <p:cNvSpPr>
            <a:spLocks noGrp="1"/>
          </p:cNvSpPr>
          <p:nvPr>
            <p:ph type="subTitle" idx="1"/>
          </p:nvPr>
        </p:nvSpPr>
        <p:spPr>
          <a:xfrm>
            <a:off x="1524000" y="3602038"/>
            <a:ext cx="9144000" cy="1655762"/>
          </a:xfrm>
        </p:spPr>
        <p:txBody>
          <a:bodyPr/>
          <a:lstStyle/>
          <a:p>
            <a:endParaRPr lang="en-US"/>
          </a:p>
        </p:txBody>
      </p:sp>
    </p:spTree>
    <p:extLst>
      <p:ext uri="{BB962C8B-B14F-4D97-AF65-F5344CB8AC3E}">
        <p14:creationId xmlns:p14="http://schemas.microsoft.com/office/powerpoint/2010/main" val="3819078178"/>
      </p:ext>
    </p:extLst>
  </p:cSld>
  <p:clrMapOvr>
    <a:masterClrMapping/>
  </p:clrMapOvr>
</p:sld>
</file>

<file path=ppt/theme/theme1.xml><?xml version="1.0" encoding="utf-8"?>
<a:theme xmlns:a="http://schemas.openxmlformats.org/drawingml/2006/main" name="New NCRAD Powerpoint Theme">
  <a:themeElements>
    <a:clrScheme name="New NCRAD">
      <a:dk1>
        <a:srgbClr val="006298"/>
      </a:dk1>
      <a:lt1>
        <a:srgbClr val="F8F9FA"/>
      </a:lt1>
      <a:dk2>
        <a:srgbClr val="4D5A69"/>
      </a:dk2>
      <a:lt2>
        <a:srgbClr val="F9F9F0"/>
      </a:lt2>
      <a:accent1>
        <a:srgbClr val="00843D"/>
      </a:accent1>
      <a:accent2>
        <a:srgbClr val="C6ECF6"/>
      </a:accent2>
      <a:accent3>
        <a:srgbClr val="A7D094"/>
      </a:accent3>
      <a:accent4>
        <a:srgbClr val="F8F9FA"/>
      </a:accent4>
      <a:accent5>
        <a:srgbClr val="F9F9F0"/>
      </a:accent5>
      <a:accent6>
        <a:srgbClr val="000000"/>
      </a:accent6>
      <a:hlink>
        <a:srgbClr val="006298"/>
      </a:hlink>
      <a:folHlink>
        <a:srgbClr val="008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CRAD Powerpoint Theme" id="{3512A2AA-DFF6-4F07-A400-705E1CC00276}" vid="{653F14E9-71C5-4FA7-B5F7-DC68CA3001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NCRAD Powerpoint Theme</Template>
  <TotalTime>7681</TotalTime>
  <Words>2068</Words>
  <Application>Microsoft Office PowerPoint</Application>
  <PresentationFormat>Widescreen</PresentationFormat>
  <Paragraphs>251</Paragraphs>
  <Slides>38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Courier New</vt:lpstr>
      <vt:lpstr>Georgia</vt:lpstr>
      <vt:lpstr>inherit</vt:lpstr>
      <vt:lpstr>Segoe UI</vt:lpstr>
      <vt:lpstr>Verdana</vt:lpstr>
      <vt:lpstr>Wingdings</vt:lpstr>
      <vt:lpstr>New NCRAD Powerpoint Theme</vt:lpstr>
      <vt:lpstr>Preventing Alzheimer’s Disease with Cognitive Training:  The PACT Trial</vt:lpstr>
      <vt:lpstr>Training Overview</vt:lpstr>
      <vt:lpstr>PACT Specimen Collection</vt:lpstr>
      <vt:lpstr>Kit Request Module</vt:lpstr>
      <vt:lpstr>Kit Request Module Instruction</vt:lpstr>
      <vt:lpstr>PowerPoint Presentation</vt:lpstr>
      <vt:lpstr>Specimen Labeling Instructions: Label Type and Placement</vt:lpstr>
      <vt:lpstr>Specimen Labeling Instruction: Label Placement Details</vt:lpstr>
      <vt:lpstr>Specimen Collection and Processing</vt:lpstr>
      <vt:lpstr>Specimen Collection and Processing: Specimen Tube Types</vt:lpstr>
      <vt:lpstr>Specimen Collection and Processing: Blood Collection and Specimen Processing</vt:lpstr>
      <vt:lpstr>Specimen Collection and Processing: Plasma Collection</vt:lpstr>
      <vt:lpstr>Specimen Collection and Processing: Buffy Coat Collection</vt:lpstr>
      <vt:lpstr>Important Note</vt:lpstr>
      <vt:lpstr>PowerPoint Presentation</vt:lpstr>
      <vt:lpstr>Frozen Shipment Packaging</vt:lpstr>
      <vt:lpstr>Specimen Packaging and Shipment: Frozen Specimen Packaging </vt:lpstr>
      <vt:lpstr>Specimen Packaging and Shipment: Frozen Specimen Packaging</vt:lpstr>
      <vt:lpstr>Blood Sample and Shipment Notification Form</vt:lpstr>
      <vt:lpstr>Sample Processing Electronic Data Capture Submission</vt:lpstr>
      <vt:lpstr>Shipment Notification Electronic Form</vt:lpstr>
      <vt:lpstr>Frozen Shipping – Dry Ice Requirements</vt:lpstr>
      <vt:lpstr>Creating Airbills/Scheduling Pickups</vt:lpstr>
      <vt:lpstr>UPS ShipExecTM Thin Client Website</vt:lpstr>
      <vt:lpstr>Creating Airbills &amp; Scheduling Pick Ups: Finding your Contact Information</vt:lpstr>
      <vt:lpstr>PowerPoint Presentation</vt:lpstr>
      <vt:lpstr>PowerPoint Presentation</vt:lpstr>
      <vt:lpstr>Creating Airbills &amp; Scheduling Pick Ups: Scheduling Pickup Request</vt:lpstr>
      <vt:lpstr>PowerPoint Presentation</vt:lpstr>
      <vt:lpstr>PowerPoint Presentation</vt:lpstr>
      <vt:lpstr>PowerPoint Presentation</vt:lpstr>
      <vt:lpstr>PowerPoint Presentation</vt:lpstr>
      <vt:lpstr>Non-Conformance Issues</vt:lpstr>
      <vt:lpstr>PowerPoint Presentation</vt:lpstr>
      <vt:lpstr>NCRAD Website and Contact Information</vt:lpstr>
      <vt:lpstr>NCRAD Website – PACT Page</vt:lpstr>
      <vt:lpstr>NCRAD Website – Helpful Pages</vt:lpstr>
      <vt:lpstr>NCRAD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Alzheimer’s Disease with Cognitive Training:  The PACT Trial</dc:title>
  <dc:creator>Delaney, Erin Lindsey</dc:creator>
  <cp:lastModifiedBy>Kim, Corinne</cp:lastModifiedBy>
  <cp:revision>49</cp:revision>
  <dcterms:created xsi:type="dcterms:W3CDTF">2022-11-21T13:51:55Z</dcterms:created>
  <dcterms:modified xsi:type="dcterms:W3CDTF">2026-03-31T21:30:06Z</dcterms:modified>
</cp:coreProperties>
</file>