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8"/>
  </p:notesMasterIdLst>
  <p:sldIdLst>
    <p:sldId id="256" r:id="rId3"/>
    <p:sldId id="257" r:id="rId4"/>
    <p:sldId id="258" r:id="rId5"/>
    <p:sldId id="392" r:id="rId6"/>
    <p:sldId id="357" r:id="rId7"/>
    <p:sldId id="260" r:id="rId8"/>
    <p:sldId id="354" r:id="rId9"/>
    <p:sldId id="355" r:id="rId10"/>
    <p:sldId id="356" r:id="rId11"/>
    <p:sldId id="358" r:id="rId12"/>
    <p:sldId id="359" r:id="rId13"/>
    <p:sldId id="360" r:id="rId14"/>
    <p:sldId id="361" r:id="rId15"/>
    <p:sldId id="351" r:id="rId16"/>
    <p:sldId id="362" r:id="rId17"/>
    <p:sldId id="363" r:id="rId18"/>
    <p:sldId id="273" r:id="rId19"/>
    <p:sldId id="390" r:id="rId20"/>
    <p:sldId id="369" r:id="rId21"/>
    <p:sldId id="275" r:id="rId22"/>
    <p:sldId id="371" r:id="rId23"/>
    <p:sldId id="365" r:id="rId24"/>
    <p:sldId id="385" r:id="rId25"/>
    <p:sldId id="386" r:id="rId26"/>
    <p:sldId id="388" r:id="rId27"/>
    <p:sldId id="379" r:id="rId28"/>
    <p:sldId id="307" r:id="rId29"/>
    <p:sldId id="309" r:id="rId30"/>
    <p:sldId id="382" r:id="rId31"/>
    <p:sldId id="383" r:id="rId32"/>
    <p:sldId id="341" r:id="rId33"/>
    <p:sldId id="342" r:id="rId34"/>
    <p:sldId id="343" r:id="rId35"/>
    <p:sldId id="344" r:id="rId36"/>
    <p:sldId id="345" r:id="rId37"/>
    <p:sldId id="333" r:id="rId38"/>
    <p:sldId id="346" r:id="rId39"/>
    <p:sldId id="347" r:id="rId40"/>
    <p:sldId id="348" r:id="rId41"/>
    <p:sldId id="281" r:id="rId42"/>
    <p:sldId id="391" r:id="rId43"/>
    <p:sldId id="318" r:id="rId44"/>
    <p:sldId id="332" r:id="rId45"/>
    <p:sldId id="338" r:id="rId46"/>
    <p:sldId id="320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6C62B5-DBD3-CCFD-3E21-809893B685A0}" name="Dickinson, Jazmyn Hope" initials="JD" userId="S::jazdicki@iu.edu::ecd622e3-fb82-4b9a-abf9-4d6dbfbecb8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ber, Kelley Michelle" initials="FKM" lastIdx="12" clrIdx="0">
    <p:extLst>
      <p:ext uri="{19B8F6BF-5375-455C-9EA6-DF929625EA0E}">
        <p15:presenceInfo xmlns:p15="http://schemas.microsoft.com/office/powerpoint/2012/main" userId="S-1-5-21-1085031214-1292428093-527237240-219034" providerId="AD"/>
      </p:ext>
    </p:extLst>
  </p:cmAuthor>
  <p:cmAuthor id="2" name="Kaci Lacy" initials="KL" lastIdx="1" clrIdx="1">
    <p:extLst>
      <p:ext uri="{19B8F6BF-5375-455C-9EA6-DF929625EA0E}">
        <p15:presenceInfo xmlns:p15="http://schemas.microsoft.com/office/powerpoint/2012/main" userId="d913514cb38a1dd3" providerId="Windows Live"/>
      </p:ext>
    </p:extLst>
  </p:cmAuthor>
  <p:cmAuthor id="3" name="Lagone, Emma C." initials="LEC" lastIdx="1" clrIdx="2">
    <p:extLst>
      <p:ext uri="{19B8F6BF-5375-455C-9EA6-DF929625EA0E}">
        <p15:presenceInfo xmlns:p15="http://schemas.microsoft.com/office/powerpoint/2012/main" userId="S-1-5-21-1085031214-1292428093-527237240-1953013" providerId="AD"/>
      </p:ext>
    </p:extLst>
  </p:cmAuthor>
  <p:cmAuthor id="4" name="Quickery, Ariel" initials="QA" lastIdx="1" clrIdx="3">
    <p:extLst>
      <p:ext uri="{19B8F6BF-5375-455C-9EA6-DF929625EA0E}">
        <p15:presenceInfo xmlns:p15="http://schemas.microsoft.com/office/powerpoint/2012/main" userId="S-1-5-21-1085031214-1292428093-527237240-1428833" providerId="AD"/>
      </p:ext>
    </p:extLst>
  </p:cmAuthor>
  <p:cmAuthor id="5" name="Wilmes, Kristi" initials="WK" lastIdx="1" clrIdx="4">
    <p:extLst>
      <p:ext uri="{19B8F6BF-5375-455C-9EA6-DF929625EA0E}">
        <p15:presenceInfo xmlns:p15="http://schemas.microsoft.com/office/powerpoint/2012/main" userId="S-1-5-21-1085031214-1292428093-527237240-1732269" providerId="AD"/>
      </p:ext>
    </p:extLst>
  </p:cmAuthor>
  <p:cmAuthor id="6" name="Faber, Kelley Michelle" initials="FKM [2]" lastIdx="2" clrIdx="5">
    <p:extLst>
      <p:ext uri="{19B8F6BF-5375-455C-9EA6-DF929625EA0E}">
        <p15:presenceInfo xmlns:p15="http://schemas.microsoft.com/office/powerpoint/2012/main" userId="S::kelfaber@iu.edu::644517be-458c-4382-a4ab-9359e1ef18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EEEEE"/>
    <a:srgbClr val="4D5A69"/>
    <a:srgbClr val="006298"/>
    <a:srgbClr val="DE92FC"/>
    <a:srgbClr val="00843D"/>
    <a:srgbClr val="E7EDE8"/>
    <a:srgbClr val="EAEAEA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86199" autoAdjust="0"/>
  </p:normalViewPr>
  <p:slideViewPr>
    <p:cSldViewPr snapToGrid="0">
      <p:cViewPr varScale="1">
        <p:scale>
          <a:sx n="95" d="100"/>
          <a:sy n="95" d="100"/>
        </p:scale>
        <p:origin x="1224" y="102"/>
      </p:cViewPr>
      <p:guideLst/>
    </p:cSldViewPr>
  </p:slideViewPr>
  <p:outlineViewPr>
    <p:cViewPr>
      <p:scale>
        <a:sx n="33" d="100"/>
        <a:sy n="33" d="100"/>
      </p:scale>
      <p:origin x="0" y="-604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063AD-1C60-4F51-9861-7D8F5DD268B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08245-0C03-4C05-B415-B3E5B0C67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76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90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85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53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2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44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4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99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1"/>
              </a:buClr>
            </a:pPr>
            <a:endParaRPr lang="en-US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4938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15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93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373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47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94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98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015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415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740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5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9C20A-1FB3-42B9-B81F-4E98053B59C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1201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769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507AB-7682-F964-245C-923C5C42B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7B62F4-33A3-8EC8-80CF-A4B0E3E083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3812B7-85D3-5FE6-BFF2-4572FCE17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615B3-0C9A-8F35-47CC-A400D763F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3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E166F-EF5B-D101-94AB-6915C0E58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B8A3D7-D688-E5BA-0172-AA8567A14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B1403-5A4A-9998-7A41-9AB16BDFF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DC71CE-CA19-D99D-5EE6-07E7F68F9C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652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650C9-AD3A-FFD5-7EC1-D7EC2F121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D88595-1FAF-D47A-C192-880E440C6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60574-4A34-7FB4-DFE5-FA4E99C4A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FA906-8893-17AD-B02B-971E5EF9BE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675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701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572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701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720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327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143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259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253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653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1423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734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6383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0304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40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966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82C3A-45D9-98B6-C437-C4D075BB0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DFCD94-B035-D9E2-CABB-D2DAFA64A2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48DC88-8140-A9C1-2FD2-510F7D4C0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71BF7-1626-3086-9A2F-CAE312A95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3284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331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0391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964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08245-0C03-4C05-B415-B3E5B0C67D2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10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A72137-9397-F4C4-5640-C1440BFBE57A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88FB2B-BB8E-28E4-A175-7276B4ACBEF6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3E4AC1-5447-29E7-9DA6-15CCA8BEF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800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8BBE56-2992-D21E-8A96-68E9B7BD2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FB9B3-A444-DCF9-4C86-F9F195BE3A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0B220-0ACD-CBEB-E586-490353D01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35A68-3192-7280-1717-A4C52CDC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logo for a health care company&#10;&#10;Description automatically generated">
            <a:extLst>
              <a:ext uri="{FF2B5EF4-FFF2-40B4-BE49-F238E27FC236}">
                <a16:creationId xmlns:a16="http://schemas.microsoft.com/office/drawing/2014/main" id="{BD7E9E92-94A3-79A7-4976-D6869E5017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" t="21041" r="5810" b="23332"/>
          <a:stretch/>
        </p:blipFill>
        <p:spPr>
          <a:xfrm>
            <a:off x="4437601" y="4609907"/>
            <a:ext cx="3313651" cy="160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21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arrows and words&#10;&#10;Description automatically generated">
            <a:extLst>
              <a:ext uri="{FF2B5EF4-FFF2-40B4-BE49-F238E27FC236}">
                <a16:creationId xmlns:a16="http://schemas.microsoft.com/office/drawing/2014/main" id="{BCFBFA48-D633-070F-D010-B0DF0C6D7A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F1C2F0-58BC-A97E-C530-1D984E3F611B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C238A9-3019-B42B-7A66-33B1328DCACF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256654-ECA9-902F-AD6F-90555530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D06E2-7DF2-1180-4358-B27D8C7D2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D6C3E-BAFE-14C3-7058-0C4D92DA1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374B4-29C6-5FD3-CBB1-C1D05A728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DA051-9B6A-F837-CCF0-17D0F496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740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E9BDEA7-86BE-3B15-8B8F-D0006852853D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538656-F820-6E6B-A7A4-61D370869DEA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3D1547-8A45-945A-ED19-147413067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 algn="ctr">
              <a:defRPr sz="800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A4A7B-9BF6-A09D-903D-778617B3D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10519-6B30-CCDE-83D4-77170D224A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05A1B-4826-144A-6E9A-E94C48EE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57286-B1C1-343E-0E8A-BF5023BF4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317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85056C-15E2-5B95-F753-EAE41507A3A4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5D71E2-7494-A75B-6571-5E4BF5049B7E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 descr="A logo with arrows and words&#10;&#10;Description automatically generated">
            <a:extLst>
              <a:ext uri="{FF2B5EF4-FFF2-40B4-BE49-F238E27FC236}">
                <a16:creationId xmlns:a16="http://schemas.microsoft.com/office/drawing/2014/main" id="{1413C837-6358-7B7A-5FF3-00C40E895C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910D2C-1426-25B1-D1AE-2136E0AEE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13292-BD80-FB2F-8CBB-744C1C9CD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EE772-49C1-01E0-A40E-D4EB56312A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2B18E-FD97-C857-42B1-56C30CEAB1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13C04-6898-6C32-EA74-81D6B0A5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5AAC5-47AF-75E4-C022-E3D580E9A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52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8FAFE12-4FFC-6777-5A89-924ADD71E011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BA58F8-3710-EEAF-DDF5-D044B9525281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 descr="A logo with arrows and words&#10;&#10;Description automatically generated">
            <a:extLst>
              <a:ext uri="{FF2B5EF4-FFF2-40B4-BE49-F238E27FC236}">
                <a16:creationId xmlns:a16="http://schemas.microsoft.com/office/drawing/2014/main" id="{7E167B5B-DF35-DCD1-E45E-45AD81C332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70C011-34CC-2E00-67CF-E6047D3C9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7AB59-5BFE-185A-52A3-818AE32B33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6C743-CAA8-87CF-BC34-8EAE50E1B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55F56-89B3-023F-D8C1-D541EAE557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45C008-123F-CED5-0348-B04F31FC97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26558B-7320-3106-A515-F0003CEF23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02C1E8-53D7-4DF1-6856-2AACAAA4A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2A283D-4543-39D1-99F4-90C1D846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116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B635263-D89A-40CA-3605-254D2D9F1AA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644D85-3E8A-9602-6A1E-FD86C15EE810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Picture 7" descr="A logo with arrows and words&#10;&#10;Description automatically generated">
            <a:extLst>
              <a:ext uri="{FF2B5EF4-FFF2-40B4-BE49-F238E27FC236}">
                <a16:creationId xmlns:a16="http://schemas.microsoft.com/office/drawing/2014/main" id="{399731B1-91CF-AD39-D276-DE6124F309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5BC74C-CEEF-2A76-ED89-344B040D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428C0C-189F-BE3A-0D75-4527F41CE3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2C470-B443-D6BB-54BD-AD984CC0B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89E90-EF61-0658-39C2-F7E27776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72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68105E6-F060-03DC-3645-07FB9D786C1A}"/>
              </a:ext>
            </a:extLst>
          </p:cNvPr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F7EAD7-C90A-B986-F8CA-58A1166D3463}"/>
              </a:ext>
            </a:extLst>
          </p:cNvPr>
          <p:cNvSpPr/>
          <p:nvPr userDrawn="1"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111FFB-0E14-EA5E-5C32-80687C965E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C1119-6D7D-F01B-09B2-D1D54BCE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15E79-E0E8-29B9-2DA8-A0E3D1C06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9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DA082F1-5F9A-CEB1-D420-033D202D3CF1}"/>
              </a:ext>
            </a:extLst>
          </p:cNvPr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Picture 13" descr="A logo with arrows and words&#10;&#10;Description automatically generated">
            <a:extLst>
              <a:ext uri="{FF2B5EF4-FFF2-40B4-BE49-F238E27FC236}">
                <a16:creationId xmlns:a16="http://schemas.microsoft.com/office/drawing/2014/main" id="{74AED934-AB9D-B681-FF36-306B6A3A2A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A96A39-FE94-E491-ECC4-163678E50E0B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0D2F57-6A0F-2F67-0001-A5C4EEEC39A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AC5FE3-E0FB-543C-D857-E7449CDB99D3}"/>
              </a:ext>
            </a:extLst>
          </p:cNvPr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538E8-D9BA-3A18-7181-F2F8EE1B4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>
                <a:solidFill>
                  <a:schemeClr val="accent1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000"/>
            </a:lvl4pPr>
            <a:lvl5pPr>
              <a:defRPr sz="2000">
                <a:solidFill>
                  <a:schemeClr val="accent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6DF340-CA76-A5E4-1480-182198304D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AF70AD-E60F-CBE5-173B-4121D982C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EE9088-E3DC-9610-2027-680153940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6EDD253-1C27-8DF1-CA8E-68F6A684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2F577FE-7BDF-CBBA-CA49-7A647404F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1848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C64CFD6-ED2E-322A-2A6A-CAD5AFF3B90E}"/>
              </a:ext>
            </a:extLst>
          </p:cNvPr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C5AE7E-73D2-F8A0-14F5-DE5066C886E7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33719E-0587-CB85-2117-10412A98BA5A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" name="Picture 13" descr="A logo with arrows and words&#10;&#10;Description automatically generated">
            <a:extLst>
              <a:ext uri="{FF2B5EF4-FFF2-40B4-BE49-F238E27FC236}">
                <a16:creationId xmlns:a16="http://schemas.microsoft.com/office/drawing/2014/main" id="{3323DC19-3E11-3B6C-BFFE-31F1299E1F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143622-F04E-6D57-A3E0-0AA3005CC6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512C61-5FC4-4AD5-CCAA-C8BBD68890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2248E-E424-411A-84D9-B72890112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D0FD2D-10CE-97E8-92EE-6DAF71D4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E1ED9E-0B1F-51CC-0C17-152F74843746}"/>
              </a:ext>
            </a:extLst>
          </p:cNvPr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F526946-0B15-47EC-5DC8-E1B47055C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AE24694-84A9-B8C8-EE53-FBAEED61EC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9578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18839FA-38F8-68E9-5967-EB00BD4E14F0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D1BA40-DF08-C34B-3FA0-D528E3CB4055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 descr="A logo with arrows and words&#10;&#10;Description automatically generated">
            <a:extLst>
              <a:ext uri="{FF2B5EF4-FFF2-40B4-BE49-F238E27FC236}">
                <a16:creationId xmlns:a16="http://schemas.microsoft.com/office/drawing/2014/main" id="{7DA3F0A1-0236-39D1-6C40-0CD56D7509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CB697D-805D-D3DD-110E-E8E3E823D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224F3-2705-7F7C-6599-B881200C8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AB746-C7FB-804C-FE84-6118CC58C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015B2-D6D5-E1FB-A20E-07B8E0346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31854-C702-B215-F559-7EBD7A042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89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38149D-B08C-235B-B28A-A885DEE89318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AA9EC2-5EEB-1C79-0E58-347132F074B0}"/>
              </a:ext>
            </a:extLst>
          </p:cNvPr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 descr="A logo with arrows and words&#10;&#10;Description automatically generated">
            <a:extLst>
              <a:ext uri="{FF2B5EF4-FFF2-40B4-BE49-F238E27FC236}">
                <a16:creationId xmlns:a16="http://schemas.microsoft.com/office/drawing/2014/main" id="{29F7FDB7-F5FC-8B5D-F462-A79A28FEF7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36407" r="5053" b="24037"/>
          <a:stretch/>
        </p:blipFill>
        <p:spPr>
          <a:xfrm>
            <a:off x="11081857" y="5937904"/>
            <a:ext cx="1023457" cy="352455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BDB956-39FC-2769-C335-106DEB081B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F09C2-09D5-A8CF-BC52-6C97CDD15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1FF62-F691-7A53-FB80-C86EB318F7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0BD89-FDDD-1773-403C-03C989A62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29B913-40C3-036E-E1A4-30127B247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18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5AAA-29A0-6F93-F284-B95B6C4A6C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84A29-BC0A-F5EC-7CB1-2BD9A2179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F87CC-0FFF-B254-ACC4-3524FE711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EBD0F-FFBB-8DFF-F292-FDA9B687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4AE881-8F9F-6A48-03F0-09EF131AE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425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26C28-E0B0-CB76-CC30-A62554694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0044D-B7B6-DCA5-A0D1-7238CAE7D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0F509-CB61-8F5F-B445-69D4B21AF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EC80A-226C-331C-7ED4-114EAA5FF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7217C-7F84-8FAB-8436-51D9B5F18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0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A5D08-8256-61A0-A8CB-BB2CF69E4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2F801-D097-8196-D324-3FCB76874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8939D-BE0E-8A74-D60B-F2437F4E5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02F64-6DE2-A6DB-B1B2-962D5EDFF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30620-58BC-E149-A220-7BAD1A17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84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4CF29-E457-739C-5BCF-924D1AB48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2C92A-FF0A-EE42-4A8B-9655DC29D3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232568-C3D2-7868-0A8B-9719C3118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E3684-9641-4D6F-CD5D-5D7025AE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BDF380-249B-C44A-BCD2-36558F6F9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B1FDAC-8DFD-F4D9-E888-8B532420C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83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A5A24-3EF2-A85F-C328-453C03990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1AFAB-1A0B-1D71-5EED-654EABA49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5C490-5B37-66B7-5ED5-E418ACF6E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5451A0-7984-68F3-1ACA-258B2697E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8A4EFE-9AE4-4F6A-9158-3916B43173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093CAF-567E-660C-5197-DCEBD96C7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EC8D3C-CEB8-5AA3-EC9C-A0C0263E6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0C2DD4-635E-7D58-69F3-461A1842E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60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BAA30-9562-4D9A-39C1-F7E7CED5D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B91D35-D750-BD1B-EDEE-E6C3D2E84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585D63-E32B-926E-58AB-748FF4B9F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F5E364-2995-17B9-1B46-EC9AA5D9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84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879C30-ED28-21E7-5261-C24BF3C9B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682A65-9A78-B8BC-14D2-41440957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839DC-B4C1-6902-8CF0-65BCF6AE9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345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2F4F6-58DE-7DA2-FE69-F32C08D1C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AE2E7-560C-6ABD-3AFF-9E40430C5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35BB78-94FB-D358-5E7F-7EFA98939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04E53-94CB-DE8B-3D16-3035D236E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DC0FC-EA0F-6AAC-3A25-732B9840D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30BBC5-1465-99E7-C1B7-E5B3CEC4F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852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B0933-938C-2042-2B84-FD4540B44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46BBD-73D7-2349-3AF4-11E936FF8E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DE25C-AA08-BA9C-3124-5913D5745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CA3AB2-B9E6-7068-C15D-6A1AB19C5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FDA58-BB20-B3D2-3E6F-BB91DCAE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12C1F-C291-E10A-085B-DA214EDBF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413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6800-102E-3421-9242-456F7B797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30C167-BFAB-1FCF-B473-A1F3FDE3F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C8B14-D52D-6179-4AA4-5F651934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8C942-5C92-5766-13FB-476AB9E51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0E4EB-BEAC-783F-FE24-AD774034F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83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D15306-B64A-2253-A2EC-A913717850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544F6-8902-BF9E-397B-B7169B0DC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8C8CF-A710-04DE-F411-3637493F3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B268B-089C-AD0D-81DB-DF67C085C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46D99-CAFF-C48E-F748-F4C6E7A20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43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87205F-86EE-2F75-2F6F-277305FBA1FC}"/>
              </a:ext>
            </a:extLst>
          </p:cNvPr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4A7F75-0A7C-7DF5-F26E-17846BC56E76}"/>
              </a:ext>
            </a:extLst>
          </p:cNvPr>
          <p:cNvSpPr/>
          <p:nvPr userDrawn="1"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CCB448-D7FD-D91F-9888-73C8DEE5C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E90A2-3E88-29DD-697E-F39BA16AC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6081F-9486-C8E1-D5DF-DA38E29D80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DD4B4-E3EF-479A-8952-732B7FA6629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6CF3E-D04D-4049-B65C-DB26A185D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C0839-A5C1-C580-AB7B-B1DC8081F5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5AB25-8795-438E-B417-FFB0AE8072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5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ACA09E-7E1E-E7E8-066F-69371EE60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48949-93F4-8FE6-0372-415FA55A2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97364-0E98-BE40-E159-C39D745753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622EC0-9AD7-43E5-9D62-D466B44B3646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3A812-4F8B-D639-B14D-90C270618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1BE83-8DFA-A0B7-32C0-1BCCD8929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B2CE21-B6FE-48F0-96F6-D8597016D2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0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link/ALLFTD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jazdicki@iu.ed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1.wdp"/><Relationship Id="rId1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microsoft.com/office/2007/relationships/hdphoto" Target="../media/hdphoto3.wdp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microsoft.com/office/2007/relationships/hdphoto" Target="../media/hdphoto2.wdp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ncrad.org/coordinate-studies/allftd2" TargetMode="External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link/ALLFTD2_Sample_Form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link/NCRADShippingForm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crad.org/coordinate-studies/allftd2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kits.iu.edu/ups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link/NCRADShippingForm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edcap.link/NCRADShippingForm" TargetMode="External"/><Relationship Id="rId4" Type="http://schemas.openxmlformats.org/officeDocument/2006/relationships/hyperlink" Target="https://redcap.link/ALLFTD2_Sample_Form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ncrad.org/coordinate-studies/samarth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mailto:alzstudy@iu.edu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jpeg"/><Relationship Id="rId5" Type="http://schemas.openxmlformats.org/officeDocument/2006/relationships/hyperlink" Target="mailto:kimcor@iu.edu" TargetMode="External"/><Relationship Id="rId4" Type="http://schemas.openxmlformats.org/officeDocument/2006/relationships/hyperlink" Target="mailto:jazdicki@i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6CBA8CAB-AB7B-6FCF-3AAA-01D43244C7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SCI-PE New Coordinator Training: OHSU</a:t>
            </a:r>
          </a:p>
        </p:txBody>
      </p:sp>
      <p:pic>
        <p:nvPicPr>
          <p:cNvPr id="3" name="Picture 2" descr="A logo for a company&#10;&#10;AI-generated content may be incorrect.">
            <a:extLst>
              <a:ext uri="{FF2B5EF4-FFF2-40B4-BE49-F238E27FC236}">
                <a16:creationId xmlns:a16="http://schemas.microsoft.com/office/drawing/2014/main" id="{3C72E221-F526-36E7-DFBF-E42A97B6BF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2" t="9070" r="11564" b="19057"/>
          <a:stretch>
            <a:fillRect/>
          </a:stretch>
        </p:blipFill>
        <p:spPr bwMode="auto">
          <a:xfrm>
            <a:off x="4439031" y="560231"/>
            <a:ext cx="3313937" cy="30418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1248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1078" y="359302"/>
            <a:ext cx="4209842" cy="67065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Training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302" y="1577786"/>
            <a:ext cx="3941394" cy="3702427"/>
          </a:xfrm>
        </p:spPr>
        <p:txBody>
          <a:bodyPr>
            <a:noAutofit/>
          </a:bodyPr>
          <a:lstStyle/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Study Specimens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Kit Requests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Specimen Labels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Sample Collection and Processing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Sample and Processing Forms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Sample Shipping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Shipment Survey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NCRAD Website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FAQ</a:t>
            </a: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08508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7872" y="204719"/>
            <a:ext cx="7256256" cy="76369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SCI-PE Study Specimens per Visit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8D1B60D-7ED2-7938-9903-AD47BDA2A3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300769"/>
              </p:ext>
            </p:extLst>
          </p:nvPr>
        </p:nvGraphicFramePr>
        <p:xfrm>
          <a:off x="2040810" y="2135497"/>
          <a:ext cx="8710924" cy="25870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16909">
                  <a:extLst>
                    <a:ext uri="{9D8B030D-6E8A-4147-A177-3AD203B41FA5}">
                      <a16:colId xmlns:a16="http://schemas.microsoft.com/office/drawing/2014/main" val="825028980"/>
                    </a:ext>
                  </a:extLst>
                </a:gridCol>
                <a:gridCol w="1364271">
                  <a:extLst>
                    <a:ext uri="{9D8B030D-6E8A-4147-A177-3AD203B41FA5}">
                      <a16:colId xmlns:a16="http://schemas.microsoft.com/office/drawing/2014/main" val="3265134255"/>
                    </a:ext>
                  </a:extLst>
                </a:gridCol>
                <a:gridCol w="1224442">
                  <a:extLst>
                    <a:ext uri="{9D8B030D-6E8A-4147-A177-3AD203B41FA5}">
                      <a16:colId xmlns:a16="http://schemas.microsoft.com/office/drawing/2014/main" val="2081869119"/>
                    </a:ext>
                  </a:extLst>
                </a:gridCol>
                <a:gridCol w="1224442">
                  <a:extLst>
                    <a:ext uri="{9D8B030D-6E8A-4147-A177-3AD203B41FA5}">
                      <a16:colId xmlns:a16="http://schemas.microsoft.com/office/drawing/2014/main" val="1460094723"/>
                    </a:ext>
                  </a:extLst>
                </a:gridCol>
                <a:gridCol w="1224442">
                  <a:extLst>
                    <a:ext uri="{9D8B030D-6E8A-4147-A177-3AD203B41FA5}">
                      <a16:colId xmlns:a16="http://schemas.microsoft.com/office/drawing/2014/main" val="1570240634"/>
                    </a:ext>
                  </a:extLst>
                </a:gridCol>
                <a:gridCol w="1156418">
                  <a:extLst>
                    <a:ext uri="{9D8B030D-6E8A-4147-A177-3AD203B41FA5}">
                      <a16:colId xmlns:a16="http://schemas.microsoft.com/office/drawing/2014/main" val="2731639564"/>
                    </a:ext>
                  </a:extLst>
                </a:gridCol>
              </a:tblGrid>
              <a:tr h="7326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Collection Tube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Drawn At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Specimen Type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Aliquot Volume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Total Number of Aliquots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Shipping Temperature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5015512"/>
                  </a:ext>
                </a:extLst>
              </a:tr>
              <a:tr h="92716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2 EDTA (Lavender-Top) Blood Collection Tubes (10 ml)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Week 1   &amp;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Month 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Plasma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1.5 ml plasma aliquots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Up to 7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Frozen/Ambient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3703853"/>
                  </a:ext>
                </a:extLst>
              </a:tr>
              <a:tr h="9271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Week 1 &amp; 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Month 24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Buffy Coat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~1.0 ml buffy coat aliquots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Up to 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Frozen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9981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296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A1955-6885-82B1-E6AC-37DAF099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8DD76-9B38-4E9F-F601-027CB9FF5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6263"/>
            <a:ext cx="10515600" cy="1851991"/>
          </a:xfrm>
        </p:spPr>
        <p:txBody>
          <a:bodyPr anchor="ctr">
            <a:normAutofit/>
          </a:bodyPr>
          <a:lstStyle/>
          <a:p>
            <a:pPr algn="ctr"/>
            <a:r>
              <a:rPr lang="en-US" sz="6000" dirty="0"/>
              <a:t>Kit Orders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8901D-28EC-15B9-5FC0-F185853F6F0B}"/>
              </a:ext>
            </a:extLst>
          </p:cNvPr>
          <p:cNvSpPr txBox="1">
            <a:spLocks/>
          </p:cNvSpPr>
          <p:nvPr/>
        </p:nvSpPr>
        <p:spPr>
          <a:xfrm>
            <a:off x="831850" y="4795024"/>
            <a:ext cx="10515600" cy="1294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Kits Available for Order</a:t>
            </a:r>
          </a:p>
          <a:p>
            <a:pPr marL="0" indent="0" algn="ctr">
              <a:buNone/>
            </a:pPr>
            <a:r>
              <a:rPr lang="en-US" sz="2400" dirty="0"/>
              <a:t>Link to Kit Requests</a:t>
            </a:r>
          </a:p>
          <a:p>
            <a:pPr marL="0" indent="0" algn="ctr">
              <a:buNone/>
            </a:pPr>
            <a:r>
              <a:rPr lang="en-US" sz="2400" dirty="0"/>
              <a:t>Completing the Kit Request Module</a:t>
            </a:r>
          </a:p>
          <a:p>
            <a:pPr marL="0" indent="0" algn="ctr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4355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D6735-2452-DA09-7B26-FF2B54F19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90D84-3F0C-F11D-0ECD-2B4A995E25B3}"/>
              </a:ext>
            </a:extLst>
          </p:cNvPr>
          <p:cNvSpPr txBox="1">
            <a:spLocks/>
          </p:cNvSpPr>
          <p:nvPr/>
        </p:nvSpPr>
        <p:spPr>
          <a:xfrm>
            <a:off x="2877620" y="140677"/>
            <a:ext cx="6436751" cy="841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libri" panose="020F0502020204030204" pitchFamily="34" charset="0"/>
              </a:rPr>
              <a:t>Kit Types Available for Order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7FB4B7-F4D8-4C1F-DC2B-E051875FC496}"/>
              </a:ext>
            </a:extLst>
          </p:cNvPr>
          <p:cNvSpPr txBox="1"/>
          <p:nvPr/>
        </p:nvSpPr>
        <p:spPr>
          <a:xfrm>
            <a:off x="3822007" y="2410840"/>
            <a:ext cx="4547975" cy="2041585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OHSU</a:t>
            </a:r>
          </a:p>
          <a:p>
            <a:pPr marL="742950" lvl="1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SCI-PE</a:t>
            </a:r>
            <a:r>
              <a:rPr lang="en-US" sz="2000" b="1" dirty="0">
                <a:solidFill>
                  <a:schemeClr val="accent6"/>
                </a:solidFill>
              </a:rPr>
              <a:t> Week 1 Blood </a:t>
            </a:r>
            <a:r>
              <a:rPr lang="en-US" sz="2000" dirty="0">
                <a:solidFill>
                  <a:schemeClr val="accent6"/>
                </a:solidFill>
              </a:rPr>
              <a:t>Kit</a:t>
            </a:r>
          </a:p>
          <a:p>
            <a:pPr marL="742950" lvl="1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SCI-PE </a:t>
            </a:r>
            <a:r>
              <a:rPr lang="en-US" sz="2000" b="1" dirty="0">
                <a:solidFill>
                  <a:schemeClr val="accent6"/>
                </a:solidFill>
              </a:rPr>
              <a:t>Month 24 Blood </a:t>
            </a:r>
            <a:r>
              <a:rPr lang="en-US" sz="2000" dirty="0">
                <a:solidFill>
                  <a:schemeClr val="accent6"/>
                </a:solidFill>
              </a:rPr>
              <a:t>Kit</a:t>
            </a:r>
          </a:p>
          <a:p>
            <a:pPr marL="742950" lvl="1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SCI-PE </a:t>
            </a:r>
            <a:r>
              <a:rPr lang="en-US" sz="2000" b="1" dirty="0">
                <a:solidFill>
                  <a:schemeClr val="accent6"/>
                </a:solidFill>
              </a:rPr>
              <a:t>Supplemental</a:t>
            </a:r>
            <a:r>
              <a:rPr lang="en-US" sz="2000" dirty="0">
                <a:solidFill>
                  <a:schemeClr val="accent6"/>
                </a:solidFill>
              </a:rPr>
              <a:t> Kit</a:t>
            </a:r>
          </a:p>
          <a:p>
            <a:pPr marL="742950" lvl="1" indent="-285750">
              <a:spcAft>
                <a:spcPts val="8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SCI-PE </a:t>
            </a:r>
            <a:r>
              <a:rPr lang="en-US" sz="2000" b="1" dirty="0">
                <a:solidFill>
                  <a:schemeClr val="accent6"/>
                </a:solidFill>
              </a:rPr>
              <a:t>Frozen Ship </a:t>
            </a:r>
            <a:r>
              <a:rPr lang="en-US" sz="2000" dirty="0">
                <a:solidFill>
                  <a:schemeClr val="accent6"/>
                </a:solidFill>
              </a:rPr>
              <a:t>Kit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0E4BAA-EF24-C1FB-85DE-34D78F64B418}"/>
              </a:ext>
            </a:extLst>
          </p:cNvPr>
          <p:cNvSpPr txBox="1"/>
          <p:nvPr/>
        </p:nvSpPr>
        <p:spPr>
          <a:xfrm>
            <a:off x="3015646" y="1650535"/>
            <a:ext cx="616069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hlinkClick r:id="rId3"/>
              </a:rPr>
              <a:t>SCI-PE Kit Request Survey</a:t>
            </a:r>
            <a:r>
              <a:rPr lang="en-US" sz="2000" dirty="0"/>
              <a:t>: https://redcap.link/SCI-PE</a:t>
            </a:r>
          </a:p>
        </p:txBody>
      </p:sp>
    </p:spTree>
    <p:extLst>
      <p:ext uri="{BB962C8B-B14F-4D97-AF65-F5344CB8AC3E}">
        <p14:creationId xmlns:p14="http://schemas.microsoft.com/office/powerpoint/2010/main" val="2999265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3204" y="262514"/>
            <a:ext cx="4885592" cy="73855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When to Order Kits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3292" y="1594216"/>
            <a:ext cx="8745416" cy="3669567"/>
          </a:xfrm>
        </p:spPr>
        <p:txBody>
          <a:bodyPr>
            <a:normAutofit/>
          </a:bodyPr>
          <a:lstStyle/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Each site is responsible for ordering kits (labels are included) and maintaining a </a:t>
            </a:r>
            <a:r>
              <a:rPr lang="en-US" sz="2400" i="1" dirty="0">
                <a:solidFill>
                  <a:schemeClr val="accent6"/>
                </a:solidFill>
              </a:rPr>
              <a:t>1 month </a:t>
            </a:r>
            <a:r>
              <a:rPr lang="en-US" sz="2400" dirty="0">
                <a:solidFill>
                  <a:schemeClr val="accent6"/>
                </a:solidFill>
              </a:rPr>
              <a:t>supply on site for scheduled participants </a:t>
            </a:r>
          </a:p>
          <a:p>
            <a:pPr marL="0" indent="0">
              <a:buNone/>
            </a:pPr>
            <a:endParaRPr lang="en-US" sz="2400" dirty="0">
              <a:solidFill>
                <a:schemeClr val="accent6"/>
              </a:solidFill>
            </a:endParaRPr>
          </a:p>
          <a:p>
            <a:pPr marL="231775" indent="-231775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Please allow a minimum of </a:t>
            </a:r>
            <a:r>
              <a:rPr lang="en-US" sz="2400" b="1" dirty="0">
                <a:solidFill>
                  <a:schemeClr val="accent6"/>
                </a:solidFill>
              </a:rPr>
              <a:t>3 weeks </a:t>
            </a:r>
            <a:r>
              <a:rPr lang="en-US" sz="2400" dirty="0">
                <a:solidFill>
                  <a:schemeClr val="accent6"/>
                </a:solidFill>
              </a:rPr>
              <a:t>for your order to be   processed and delivered.</a:t>
            </a:r>
          </a:p>
          <a:p>
            <a:pPr marL="688975" lvl="1" indent="-231775">
              <a:buClr>
                <a:schemeClr val="accent1"/>
              </a:buClr>
            </a:pPr>
            <a:r>
              <a:rPr lang="en-US" dirty="0">
                <a:solidFill>
                  <a:schemeClr val="accent6"/>
                </a:solidFill>
              </a:rPr>
              <a:t>Our kits are build to order and will be processed in the order received.</a:t>
            </a:r>
          </a:p>
          <a:p>
            <a:pPr marL="688975" lvl="1" indent="-231775">
              <a:buClr>
                <a:schemeClr val="accent1"/>
              </a:buClr>
            </a:pPr>
            <a:r>
              <a:rPr lang="en-US" dirty="0">
                <a:solidFill>
                  <a:schemeClr val="accent6"/>
                </a:solidFill>
              </a:rPr>
              <a:t>Please email </a:t>
            </a:r>
            <a:r>
              <a:rPr lang="en-US" dirty="0">
                <a:solidFill>
                  <a:schemeClr val="accent6"/>
                </a:solidFill>
                <a:hlinkClick r:id="rId3"/>
              </a:rPr>
              <a:t>jazdicki@iu.edu</a:t>
            </a:r>
            <a:r>
              <a:rPr lang="en-US" dirty="0">
                <a:solidFill>
                  <a:schemeClr val="accent6"/>
                </a:solidFill>
              </a:rPr>
              <a:t> regarding expedited orders.</a:t>
            </a:r>
          </a:p>
          <a:p>
            <a:pPr marL="231775" indent="-231775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0046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C9A1B-4E6E-4A94-474C-FE7E46528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14C781-C887-7A9F-F495-FA3136226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049" y="1023597"/>
            <a:ext cx="4903345" cy="5019604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913184" y="78199"/>
            <a:ext cx="6365631" cy="736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libri" panose="020F0502020204030204" pitchFamily="34" charset="0"/>
              </a:rPr>
              <a:t>SCI-PE Kit Request Module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81913" y="2439527"/>
            <a:ext cx="266127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Choose your site from the drop-down list.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831DD5-1FB6-A220-958D-225AF496E1E6}"/>
              </a:ext>
            </a:extLst>
          </p:cNvPr>
          <p:cNvSpPr txBox="1"/>
          <p:nvPr/>
        </p:nvSpPr>
        <p:spPr>
          <a:xfrm>
            <a:off x="276619" y="4005228"/>
            <a:ext cx="30277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The coordinator name and contact information will appear. 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Verify that this information is accurate or correct it if necessary.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51DA0B6E-5A69-336E-E65F-9314A6F3A49C}"/>
              </a:ext>
            </a:extLst>
          </p:cNvPr>
          <p:cNvSpPr/>
          <p:nvPr/>
        </p:nvSpPr>
        <p:spPr>
          <a:xfrm>
            <a:off x="3181530" y="4662435"/>
            <a:ext cx="375677" cy="1380766"/>
          </a:xfrm>
          <a:prstGeom prst="leftBrace">
            <a:avLst>
              <a:gd name="adj1" fmla="val 76088"/>
              <a:gd name="adj2" fmla="val 4883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26839A1-F8B7-564B-0AE0-C321177A4637}"/>
              </a:ext>
            </a:extLst>
          </p:cNvPr>
          <p:cNvCxnSpPr>
            <a:cxnSpLocks/>
          </p:cNvCxnSpPr>
          <p:nvPr/>
        </p:nvCxnSpPr>
        <p:spPr>
          <a:xfrm flipH="1">
            <a:off x="7659290" y="2795955"/>
            <a:ext cx="1422623" cy="633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0281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7E16A-E907-1C65-3BA7-012CB8F5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A5707F-812D-345D-9C71-47350F3BE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90" y="1269634"/>
            <a:ext cx="4664998" cy="48081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5695" y="1269634"/>
            <a:ext cx="5739636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Indicate the quantity needed of each kit</a:t>
            </a:r>
          </a:p>
          <a:p>
            <a:pPr>
              <a:buClr>
                <a:schemeClr val="accent1"/>
              </a:buClr>
            </a:pPr>
            <a:endParaRPr lang="en-US" sz="2000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endParaRPr lang="en-US" sz="2000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Once selected, the kit components and pictures of the chosen kit will appear below for review</a:t>
            </a:r>
          </a:p>
          <a:p>
            <a:pPr lvl="1">
              <a:buClr>
                <a:schemeClr val="accent1"/>
              </a:buClr>
            </a:pPr>
            <a:endParaRPr lang="en-US" sz="2000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endParaRPr lang="en-US" sz="2000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endParaRPr lang="en-US" sz="2000" dirty="0">
              <a:solidFill>
                <a:schemeClr val="accent6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You can order more than one type of kit in a single kit request!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CC0081A-9520-A945-1528-BEA1CCE990B0}"/>
              </a:ext>
            </a:extLst>
          </p:cNvPr>
          <p:cNvSpPr txBox="1">
            <a:spLocks/>
          </p:cNvSpPr>
          <p:nvPr/>
        </p:nvSpPr>
        <p:spPr>
          <a:xfrm>
            <a:off x="2134455" y="136124"/>
            <a:ext cx="8554915" cy="580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SCI-PE Kit Request Module </a:t>
            </a:r>
            <a:r>
              <a:rPr lang="en-US" sz="2000" b="1" dirty="0">
                <a:latin typeface="Calibri" panose="020F0502020204030204" pitchFamily="34" charset="0"/>
              </a:rPr>
              <a:t>(continued)</a:t>
            </a:r>
            <a:endParaRPr lang="en-US" sz="4000" b="1" dirty="0">
              <a:latin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0DBB99-7E38-7657-BEAB-B89328F8309A}"/>
              </a:ext>
            </a:extLst>
          </p:cNvPr>
          <p:cNvSpPr txBox="1"/>
          <p:nvPr/>
        </p:nvSpPr>
        <p:spPr>
          <a:xfrm>
            <a:off x="6411912" y="4829348"/>
            <a:ext cx="5429013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US" sz="1800" u="sng" dirty="0">
                <a:solidFill>
                  <a:schemeClr val="accent6"/>
                </a:solidFill>
              </a:rPr>
              <a:t>Important Note:</a:t>
            </a:r>
            <a:r>
              <a:rPr lang="en-US" sz="1800" dirty="0">
                <a:solidFill>
                  <a:schemeClr val="accent6"/>
                </a:solidFill>
              </a:rPr>
              <a:t> Due to ongoing supply expiration issues, please limit your order to the kits/supplies you can use in the next </a:t>
            </a:r>
            <a:r>
              <a:rPr lang="en-US" sz="1800" b="1" i="1" dirty="0">
                <a:solidFill>
                  <a:schemeClr val="accent6"/>
                </a:solidFill>
              </a:rPr>
              <a:t>2 months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6FDAA8E-BB52-781F-9DA2-3EFDF77D4B24}"/>
              </a:ext>
            </a:extLst>
          </p:cNvPr>
          <p:cNvCxnSpPr>
            <a:cxnSpLocks/>
          </p:cNvCxnSpPr>
          <p:nvPr/>
        </p:nvCxnSpPr>
        <p:spPr>
          <a:xfrm flipH="1">
            <a:off x="4732774" y="1673595"/>
            <a:ext cx="1604950" cy="376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613A414-8E40-4257-B2F0-D11C73132015}"/>
              </a:ext>
            </a:extLst>
          </p:cNvPr>
          <p:cNvCxnSpPr>
            <a:cxnSpLocks/>
          </p:cNvCxnSpPr>
          <p:nvPr/>
        </p:nvCxnSpPr>
        <p:spPr>
          <a:xfrm flipH="1">
            <a:off x="4577652" y="2539963"/>
            <a:ext cx="1760072" cy="967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949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55035-BABF-1F4D-A936-D64474C93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60CC144-DE25-F3ED-5CC7-FA38FB47DC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2"/>
          <a:stretch>
            <a:fillRect/>
          </a:stretch>
        </p:blipFill>
        <p:spPr>
          <a:xfrm>
            <a:off x="227259" y="1535568"/>
            <a:ext cx="5868741" cy="37868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7B114C-3CF7-00F6-DAD2-CC436BF9D527}"/>
              </a:ext>
            </a:extLst>
          </p:cNvPr>
          <p:cNvSpPr txBox="1"/>
          <p:nvPr/>
        </p:nvSpPr>
        <p:spPr>
          <a:xfrm>
            <a:off x="6435327" y="2068216"/>
            <a:ext cx="5509022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If you click Yes to “Do you need Extra Supplies” a list of supplies will populate. 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If you need a supply that is not listed, make a comment below or email NCRAD coordinator.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EDE3C-BE3A-5BFA-26CE-57ABFF91D0B2}"/>
              </a:ext>
            </a:extLst>
          </p:cNvPr>
          <p:cNvSpPr txBox="1"/>
          <p:nvPr/>
        </p:nvSpPr>
        <p:spPr>
          <a:xfrm>
            <a:off x="6512140" y="3926379"/>
            <a:ext cx="5229682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u="sng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Important Note:</a:t>
            </a: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 The form will calculate your ship date </a:t>
            </a:r>
            <a:r>
              <a:rPr lang="en-US" dirty="0">
                <a:solidFill>
                  <a:srgbClr val="FF0000"/>
                </a:solidFill>
              </a:rPr>
              <a:t>3 weeks</a:t>
            </a: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 from date of order. That is the date your order will be </a:t>
            </a:r>
            <a:r>
              <a:rPr lang="en-US" b="1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shipped</a:t>
            </a: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 by </a:t>
            </a:r>
            <a:r>
              <a:rPr lang="en-US" i="1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(not delivered).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95000"/>
                    <a:lumOff val="5000"/>
                  </a:schemeClr>
                </a:solidFill>
              </a:rPr>
              <a:t>If you need something sooner than this date, you must email NCRAD coordinator and specify what you need and the date needed.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818BB7F-8772-792B-F82B-CDF167A07F6B}"/>
              </a:ext>
            </a:extLst>
          </p:cNvPr>
          <p:cNvCxnSpPr>
            <a:cxnSpLocks/>
          </p:cNvCxnSpPr>
          <p:nvPr/>
        </p:nvCxnSpPr>
        <p:spPr>
          <a:xfrm flipH="1">
            <a:off x="4511710" y="2395275"/>
            <a:ext cx="19236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65AC722-BC5C-04D6-9EFC-B3228A65BE6A}"/>
              </a:ext>
            </a:extLst>
          </p:cNvPr>
          <p:cNvCxnSpPr>
            <a:cxnSpLocks/>
          </p:cNvCxnSpPr>
          <p:nvPr/>
        </p:nvCxnSpPr>
        <p:spPr>
          <a:xfrm flipH="1" flipV="1">
            <a:off x="3727938" y="3627455"/>
            <a:ext cx="2784202" cy="459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7474238-E1FF-8BA3-7166-20EF945C54E8}"/>
              </a:ext>
            </a:extLst>
          </p:cNvPr>
          <p:cNvSpPr txBox="1"/>
          <p:nvPr/>
        </p:nvSpPr>
        <p:spPr>
          <a:xfrm>
            <a:off x="247685" y="5456255"/>
            <a:ext cx="559599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US" dirty="0">
                <a:solidFill>
                  <a:schemeClr val="accent6"/>
                </a:solidFill>
              </a:rPr>
              <a:t>Once the request is completed, click submit and you will receive an automated confirmation email of your request.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862B820-FEE1-3348-8885-BE94A699AC31}"/>
              </a:ext>
            </a:extLst>
          </p:cNvPr>
          <p:cNvCxnSpPr>
            <a:cxnSpLocks/>
          </p:cNvCxnSpPr>
          <p:nvPr/>
        </p:nvCxnSpPr>
        <p:spPr>
          <a:xfrm flipH="1">
            <a:off x="4112009" y="1373583"/>
            <a:ext cx="821732" cy="394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AD74AB0-F916-BCF7-4B3D-73FFA724E327}"/>
              </a:ext>
            </a:extLst>
          </p:cNvPr>
          <p:cNvSpPr txBox="1"/>
          <p:nvPr/>
        </p:nvSpPr>
        <p:spPr>
          <a:xfrm>
            <a:off x="4933741" y="994905"/>
            <a:ext cx="464672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Each site may order 1 supplemental kit per year.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AAA230-A7DF-6298-A440-7C8CFABD7D29}"/>
              </a:ext>
            </a:extLst>
          </p:cNvPr>
          <p:cNvSpPr/>
          <p:nvPr/>
        </p:nvSpPr>
        <p:spPr>
          <a:xfrm>
            <a:off x="3540187" y="3965163"/>
            <a:ext cx="2206487" cy="71519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0A23842-4163-BDAE-E939-0B918BB06978}"/>
              </a:ext>
            </a:extLst>
          </p:cNvPr>
          <p:cNvSpPr txBox="1">
            <a:spLocks/>
          </p:cNvSpPr>
          <p:nvPr/>
        </p:nvSpPr>
        <p:spPr>
          <a:xfrm>
            <a:off x="2134455" y="136124"/>
            <a:ext cx="8554915" cy="580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SCI-PE Kit Request Module </a:t>
            </a:r>
            <a:r>
              <a:rPr lang="en-US" sz="2000" b="1" dirty="0">
                <a:latin typeface="Calibri" panose="020F0502020204030204" pitchFamily="34" charset="0"/>
              </a:rPr>
              <a:t>(continued)</a:t>
            </a:r>
            <a:endParaRPr lang="en-US" sz="4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808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2F5FC-9AA3-7D7B-3F26-36F5EC78F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76263"/>
            <a:ext cx="10515600" cy="1851991"/>
          </a:xfrm>
        </p:spPr>
        <p:txBody>
          <a:bodyPr anchor="ctr">
            <a:normAutofit/>
          </a:bodyPr>
          <a:lstStyle/>
          <a:p>
            <a:pPr algn="ctr"/>
            <a:r>
              <a:rPr lang="en-US" sz="6000" dirty="0"/>
              <a:t>Specimen Labels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1850" y="4795024"/>
            <a:ext cx="10515600" cy="1294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Types of labels provided</a:t>
            </a:r>
          </a:p>
          <a:p>
            <a:pPr marL="0" indent="0" algn="ctr">
              <a:buNone/>
            </a:pPr>
            <a:r>
              <a:rPr lang="en-US" sz="2400" dirty="0"/>
              <a:t>Labeling tubes for NCRAD lab</a:t>
            </a:r>
          </a:p>
        </p:txBody>
      </p:sp>
    </p:spTree>
    <p:extLst>
      <p:ext uri="{BB962C8B-B14F-4D97-AF65-F5344CB8AC3E}">
        <p14:creationId xmlns:p14="http://schemas.microsoft.com/office/powerpoint/2010/main" val="1986164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01589-9D7E-2913-2E7A-049F6FD13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618937" y="377917"/>
            <a:ext cx="4954126" cy="941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Three Label Types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655368-D07C-EB1B-0C3B-3A6EA510BB69}"/>
              </a:ext>
            </a:extLst>
          </p:cNvPr>
          <p:cNvSpPr txBox="1"/>
          <p:nvPr/>
        </p:nvSpPr>
        <p:spPr>
          <a:xfrm>
            <a:off x="3655723" y="2090172"/>
            <a:ext cx="48805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+mj-lt"/>
              <a:buAutoNum type="arabicPeriod"/>
            </a:pPr>
            <a:r>
              <a:rPr lang="en-US" sz="2400" b="0" i="0" u="none" strike="noStrike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 Kit Number Labels</a:t>
            </a:r>
            <a:r>
              <a:rPr lang="en-US" sz="2400" b="0" i="0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>
              <a:buFont typeface="+mj-lt"/>
              <a:buAutoNum type="arabicPeriod"/>
            </a:pPr>
            <a:endParaRPr lang="en-US" sz="2400" b="0" i="0" dirty="0">
              <a:solidFill>
                <a:schemeClr val="accent6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+mj-lt"/>
              <a:buAutoNum type="arabicPeriod" startAt="2"/>
            </a:pPr>
            <a:r>
              <a:rPr lang="en-US" sz="2400" b="0" i="0" u="none" strike="noStrike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</a:rPr>
              <a:t>SCI-PE ID Labels</a:t>
            </a:r>
            <a:endParaRPr lang="en-US" sz="2400" b="0" i="0" dirty="0">
              <a:solidFill>
                <a:schemeClr val="accent6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+mj-lt"/>
              <a:buAutoNum type="arabicPeriod" startAt="2"/>
            </a:pPr>
            <a:endParaRPr lang="en-US" sz="2400" b="0" i="0" dirty="0">
              <a:solidFill>
                <a:schemeClr val="accent6"/>
              </a:solidFill>
              <a:effectLst/>
              <a:latin typeface="Calibri" panose="020F0502020204030204" pitchFamily="34" charset="0"/>
            </a:endParaRPr>
          </a:p>
          <a:p>
            <a:pPr algn="l" rtl="0" fontAlgn="base">
              <a:buFont typeface="+mj-lt"/>
              <a:buAutoNum type="arabicPeriod" startAt="3"/>
            </a:pPr>
            <a:r>
              <a:rPr lang="en-US" sz="2400" b="0" i="0" u="none" strike="noStrike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 Collection and Aliquot Tube Labels</a:t>
            </a:r>
            <a:r>
              <a:rPr lang="en-US" sz="2400" b="0" i="0" dirty="0">
                <a:solidFill>
                  <a:srgbClr val="006298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lvl="1" fontAlgn="base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b="0" i="1" u="none" strike="noStrike" dirty="0">
                <a:solidFill>
                  <a:schemeClr val="accent6"/>
                </a:solidFill>
                <a:effectLst/>
                <a:latin typeface="Calibri" panose="020F0502020204030204" pitchFamily="34" charset="0"/>
              </a:rPr>
              <a:t>Differ by specimen type</a:t>
            </a:r>
            <a:endParaRPr lang="en-US" sz="2000" b="0" i="1" dirty="0">
              <a:solidFill>
                <a:schemeClr val="accent6"/>
              </a:solidFill>
              <a:effectLst/>
              <a:latin typeface="Calibri" panose="020F050202020403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2709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08035-182E-C082-9433-F8FDB821B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44562" y="177883"/>
            <a:ext cx="4117910" cy="824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Kit Number Labels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607755" y="2033519"/>
            <a:ext cx="7197853" cy="30747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accent6"/>
                </a:solidFill>
              </a:rPr>
              <a:t>Used to track participant samples and provide quality assurance, unique to the subject </a:t>
            </a:r>
            <a:r>
              <a:rPr lang="en-US" sz="2000" b="1" i="1" dirty="0">
                <a:solidFill>
                  <a:schemeClr val="accent6"/>
                </a:solidFill>
              </a:rPr>
              <a:t>and</a:t>
            </a:r>
            <a:r>
              <a:rPr lang="en-US" sz="2000" b="1" dirty="0">
                <a:solidFill>
                  <a:schemeClr val="accent6"/>
                </a:solidFill>
              </a:rPr>
              <a:t> visit </a:t>
            </a:r>
            <a:endParaRPr lang="en-US" sz="900" b="1" dirty="0">
              <a:solidFill>
                <a:schemeClr val="accent6"/>
              </a:solidFill>
            </a:endParaRPr>
          </a:p>
          <a:p>
            <a:pPr marL="0" indent="0"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2000" b="1" dirty="0">
              <a:solidFill>
                <a:schemeClr val="accent6"/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Need to be placed on the following locations:</a:t>
            </a:r>
          </a:p>
          <a:p>
            <a:pPr marL="800100" lvl="1" indent="-342900"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Outside the </a:t>
            </a:r>
            <a:r>
              <a:rPr lang="en-US" sz="2000" dirty="0" err="1">
                <a:solidFill>
                  <a:schemeClr val="accent6"/>
                </a:solidFill>
              </a:rPr>
              <a:t>cryobox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i="1" dirty="0">
                <a:solidFill>
                  <a:schemeClr val="accent6"/>
                </a:solidFill>
              </a:rPr>
              <a:t>and</a:t>
            </a:r>
            <a:r>
              <a:rPr lang="en-US" sz="2000" dirty="0">
                <a:solidFill>
                  <a:schemeClr val="accent6"/>
                </a:solidFill>
              </a:rPr>
              <a:t> biohazard bag that houses aliquots during storage and shipment</a:t>
            </a:r>
          </a:p>
          <a:p>
            <a:pPr marL="800100" lvl="1" indent="-342900"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Biological Sample and Shipment Notification Form (as needed)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21FB23-5C58-E24D-BA51-E5AFC6B3C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158" y="2108626"/>
            <a:ext cx="2953162" cy="292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08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4A739-18ED-4190-6DB9-673B1F39A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396648" y="91113"/>
            <a:ext cx="3398704" cy="989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SCI-PE ID Label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727869" y="1877395"/>
            <a:ext cx="6944970" cy="3103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None/>
            </a:pPr>
            <a:r>
              <a:rPr lang="en-US" sz="2000" b="1" dirty="0">
                <a:solidFill>
                  <a:schemeClr val="accent6"/>
                </a:solidFill>
              </a:rPr>
              <a:t>Used to identify a participant by their unique patient ID and are used to help organize </a:t>
            </a:r>
            <a:r>
              <a:rPr lang="en-US" sz="2000" b="1" i="1" dirty="0">
                <a:solidFill>
                  <a:schemeClr val="accent6"/>
                </a:solidFill>
              </a:rPr>
              <a:t>collection</a:t>
            </a:r>
            <a:r>
              <a:rPr lang="en-US" sz="2000" b="1" dirty="0">
                <a:solidFill>
                  <a:schemeClr val="accent6"/>
                </a:solidFill>
              </a:rPr>
              <a:t> tube labels during collection and processing. </a:t>
            </a:r>
          </a:p>
          <a:p>
            <a:pPr marL="0" indent="0"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2000" dirty="0">
              <a:solidFill>
                <a:schemeClr val="accent6"/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Sites will be responsible for handwriting this onto the provided labels</a:t>
            </a:r>
          </a:p>
          <a:p>
            <a:pPr lvl="1"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Please use a fine point marker </a:t>
            </a:r>
          </a:p>
          <a:p>
            <a:pPr lvl="1"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Write information on label prior to adhering to tube</a:t>
            </a:r>
          </a:p>
          <a:p>
            <a:pPr lvl="1"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Place on all </a:t>
            </a:r>
            <a:r>
              <a:rPr lang="en-US" sz="2000" i="1" dirty="0">
                <a:solidFill>
                  <a:schemeClr val="accent6"/>
                </a:solidFill>
              </a:rPr>
              <a:t>collection</a:t>
            </a:r>
            <a:r>
              <a:rPr lang="en-US" sz="2000" dirty="0">
                <a:solidFill>
                  <a:schemeClr val="accent6"/>
                </a:solidFill>
              </a:rPr>
              <a:t> tubes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9CE89D-3936-AEDB-15AA-2D92E8C88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118" y="1976233"/>
            <a:ext cx="2905530" cy="290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72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CCBF3C-79F3-2356-941A-6B759380A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9261" y="1687449"/>
            <a:ext cx="2934109" cy="29150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3294" y="100832"/>
            <a:ext cx="7631191" cy="914984"/>
          </a:xfrm>
        </p:spPr>
        <p:txBody>
          <a:bodyPr>
            <a:noAutofit/>
          </a:bodyPr>
          <a:lstStyle/>
          <a:p>
            <a:r>
              <a:rPr lang="en-US" sz="4000" b="1" dirty="0"/>
              <a:t>Collection and Aliquot Tube Labels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09538" y="3108342"/>
            <a:ext cx="5563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Specimen Barcode (unique for each tube)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9538" y="1925518"/>
            <a:ext cx="1994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Study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09538" y="3461092"/>
            <a:ext cx="3225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Sample Type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9538" y="2714091"/>
            <a:ext cx="47563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Kit # (unique to the subject and visit)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BB57756-669F-D2B3-D2D5-5A919E5F01A7}"/>
              </a:ext>
            </a:extLst>
          </p:cNvPr>
          <p:cNvCxnSpPr>
            <a:cxnSpLocks/>
          </p:cNvCxnSpPr>
          <p:nvPr/>
        </p:nvCxnSpPr>
        <p:spPr>
          <a:xfrm flipH="1">
            <a:off x="4529378" y="2130023"/>
            <a:ext cx="128016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2E054C7-42B7-3D8A-3F00-F055DC161584}"/>
              </a:ext>
            </a:extLst>
          </p:cNvPr>
          <p:cNvCxnSpPr>
            <a:cxnSpLocks/>
          </p:cNvCxnSpPr>
          <p:nvPr/>
        </p:nvCxnSpPr>
        <p:spPr>
          <a:xfrm flipH="1" flipV="1">
            <a:off x="4163618" y="2522372"/>
            <a:ext cx="1645920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FE9F1A5-5C23-3D4B-469E-BB4979E77941}"/>
              </a:ext>
            </a:extLst>
          </p:cNvPr>
          <p:cNvCxnSpPr>
            <a:cxnSpLocks/>
          </p:cNvCxnSpPr>
          <p:nvPr/>
        </p:nvCxnSpPr>
        <p:spPr>
          <a:xfrm flipH="1">
            <a:off x="4529378" y="2914721"/>
            <a:ext cx="128016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3AF5AC8-96B8-95B6-BBCD-E29A1C5EDE85}"/>
              </a:ext>
            </a:extLst>
          </p:cNvPr>
          <p:cNvCxnSpPr>
            <a:cxnSpLocks/>
          </p:cNvCxnSpPr>
          <p:nvPr/>
        </p:nvCxnSpPr>
        <p:spPr>
          <a:xfrm flipH="1">
            <a:off x="4529378" y="3302552"/>
            <a:ext cx="128016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8C58E08-020A-D012-C4A8-525126756B8C}"/>
              </a:ext>
            </a:extLst>
          </p:cNvPr>
          <p:cNvCxnSpPr>
            <a:cxnSpLocks/>
          </p:cNvCxnSpPr>
          <p:nvPr/>
        </p:nvCxnSpPr>
        <p:spPr>
          <a:xfrm flipH="1">
            <a:off x="4044197" y="3676535"/>
            <a:ext cx="176534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27B3685-DE4E-24A6-FD9C-481DCE444BFA}"/>
              </a:ext>
            </a:extLst>
          </p:cNvPr>
          <p:cNvSpPr txBox="1"/>
          <p:nvPr/>
        </p:nvSpPr>
        <p:spPr>
          <a:xfrm>
            <a:off x="5809538" y="3855343"/>
            <a:ext cx="3225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Collection Container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180A40-BD89-30CA-2872-DC855DE916AB}"/>
              </a:ext>
            </a:extLst>
          </p:cNvPr>
          <p:cNvSpPr txBox="1"/>
          <p:nvPr/>
        </p:nvSpPr>
        <p:spPr>
          <a:xfrm>
            <a:off x="1560329" y="5789994"/>
            <a:ext cx="907134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dirty="0">
                <a:solidFill>
                  <a:srgbClr val="C00000"/>
                </a:solidFill>
              </a:rPr>
              <a:t>These labels are to be placed on ALL collection and aliquot tubes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F8981C8-6732-0B2C-E2E7-8C1517F49D65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4044197" y="4070786"/>
            <a:ext cx="1765341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F80B5A9-A60A-4257-67C7-F06454184251}"/>
              </a:ext>
            </a:extLst>
          </p:cNvPr>
          <p:cNvSpPr txBox="1"/>
          <p:nvPr/>
        </p:nvSpPr>
        <p:spPr>
          <a:xfrm>
            <a:off x="5809538" y="2310786"/>
            <a:ext cx="1994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Tube Type</a:t>
            </a:r>
          </a:p>
        </p:txBody>
      </p:sp>
    </p:spTree>
    <p:extLst>
      <p:ext uri="{BB962C8B-B14F-4D97-AF65-F5344CB8AC3E}">
        <p14:creationId xmlns:p14="http://schemas.microsoft.com/office/powerpoint/2010/main" val="2694915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ABEAC-D4FA-5D03-E941-0C59A60F0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F839774-A152-15C7-99F9-38FC3BA35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635" y="2628270"/>
            <a:ext cx="1197083" cy="11892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93DC38-F961-011F-C610-DC03DE77F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2932" y="2624794"/>
            <a:ext cx="1208378" cy="1192735"/>
          </a:xfrm>
          <a:prstGeom prst="rect">
            <a:avLst/>
          </a:prstGeom>
        </p:spPr>
      </p:pic>
      <p:sp>
        <p:nvSpPr>
          <p:cNvPr id="36" name="Title 1">
            <a:extLst>
              <a:ext uri="{FF2B5EF4-FFF2-40B4-BE49-F238E27FC236}">
                <a16:creationId xmlns:a16="http://schemas.microsoft.com/office/drawing/2014/main" id="{83DAFF6A-49DE-61DE-5BC4-6396E0A2359F}"/>
              </a:ext>
            </a:extLst>
          </p:cNvPr>
          <p:cNvSpPr txBox="1">
            <a:spLocks/>
          </p:cNvSpPr>
          <p:nvPr/>
        </p:nvSpPr>
        <p:spPr>
          <a:xfrm>
            <a:off x="683538" y="-30907"/>
            <a:ext cx="10681400" cy="10007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libri" panose="020F0502020204030204" pitchFamily="34" charset="0"/>
              </a:rPr>
              <a:t>Collection and Aliquot Tube Label Example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2216D0A-914F-5CA5-F17F-1788EE535CE0}"/>
              </a:ext>
            </a:extLst>
          </p:cNvPr>
          <p:cNvSpPr txBox="1"/>
          <p:nvPr/>
        </p:nvSpPr>
        <p:spPr>
          <a:xfrm>
            <a:off x="5838266" y="3756333"/>
            <a:ext cx="442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006298"/>
                </a:solidFill>
              </a:rPr>
              <a:t>x2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447589E-5D2F-3A91-A73F-716115D6A143}"/>
              </a:ext>
            </a:extLst>
          </p:cNvPr>
          <p:cNvSpPr txBox="1"/>
          <p:nvPr/>
        </p:nvSpPr>
        <p:spPr>
          <a:xfrm>
            <a:off x="7224316" y="3756333"/>
            <a:ext cx="53013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x7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6F7A4BD-BCC7-B73E-C853-84DB6659F846}"/>
              </a:ext>
            </a:extLst>
          </p:cNvPr>
          <p:cNvSpPr txBox="1"/>
          <p:nvPr/>
        </p:nvSpPr>
        <p:spPr>
          <a:xfrm>
            <a:off x="8675571" y="3756333"/>
            <a:ext cx="442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x2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A7057E-0CAE-1A0E-406F-C3E92FDA5C03}"/>
              </a:ext>
            </a:extLst>
          </p:cNvPr>
          <p:cNvSpPr txBox="1"/>
          <p:nvPr/>
        </p:nvSpPr>
        <p:spPr>
          <a:xfrm>
            <a:off x="5424622" y="2375794"/>
            <a:ext cx="1343176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dirty="0"/>
              <a:t>Collection Tube Label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2ACC905-C93C-52C8-EB8E-B0C56F54CEAC}"/>
              </a:ext>
            </a:extLst>
          </p:cNvPr>
          <p:cNvSpPr txBox="1"/>
          <p:nvPr/>
        </p:nvSpPr>
        <p:spPr>
          <a:xfrm>
            <a:off x="6873266" y="2375794"/>
            <a:ext cx="1232237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dirty="0">
                <a:solidFill>
                  <a:schemeClr val="accent1"/>
                </a:solidFill>
              </a:rPr>
              <a:t>Aliquot Tube Label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66F04EF-EB9F-2C35-18DC-3A1C3F96E736}"/>
              </a:ext>
            </a:extLst>
          </p:cNvPr>
          <p:cNvSpPr txBox="1"/>
          <p:nvPr/>
        </p:nvSpPr>
        <p:spPr>
          <a:xfrm>
            <a:off x="8280464" y="2375794"/>
            <a:ext cx="1232237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50" dirty="0">
                <a:solidFill>
                  <a:schemeClr val="accent1"/>
                </a:solidFill>
              </a:rPr>
              <a:t>Aliquot Tube Label</a:t>
            </a:r>
          </a:p>
        </p:txBody>
      </p:sp>
      <p:sp>
        <p:nvSpPr>
          <p:cNvPr id="1056" name="TextBox 1055">
            <a:extLst>
              <a:ext uri="{FF2B5EF4-FFF2-40B4-BE49-F238E27FC236}">
                <a16:creationId xmlns:a16="http://schemas.microsoft.com/office/drawing/2014/main" id="{9B3FD2CA-460A-EFFB-772A-6DCC158A36A1}"/>
              </a:ext>
            </a:extLst>
          </p:cNvPr>
          <p:cNvSpPr txBox="1"/>
          <p:nvPr/>
        </p:nvSpPr>
        <p:spPr>
          <a:xfrm>
            <a:off x="2511534" y="1978566"/>
            <a:ext cx="2874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Blood Kit Labels </a:t>
            </a:r>
            <a:r>
              <a:rPr lang="en-US" i="1" dirty="0"/>
              <a:t>Examples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042185A-DD1F-29D1-74CE-EF0B5A7F17AB}"/>
              </a:ext>
            </a:extLst>
          </p:cNvPr>
          <p:cNvSpPr txBox="1"/>
          <p:nvPr/>
        </p:nvSpPr>
        <p:spPr>
          <a:xfrm>
            <a:off x="2919769" y="3748284"/>
            <a:ext cx="442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x4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D39C028-244F-B0FA-0E3B-D38CF5786983}"/>
              </a:ext>
            </a:extLst>
          </p:cNvPr>
          <p:cNvSpPr txBox="1"/>
          <p:nvPr/>
        </p:nvSpPr>
        <p:spPr>
          <a:xfrm>
            <a:off x="4324806" y="3756333"/>
            <a:ext cx="53013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x4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25EFF0DD-9ADE-84D7-7147-D2A7EA9D9E5C}"/>
              </a:ext>
            </a:extLst>
          </p:cNvPr>
          <p:cNvSpPr/>
          <p:nvPr/>
        </p:nvSpPr>
        <p:spPr>
          <a:xfrm>
            <a:off x="2919769" y="3433582"/>
            <a:ext cx="585606" cy="176254"/>
          </a:xfrm>
          <a:prstGeom prst="rect">
            <a:avLst/>
          </a:prstGeom>
          <a:noFill/>
          <a:ln>
            <a:solidFill>
              <a:srgbClr val="00843D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69315D45-EDBF-711F-8930-3251881A21CF}"/>
              </a:ext>
            </a:extLst>
          </p:cNvPr>
          <p:cNvSpPr/>
          <p:nvPr/>
        </p:nvSpPr>
        <p:spPr>
          <a:xfrm>
            <a:off x="5776977" y="2875958"/>
            <a:ext cx="585606" cy="141478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  <a:effectLst>
            <a:glow rad="228600">
              <a:schemeClr val="tx1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44A1DB-F109-8B27-3486-8D2FF6E14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9515" y="2616456"/>
            <a:ext cx="1211104" cy="12111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ED69CE8-8CD3-94BE-A2ED-7BB136CF9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0842" y="2628245"/>
            <a:ext cx="1197083" cy="118928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C1BA1E6-4250-597F-5AC1-FE6C0A12D988}"/>
              </a:ext>
            </a:extLst>
          </p:cNvPr>
          <p:cNvSpPr/>
          <p:nvPr/>
        </p:nvSpPr>
        <p:spPr>
          <a:xfrm>
            <a:off x="7196580" y="2881561"/>
            <a:ext cx="585606" cy="141478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  <a:effectLst>
            <a:glow rad="228600">
              <a:schemeClr val="tx1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0519D5D-0478-4399-B272-DF60CAB6FC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8040" y="2632144"/>
            <a:ext cx="1197083" cy="1185385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C828F46-E62F-976A-5DDE-ABBDEB234492}"/>
              </a:ext>
            </a:extLst>
          </p:cNvPr>
          <p:cNvSpPr/>
          <p:nvPr/>
        </p:nvSpPr>
        <p:spPr>
          <a:xfrm>
            <a:off x="8625503" y="2894869"/>
            <a:ext cx="585606" cy="141478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  <a:effectLst>
            <a:glow rad="228600">
              <a:schemeClr val="tx1">
                <a:lumMod val="40000"/>
                <a:lumOff val="60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977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C195B-5FF5-35BF-DFD3-C4F2F2F92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29E660C-7347-34CD-2E4A-2F21B5F8A7E5}"/>
              </a:ext>
            </a:extLst>
          </p:cNvPr>
          <p:cNvSpPr/>
          <p:nvPr/>
        </p:nvSpPr>
        <p:spPr>
          <a:xfrm>
            <a:off x="2096554" y="755376"/>
            <a:ext cx="1597572" cy="534724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572960" y="-73609"/>
            <a:ext cx="11045899" cy="964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libri" panose="020F0502020204030204" pitchFamily="34" charset="0"/>
              </a:rPr>
              <a:t>Label Placement for Blood Collection Tubes</a:t>
            </a:r>
          </a:p>
        </p:txBody>
      </p:sp>
      <p:sp>
        <p:nvSpPr>
          <p:cNvPr id="15" name="TextBox 10" descr="Text box highlighting the pictured Collection Tube/Aliquot Label"/>
          <p:cNvSpPr txBox="1"/>
          <p:nvPr/>
        </p:nvSpPr>
        <p:spPr>
          <a:xfrm>
            <a:off x="4371693" y="2641915"/>
            <a:ext cx="1724217" cy="722106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/>
                <a:cs typeface="Calibri" panose="020F0502020204030204" pitchFamily="34" charset="0"/>
              </a:rPr>
              <a:t>1. Collection Tube Label</a:t>
            </a:r>
            <a:endParaRPr lang="en-US" dirty="0">
              <a:effectLst/>
              <a:latin typeface="Calibri" panose="020F0502020204030204" pitchFamily="34" charset="0"/>
              <a:ea typeface="PMingLiU"/>
            </a:endParaRPr>
          </a:p>
        </p:txBody>
      </p:sp>
      <p:sp>
        <p:nvSpPr>
          <p:cNvPr id="16" name="TextBox 10" descr="Text box highlighting the pictured Site and RAVE ID Label"/>
          <p:cNvSpPr txBox="1"/>
          <p:nvPr/>
        </p:nvSpPr>
        <p:spPr>
          <a:xfrm>
            <a:off x="4354962" y="3832360"/>
            <a:ext cx="1740947" cy="721291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MingLiU"/>
                <a:cs typeface="Calibri" panose="020F0502020204030204" pitchFamily="34" charset="0"/>
              </a:rPr>
              <a:t>2. SCI-PE ID Label</a:t>
            </a:r>
            <a:endParaRPr lang="en-US" dirty="0">
              <a:effectLst/>
              <a:latin typeface="Calibri" panose="020F0502020204030204" pitchFamily="34" charset="0"/>
              <a:ea typeface="PMingLiU"/>
            </a:endParaRPr>
          </a:p>
        </p:txBody>
      </p:sp>
      <p:sp>
        <p:nvSpPr>
          <p:cNvPr id="17" name="Left Arrow 16" descr="A green arrow points from the Collection Tube/Aliquot Label text box to the corresponding label in the photo."/>
          <p:cNvSpPr/>
          <p:nvPr/>
        </p:nvSpPr>
        <p:spPr>
          <a:xfrm>
            <a:off x="3486916" y="2893417"/>
            <a:ext cx="818866" cy="319841"/>
          </a:xfrm>
          <a:prstGeom prst="leftArrow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Left Arrow 16" descr="A green arrow points from the Collection Tube/Aliquot Label text box to the corresponding label in the photo.">
            <a:extLst>
              <a:ext uri="{FF2B5EF4-FFF2-40B4-BE49-F238E27FC236}">
                <a16:creationId xmlns:a16="http://schemas.microsoft.com/office/drawing/2014/main" id="{8C313D5F-F8F3-AD1E-F175-28D914B4BE80}"/>
              </a:ext>
            </a:extLst>
          </p:cNvPr>
          <p:cNvSpPr/>
          <p:nvPr/>
        </p:nvSpPr>
        <p:spPr>
          <a:xfrm>
            <a:off x="3470275" y="4033086"/>
            <a:ext cx="818866" cy="319841"/>
          </a:xfrm>
          <a:prstGeom prst="leftArrow">
            <a:avLst/>
          </a:prstGeom>
          <a:solidFill>
            <a:schemeClr val="accent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C6D28BBD-A2D0-02DF-6C76-401202941D59}"/>
              </a:ext>
            </a:extLst>
          </p:cNvPr>
          <p:cNvSpPr txBox="1">
            <a:spLocks/>
          </p:cNvSpPr>
          <p:nvPr/>
        </p:nvSpPr>
        <p:spPr>
          <a:xfrm>
            <a:off x="6640140" y="2183133"/>
            <a:ext cx="5181600" cy="31067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GB" sz="2000" dirty="0">
                <a:solidFill>
                  <a:schemeClr val="accent6"/>
                </a:solidFill>
              </a:rPr>
              <a:t>Label all collection tubes </a:t>
            </a:r>
            <a:r>
              <a:rPr lang="en-GB" sz="2000" i="1" u="sng" dirty="0">
                <a:solidFill>
                  <a:schemeClr val="accent6"/>
                </a:solidFill>
              </a:rPr>
              <a:t>before</a:t>
            </a:r>
            <a:r>
              <a:rPr lang="en-GB" sz="2000" dirty="0">
                <a:solidFill>
                  <a:schemeClr val="accent6"/>
                </a:solidFill>
              </a:rPr>
              <a:t> collecting, processing, and freezing.</a:t>
            </a: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Label only </a:t>
            </a:r>
            <a:r>
              <a:rPr lang="en-US" sz="2000" i="1" u="sng" dirty="0">
                <a:solidFill>
                  <a:schemeClr val="accent6"/>
                </a:solidFill>
              </a:rPr>
              <a:t>1</a:t>
            </a:r>
            <a:r>
              <a:rPr lang="en-US" sz="2000" dirty="0">
                <a:solidFill>
                  <a:schemeClr val="accent6"/>
                </a:solidFill>
              </a:rPr>
              <a:t> participant’s tubes at a time to avoid mix-ups</a:t>
            </a: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Wrap the label around the tube </a:t>
            </a:r>
            <a:r>
              <a:rPr lang="en-US" sz="2000" i="1" u="sng" dirty="0">
                <a:solidFill>
                  <a:schemeClr val="accent6"/>
                </a:solidFill>
              </a:rPr>
              <a:t>horizontally</a:t>
            </a:r>
            <a:r>
              <a:rPr lang="en-US" sz="2000" dirty="0">
                <a:solidFill>
                  <a:schemeClr val="accent6"/>
                </a:solidFill>
              </a:rPr>
              <a:t>. Label position is important for </a:t>
            </a:r>
            <a:r>
              <a:rPr lang="en-US" sz="2000" i="1" u="sng" dirty="0">
                <a:solidFill>
                  <a:schemeClr val="accent6"/>
                </a:solidFill>
              </a:rPr>
              <a:t>all</a:t>
            </a:r>
            <a:r>
              <a:rPr lang="en-US" sz="2000" dirty="0">
                <a:solidFill>
                  <a:schemeClr val="accent6"/>
                </a:solidFill>
              </a:rPr>
              <a:t> tube types</a:t>
            </a: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Make sure the label is completely adhered with no edges coming undone</a:t>
            </a:r>
            <a:endParaRPr lang="en-US" sz="2000" dirty="0"/>
          </a:p>
        </p:txBody>
      </p:sp>
      <p:pic>
        <p:nvPicPr>
          <p:cNvPr id="4" name="Picture 3" descr="The picture shows a purple top EDTA tube  with two types of labels. There is a collection tube label on top, with a QR code, barcode number and sample type, plasma. There is another label below, a participant ID label which reads &quot;PT ID&quot; and has a blank space for the participant ID number.">
            <a:extLst>
              <a:ext uri="{FF2B5EF4-FFF2-40B4-BE49-F238E27FC236}">
                <a16:creationId xmlns:a16="http://schemas.microsoft.com/office/drawing/2014/main" id="{864B52D1-B7DB-8D34-99E6-261AFE4A4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035" y="1026105"/>
            <a:ext cx="969412" cy="4434730"/>
          </a:xfrm>
          <a:prstGeom prst="rect">
            <a:avLst/>
          </a:prstGeom>
        </p:spPr>
      </p:pic>
      <p:sp>
        <p:nvSpPr>
          <p:cNvPr id="13" name="TextBox 12" descr="A Site and RAVE ID Label is shown. There is one blank for the Site ID and a second blank for the RAVE ID.">
            <a:extLst>
              <a:ext uri="{FF2B5EF4-FFF2-40B4-BE49-F238E27FC236}">
                <a16:creationId xmlns:a16="http://schemas.microsoft.com/office/drawing/2014/main" id="{AA5E2D6E-F7BA-C07A-0F19-8E78EDE07DDE}"/>
              </a:ext>
            </a:extLst>
          </p:cNvPr>
          <p:cNvSpPr txBox="1"/>
          <p:nvPr/>
        </p:nvSpPr>
        <p:spPr>
          <a:xfrm rot="5400000">
            <a:off x="2408435" y="3915663"/>
            <a:ext cx="1026965" cy="677108"/>
          </a:xfrm>
          <a:prstGeom prst="rect">
            <a:avLst/>
          </a:prstGeom>
          <a:solidFill>
            <a:srgbClr val="FFFFFF"/>
          </a:solidFill>
          <a:ln w="3175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Site ID: _____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RAVE #: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_____________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4" name="Picture 13" descr="The picture shows a purple top EDTA tube  with two types of labels. There is a collection tube label on top, with a QR code, barcode number and sample type, plasma. There is another label below, a participant ID label which reads &quot;PT ID&quot; and has a blank space for the participant ID number.">
            <a:extLst>
              <a:ext uri="{FF2B5EF4-FFF2-40B4-BE49-F238E27FC236}">
                <a16:creationId xmlns:a16="http://schemas.microsoft.com/office/drawing/2014/main" id="{E49AF7F5-7B6D-4E76-1708-42444B43C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9" y="1026105"/>
            <a:ext cx="969412" cy="4434730"/>
          </a:xfrm>
          <a:prstGeom prst="rect">
            <a:avLst/>
          </a:prstGeom>
        </p:spPr>
      </p:pic>
      <p:sp>
        <p:nvSpPr>
          <p:cNvPr id="23" name="TextBox 10" descr="Text box highlighting the pictured Site and RAVE ID Label">
            <a:extLst>
              <a:ext uri="{FF2B5EF4-FFF2-40B4-BE49-F238E27FC236}">
                <a16:creationId xmlns:a16="http://schemas.microsoft.com/office/drawing/2014/main" id="{4A08CFF6-2944-678F-5FD5-50AE5CA8AF80}"/>
              </a:ext>
            </a:extLst>
          </p:cNvPr>
          <p:cNvSpPr txBox="1"/>
          <p:nvPr/>
        </p:nvSpPr>
        <p:spPr>
          <a:xfrm>
            <a:off x="971941" y="5522590"/>
            <a:ext cx="969412" cy="360646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PMingLiU"/>
                <a:cs typeface="Calibri" panose="020F0502020204030204" pitchFamily="34" charset="0"/>
              </a:rPr>
              <a:t>INCORRECT</a:t>
            </a:r>
            <a:endParaRPr lang="en-US" sz="1200" dirty="0">
              <a:solidFill>
                <a:srgbClr val="C00000"/>
              </a:solidFill>
              <a:effectLst/>
              <a:latin typeface="Calibri" panose="020F0502020204030204" pitchFamily="34" charset="0"/>
              <a:ea typeface="PMingLiU"/>
            </a:endParaRPr>
          </a:p>
        </p:txBody>
      </p:sp>
      <p:sp>
        <p:nvSpPr>
          <p:cNvPr id="24" name="TextBox 10" descr="Text box highlighting the pictured Site and RAVE ID Label">
            <a:extLst>
              <a:ext uri="{FF2B5EF4-FFF2-40B4-BE49-F238E27FC236}">
                <a16:creationId xmlns:a16="http://schemas.microsoft.com/office/drawing/2014/main" id="{C05D25B5-6030-4162-97AA-9AADE2F5ED64}"/>
              </a:ext>
            </a:extLst>
          </p:cNvPr>
          <p:cNvSpPr txBox="1"/>
          <p:nvPr/>
        </p:nvSpPr>
        <p:spPr>
          <a:xfrm>
            <a:off x="2437211" y="5522590"/>
            <a:ext cx="969412" cy="360646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accent1"/>
                </a:solidFill>
                <a:latin typeface="Calibri" panose="020F0502020204030204" pitchFamily="34" charset="0"/>
                <a:ea typeface="PMingLiU"/>
                <a:cs typeface="Calibri" panose="020F0502020204030204" pitchFamily="34" charset="0"/>
              </a:rPr>
              <a:t>CORRECT</a:t>
            </a:r>
            <a:endParaRPr lang="en-US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PMingLiU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15D6FC-F1BC-2467-48AF-978EEB0F2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97" y="2458810"/>
            <a:ext cx="1044700" cy="10378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4B517D-A699-3DF5-4B19-E7F3A1428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399567" y="2458810"/>
            <a:ext cx="1044700" cy="10378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C082BE-FD4A-5568-80AA-CA68D665E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297" y="3736531"/>
            <a:ext cx="1041276" cy="10447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CAAB98-123F-73F5-8300-95764774B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401279" y="3734819"/>
            <a:ext cx="1041276" cy="10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11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096000" y="1945487"/>
            <a:ext cx="5181600" cy="3106796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accent6"/>
                </a:solidFill>
              </a:rPr>
              <a:t>Label all aliquot tubes </a:t>
            </a:r>
            <a:r>
              <a:rPr lang="en-GB" sz="2000" i="1" u="sng" dirty="0">
                <a:solidFill>
                  <a:schemeClr val="accent6"/>
                </a:solidFill>
              </a:rPr>
              <a:t>before</a:t>
            </a:r>
            <a:r>
              <a:rPr lang="en-GB" sz="2000" dirty="0">
                <a:solidFill>
                  <a:schemeClr val="accent6"/>
                </a:solidFill>
              </a:rPr>
              <a:t> chilling, processing, and freezing samples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Label only </a:t>
            </a:r>
            <a:r>
              <a:rPr lang="en-US" sz="2000" i="1" u="sng" dirty="0">
                <a:solidFill>
                  <a:schemeClr val="accent6"/>
                </a:solidFill>
              </a:rPr>
              <a:t>1</a:t>
            </a:r>
            <a:r>
              <a:rPr lang="en-US" sz="2000" dirty="0">
                <a:solidFill>
                  <a:schemeClr val="accent6"/>
                </a:solidFill>
              </a:rPr>
              <a:t> participant’s tubes at a time to avoid mix-ups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Please place the barcode near the cap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Wrap the label around the tube </a:t>
            </a:r>
            <a:r>
              <a:rPr lang="en-US" sz="2000" i="1" u="sng" dirty="0">
                <a:solidFill>
                  <a:schemeClr val="accent6"/>
                </a:solidFill>
              </a:rPr>
              <a:t>horizontally</a:t>
            </a:r>
            <a:r>
              <a:rPr lang="en-US" sz="2000" dirty="0">
                <a:solidFill>
                  <a:schemeClr val="accent6"/>
                </a:solidFill>
              </a:rPr>
              <a:t>. Label position is important for </a:t>
            </a:r>
            <a:r>
              <a:rPr lang="en-US" sz="2000" i="1" u="sng" dirty="0">
                <a:solidFill>
                  <a:schemeClr val="accent6"/>
                </a:solidFill>
              </a:rPr>
              <a:t>all</a:t>
            </a:r>
            <a:r>
              <a:rPr lang="en-US" sz="2000" dirty="0">
                <a:solidFill>
                  <a:schemeClr val="accent6"/>
                </a:solidFill>
              </a:rPr>
              <a:t> tube types</a:t>
            </a:r>
          </a:p>
          <a:p>
            <a:pPr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Make sure the label is completely adhered with no edges coming undone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8400" y="-121139"/>
            <a:ext cx="5695200" cy="1325563"/>
          </a:xfrm>
        </p:spPr>
        <p:txBody>
          <a:bodyPr anchor="ctr">
            <a:normAutofit/>
          </a:bodyPr>
          <a:lstStyle/>
          <a:p>
            <a:r>
              <a:rPr lang="en-US" sz="4000" b="1" dirty="0"/>
              <a:t>Labeling Aliquot Samples</a:t>
            </a:r>
          </a:p>
        </p:txBody>
      </p:sp>
      <p:sp>
        <p:nvSpPr>
          <p:cNvPr id="4" name="TextBox 10" descr="Text box highlighting the pictured Site and RAVE ID Label">
            <a:extLst>
              <a:ext uri="{FF2B5EF4-FFF2-40B4-BE49-F238E27FC236}">
                <a16:creationId xmlns:a16="http://schemas.microsoft.com/office/drawing/2014/main" id="{33806E35-8D18-14A0-A1BD-7875FD765677}"/>
              </a:ext>
            </a:extLst>
          </p:cNvPr>
          <p:cNvSpPr txBox="1"/>
          <p:nvPr/>
        </p:nvSpPr>
        <p:spPr>
          <a:xfrm>
            <a:off x="1897906" y="4073078"/>
            <a:ext cx="969412" cy="360646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rgbClr val="C00000"/>
                </a:solidFill>
                <a:latin typeface="Calibri" panose="020F0502020204030204" pitchFamily="34" charset="0"/>
                <a:ea typeface="PMingLiU"/>
                <a:cs typeface="Calibri" panose="020F0502020204030204" pitchFamily="34" charset="0"/>
              </a:rPr>
              <a:t>INCORRECT</a:t>
            </a:r>
            <a:endParaRPr lang="en-US" sz="1200" dirty="0">
              <a:solidFill>
                <a:srgbClr val="C00000"/>
              </a:solidFill>
              <a:effectLst/>
              <a:latin typeface="Calibri" panose="020F0502020204030204" pitchFamily="34" charset="0"/>
              <a:ea typeface="PMingLiU"/>
            </a:endParaRPr>
          </a:p>
        </p:txBody>
      </p:sp>
      <p:sp>
        <p:nvSpPr>
          <p:cNvPr id="5" name="TextBox 10" descr="Text box highlighting the pictured Site and RAVE ID Label">
            <a:extLst>
              <a:ext uri="{FF2B5EF4-FFF2-40B4-BE49-F238E27FC236}">
                <a16:creationId xmlns:a16="http://schemas.microsoft.com/office/drawing/2014/main" id="{A6AD3143-D913-7FA9-0C7B-36AB8A46CA06}"/>
              </a:ext>
            </a:extLst>
          </p:cNvPr>
          <p:cNvSpPr txBox="1"/>
          <p:nvPr/>
        </p:nvSpPr>
        <p:spPr>
          <a:xfrm>
            <a:off x="3373000" y="4073078"/>
            <a:ext cx="969412" cy="360646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schemeClr val="accent1"/>
                </a:solidFill>
                <a:latin typeface="Calibri" panose="020F0502020204030204" pitchFamily="34" charset="0"/>
                <a:ea typeface="PMingLiU"/>
                <a:cs typeface="Calibri" panose="020F0502020204030204" pitchFamily="34" charset="0"/>
              </a:rPr>
              <a:t>CORRECT</a:t>
            </a:r>
            <a:endParaRPr lang="en-US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PMingLiU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B2F95-D3B6-C9B3-4884-8801F462FA84}"/>
              </a:ext>
            </a:extLst>
          </p:cNvPr>
          <p:cNvSpPr txBox="1"/>
          <p:nvPr/>
        </p:nvSpPr>
        <p:spPr>
          <a:xfrm>
            <a:off x="2085152" y="4590287"/>
            <a:ext cx="1945532" cy="64633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Aliquot Tube Label Diagram</a:t>
            </a:r>
          </a:p>
        </p:txBody>
      </p:sp>
      <p:pic>
        <p:nvPicPr>
          <p:cNvPr id="8" name="Picture 7" descr="A diagram of different types of test tubes&#10;&#10;Description automatically generated">
            <a:extLst>
              <a:ext uri="{FF2B5EF4-FFF2-40B4-BE49-F238E27FC236}">
                <a16:creationId xmlns:a16="http://schemas.microsoft.com/office/drawing/2014/main" id="{F750B8FE-28D5-CE1E-678C-85C55A507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4" b="40058"/>
          <a:stretch/>
        </p:blipFill>
        <p:spPr>
          <a:xfrm>
            <a:off x="1495968" y="1413255"/>
            <a:ext cx="3123900" cy="2553496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B705D3-A0E5-21E1-4E68-929D5F3E2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743" y="2772769"/>
            <a:ext cx="853738" cy="8481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81CEC6-7CD4-4CF2-41BB-569EFB4D2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402412" y="2805782"/>
            <a:ext cx="853738" cy="84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51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5472C-54B9-475D-51DE-65973C21B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CC11004-162D-C54A-B4D7-1D2559EFA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3513"/>
            <a:ext cx="10515600" cy="2852737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Handling/Processing Study Specimens: Blood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4BC623C-2CE3-C9F3-8CE1-E4C079DC1906}"/>
              </a:ext>
            </a:extLst>
          </p:cNvPr>
          <p:cNvSpPr txBox="1">
            <a:spLocks/>
          </p:cNvSpPr>
          <p:nvPr/>
        </p:nvSpPr>
        <p:spPr>
          <a:xfrm>
            <a:off x="838200" y="5448823"/>
            <a:ext cx="10515600" cy="7159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Collection and Aliquoting</a:t>
            </a:r>
          </a:p>
        </p:txBody>
      </p:sp>
    </p:spTree>
    <p:extLst>
      <p:ext uri="{BB962C8B-B14F-4D97-AF65-F5344CB8AC3E}">
        <p14:creationId xmlns:p14="http://schemas.microsoft.com/office/powerpoint/2010/main" val="3533791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2774C-3E6B-ADDA-B5F7-BC6B7669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919167" y="51675"/>
            <a:ext cx="4353663" cy="729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Cryovial Cap Colors</a:t>
            </a:r>
          </a:p>
        </p:txBody>
      </p:sp>
      <p:graphicFrame>
        <p:nvGraphicFramePr>
          <p:cNvPr id="3" name="Table 2" descr="A table with cap color, sample type, and cap image. Lavender cap: plasma. Clear cap: buffy coat. Red cap: serum. Orange cap: CSF. Blue cap: residual aliquot (plasma, serum, or CSF).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978366"/>
              </p:ext>
            </p:extLst>
          </p:nvPr>
        </p:nvGraphicFramePr>
        <p:xfrm>
          <a:off x="2031998" y="2010221"/>
          <a:ext cx="8127999" cy="2676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929899275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31799382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089834707"/>
                    </a:ext>
                  </a:extLst>
                </a:gridCol>
              </a:tblGrid>
              <a:tr h="62920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Cap 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Sample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Cryovial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282313"/>
                  </a:ext>
                </a:extLst>
              </a:tr>
              <a:tr h="6379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Lavender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Plasma</a:t>
                      </a:r>
                    </a:p>
                    <a:p>
                      <a:pPr algn="ctr"/>
                      <a:r>
                        <a:rPr lang="en-US" sz="1400" dirty="0">
                          <a:solidFill>
                            <a:schemeClr val="accent6"/>
                          </a:solidFill>
                        </a:rPr>
                        <a:t>(From EDTA 10mL)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771998"/>
                  </a:ext>
                </a:extLst>
              </a:tr>
              <a:tr h="6379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Buffy Coat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88396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Residual Plasma Aliquot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816405"/>
                  </a:ext>
                </a:extLst>
              </a:tr>
            </a:tbl>
          </a:graphicData>
        </a:graphic>
      </p:graphicFrame>
      <p:pic>
        <p:nvPicPr>
          <p:cNvPr id="12" name="Picture 11" descr="A close-up of a test tube&#10;&#10;AI-generated content may be incorrect.">
            <a:extLst>
              <a:ext uri="{FF2B5EF4-FFF2-40B4-BE49-F238E27FC236}">
                <a16:creationId xmlns:a16="http://schemas.microsoft.com/office/drawing/2014/main" id="{FC584D6B-E7C6-1149-0F00-48C370B317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01339" y="3618004"/>
            <a:ext cx="429003" cy="1349409"/>
          </a:xfrm>
          <a:prstGeom prst="rect">
            <a:avLst/>
          </a:prstGeom>
        </p:spPr>
      </p:pic>
      <p:pic>
        <p:nvPicPr>
          <p:cNvPr id="14" name="Picture 13" descr="A close-up of a test tube&#10;&#10;AI-generated content may be incorrect.">
            <a:extLst>
              <a:ext uri="{FF2B5EF4-FFF2-40B4-BE49-F238E27FC236}">
                <a16:creationId xmlns:a16="http://schemas.microsoft.com/office/drawing/2014/main" id="{44E0AF50-F032-3FE5-618C-8DD1B80EC4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90377" y="2915319"/>
            <a:ext cx="515057" cy="1381471"/>
          </a:xfrm>
          <a:prstGeom prst="rect">
            <a:avLst/>
          </a:prstGeom>
        </p:spPr>
      </p:pic>
      <p:pic>
        <p:nvPicPr>
          <p:cNvPr id="20" name="Picture 19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23D1DA1F-AAE8-95EC-7C46-1657E93099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425774" y="2281929"/>
            <a:ext cx="612198" cy="138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39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A5332-C5D0-E05F-E8E9-C558BBEC3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Arrow: Curved Right 44">
            <a:extLst>
              <a:ext uri="{FF2B5EF4-FFF2-40B4-BE49-F238E27FC236}">
                <a16:creationId xmlns:a16="http://schemas.microsoft.com/office/drawing/2014/main" id="{69FF6E09-DA22-14C6-9F24-8FE152452D96}"/>
              </a:ext>
            </a:extLst>
          </p:cNvPr>
          <p:cNvSpPr/>
          <p:nvPr/>
        </p:nvSpPr>
        <p:spPr>
          <a:xfrm>
            <a:off x="6768710" y="3508665"/>
            <a:ext cx="782099" cy="952714"/>
          </a:xfrm>
          <a:prstGeom prst="curvedRightArrow">
            <a:avLst>
              <a:gd name="adj1" fmla="val 8588"/>
              <a:gd name="adj2" fmla="val 27264"/>
              <a:gd name="adj3" fmla="val 20774"/>
            </a:avLst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108" name="Picture 4107" descr="A close up of a battery&#10;&#10;AI-generated content may be incorrect.">
            <a:extLst>
              <a:ext uri="{FF2B5EF4-FFF2-40B4-BE49-F238E27FC236}">
                <a16:creationId xmlns:a16="http://schemas.microsoft.com/office/drawing/2014/main" id="{1F7609FB-AB3F-77CE-5062-C9AF0C4F66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046" y="1815306"/>
            <a:ext cx="561758" cy="2532880"/>
          </a:xfrm>
          <a:prstGeom prst="rect">
            <a:avLst/>
          </a:prstGeom>
        </p:spPr>
      </p:pic>
      <p:pic>
        <p:nvPicPr>
          <p:cNvPr id="5139" name="Picture 5138" descr="A glass tube with a yellow liquid inside&#10;&#10;AI-generated content may be incorrect.">
            <a:extLst>
              <a:ext uri="{FF2B5EF4-FFF2-40B4-BE49-F238E27FC236}">
                <a16:creationId xmlns:a16="http://schemas.microsoft.com/office/drawing/2014/main" id="{852D897E-4367-A38E-E56C-CD28FC107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27" y="1788192"/>
            <a:ext cx="790685" cy="2048161"/>
          </a:xfrm>
          <a:prstGeom prst="rect">
            <a:avLst/>
          </a:prstGeom>
        </p:spPr>
      </p:pic>
      <p:pic>
        <p:nvPicPr>
          <p:cNvPr id="16" name="Picture 15" descr="A close up of a tube&#10;&#10;AI-generated content may be incorrect.">
            <a:extLst>
              <a:ext uri="{FF2B5EF4-FFF2-40B4-BE49-F238E27FC236}">
                <a16:creationId xmlns:a16="http://schemas.microsoft.com/office/drawing/2014/main" id="{D8D44498-D0A3-B184-C536-C37A1E5A2C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79"/>
          <a:stretch>
            <a:fillRect/>
          </a:stretch>
        </p:blipFill>
        <p:spPr>
          <a:xfrm>
            <a:off x="474941" y="1101589"/>
            <a:ext cx="805151" cy="708108"/>
          </a:xfrm>
          <a:prstGeom prst="rect">
            <a:avLst/>
          </a:prstGeom>
        </p:spPr>
      </p:pic>
      <p:pic>
        <p:nvPicPr>
          <p:cNvPr id="17" name="Picture 16" descr="A white rectangular object with a black background&#10;&#10;AI-generated content may be incorrect.">
            <a:extLst>
              <a:ext uri="{FF2B5EF4-FFF2-40B4-BE49-F238E27FC236}">
                <a16:creationId xmlns:a16="http://schemas.microsoft.com/office/drawing/2014/main" id="{59408078-E0FB-F3A0-D870-7F0C32A295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1"/>
          <a:stretch>
            <a:fillRect/>
          </a:stretch>
        </p:blipFill>
        <p:spPr>
          <a:xfrm>
            <a:off x="590276" y="1790335"/>
            <a:ext cx="622468" cy="251376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3035054-C50B-E8BC-F4F1-9E5016894050}"/>
              </a:ext>
            </a:extLst>
          </p:cNvPr>
          <p:cNvSpPr/>
          <p:nvPr/>
        </p:nvSpPr>
        <p:spPr>
          <a:xfrm>
            <a:off x="68295" y="-38705"/>
            <a:ext cx="12123705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" b="1" dirty="0">
                <a:solidFill>
                  <a:srgbClr val="4D5A6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EDTA (Purple-Top) Blood Collection Tube (10 mL) for Plasma and Buffy Coat</a:t>
            </a:r>
            <a:endParaRPr lang="en-US" sz="3000" b="1" cap="none" spc="0" dirty="0">
              <a:ln w="0"/>
              <a:solidFill>
                <a:srgbClr val="4D5A6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4E84804-A7E2-D7B8-E0F5-670A25F31424}"/>
              </a:ext>
            </a:extLst>
          </p:cNvPr>
          <p:cNvSpPr/>
          <p:nvPr/>
        </p:nvSpPr>
        <p:spPr>
          <a:xfrm>
            <a:off x="455374" y="635292"/>
            <a:ext cx="84677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1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F8B0505-B2EC-C8F4-0C87-CB0A57FCD2A2}"/>
              </a:ext>
            </a:extLst>
          </p:cNvPr>
          <p:cNvSpPr/>
          <p:nvPr/>
        </p:nvSpPr>
        <p:spPr>
          <a:xfrm>
            <a:off x="2026856" y="638012"/>
            <a:ext cx="8467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2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AE26A51-8BD1-48D6-5E3B-433B51CBC385}"/>
              </a:ext>
            </a:extLst>
          </p:cNvPr>
          <p:cNvSpPr/>
          <p:nvPr/>
        </p:nvSpPr>
        <p:spPr>
          <a:xfrm>
            <a:off x="3795610" y="641776"/>
            <a:ext cx="8467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3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406B1A-D60C-447F-FDAD-7B28DB84B516}"/>
              </a:ext>
            </a:extLst>
          </p:cNvPr>
          <p:cNvSpPr/>
          <p:nvPr/>
        </p:nvSpPr>
        <p:spPr>
          <a:xfrm>
            <a:off x="5326915" y="644106"/>
            <a:ext cx="8467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4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EE29932-5C28-74B4-D482-FC7790866860}"/>
              </a:ext>
            </a:extLst>
          </p:cNvPr>
          <p:cNvSpPr/>
          <p:nvPr/>
        </p:nvSpPr>
        <p:spPr>
          <a:xfrm>
            <a:off x="6789525" y="641776"/>
            <a:ext cx="8467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5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D50816C-E482-5834-6E05-F133786571D1}"/>
              </a:ext>
            </a:extLst>
          </p:cNvPr>
          <p:cNvSpPr/>
          <p:nvPr/>
        </p:nvSpPr>
        <p:spPr>
          <a:xfrm>
            <a:off x="8348416" y="641776"/>
            <a:ext cx="8467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6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2F642B-019D-9178-5F30-EA73924FFF40}"/>
              </a:ext>
            </a:extLst>
          </p:cNvPr>
          <p:cNvSpPr/>
          <p:nvPr/>
        </p:nvSpPr>
        <p:spPr>
          <a:xfrm>
            <a:off x="2481256" y="2647105"/>
            <a:ext cx="43313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x4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81D3554-7141-A5C9-C960-7951E6D83D25}"/>
              </a:ext>
            </a:extLst>
          </p:cNvPr>
          <p:cNvSpPr/>
          <p:nvPr/>
        </p:nvSpPr>
        <p:spPr>
          <a:xfrm>
            <a:off x="44026" y="4354196"/>
            <a:ext cx="155591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Store tubes at room temperature.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Label Collection  and Aliquot tubes with pre-printed labels prior to blood draw.</a:t>
            </a:r>
            <a:endParaRPr lang="en-US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8A90E9C-C400-DCF7-82AF-C332BC1EC691}"/>
              </a:ext>
            </a:extLst>
          </p:cNvPr>
          <p:cNvSpPr/>
          <p:nvPr/>
        </p:nvSpPr>
        <p:spPr>
          <a:xfrm>
            <a:off x="1615914" y="4354196"/>
            <a:ext cx="1626689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Collect blood in (4) 10 mL Purple-Top tubes, allowing blood to flow for 10 seconds and ensure blood flow has stopped.</a:t>
            </a:r>
            <a:endParaRPr lang="en-US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8840DB8-5E6A-43BE-56CA-B0A247ACB260}"/>
              </a:ext>
            </a:extLst>
          </p:cNvPr>
          <p:cNvCxnSpPr>
            <a:cxnSpLocks/>
          </p:cNvCxnSpPr>
          <p:nvPr/>
        </p:nvCxnSpPr>
        <p:spPr>
          <a:xfrm>
            <a:off x="1533068" y="1112154"/>
            <a:ext cx="0" cy="5171139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121" name="Rectangle 5120">
            <a:extLst>
              <a:ext uri="{FF2B5EF4-FFF2-40B4-BE49-F238E27FC236}">
                <a16:creationId xmlns:a16="http://schemas.microsoft.com/office/drawing/2014/main" id="{DDC0E0E6-0175-72B3-347A-D53DCEE735C4}"/>
              </a:ext>
            </a:extLst>
          </p:cNvPr>
          <p:cNvSpPr/>
          <p:nvPr/>
        </p:nvSpPr>
        <p:spPr>
          <a:xfrm>
            <a:off x="3265826" y="4354196"/>
            <a:ext cx="155591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Immediately after blood draw, invert tube 8-10 times to mix samples.</a:t>
            </a:r>
          </a:p>
        </p:txBody>
      </p:sp>
      <p:sp>
        <p:nvSpPr>
          <p:cNvPr id="5123" name="Rectangle 5122">
            <a:extLst>
              <a:ext uri="{FF2B5EF4-FFF2-40B4-BE49-F238E27FC236}">
                <a16:creationId xmlns:a16="http://schemas.microsoft.com/office/drawing/2014/main" id="{C0337BA7-AF00-950F-A180-DCD868006CDD}"/>
              </a:ext>
            </a:extLst>
          </p:cNvPr>
          <p:cNvSpPr/>
          <p:nvPr/>
        </p:nvSpPr>
        <p:spPr>
          <a:xfrm>
            <a:off x="4989978" y="4344301"/>
            <a:ext cx="141052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Place mixed EDTA tubes on wet ice until centrifugation begins.</a:t>
            </a:r>
          </a:p>
        </p:txBody>
      </p:sp>
      <p:sp>
        <p:nvSpPr>
          <p:cNvPr id="5132" name="Arrow: Right 5131">
            <a:extLst>
              <a:ext uri="{FF2B5EF4-FFF2-40B4-BE49-F238E27FC236}">
                <a16:creationId xmlns:a16="http://schemas.microsoft.com/office/drawing/2014/main" id="{59088773-A2F0-FA15-B161-942E50875457}"/>
              </a:ext>
            </a:extLst>
          </p:cNvPr>
          <p:cNvSpPr/>
          <p:nvPr/>
        </p:nvSpPr>
        <p:spPr>
          <a:xfrm>
            <a:off x="1365715" y="2560732"/>
            <a:ext cx="468442" cy="263507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34" name="Arrow: Right 5133">
            <a:extLst>
              <a:ext uri="{FF2B5EF4-FFF2-40B4-BE49-F238E27FC236}">
                <a16:creationId xmlns:a16="http://schemas.microsoft.com/office/drawing/2014/main" id="{9EDAD779-9B8F-93C4-BC80-39891E6CF8C0}"/>
              </a:ext>
            </a:extLst>
          </p:cNvPr>
          <p:cNvSpPr/>
          <p:nvPr/>
        </p:nvSpPr>
        <p:spPr>
          <a:xfrm>
            <a:off x="3080946" y="2554006"/>
            <a:ext cx="468442" cy="263507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35" name="Arrow: Right 5134">
            <a:extLst>
              <a:ext uri="{FF2B5EF4-FFF2-40B4-BE49-F238E27FC236}">
                <a16:creationId xmlns:a16="http://schemas.microsoft.com/office/drawing/2014/main" id="{3167DB2D-7A47-72FC-4D88-C97EC8AAA4E2}"/>
              </a:ext>
            </a:extLst>
          </p:cNvPr>
          <p:cNvSpPr/>
          <p:nvPr/>
        </p:nvSpPr>
        <p:spPr>
          <a:xfrm>
            <a:off x="4745612" y="2557280"/>
            <a:ext cx="468442" cy="263507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40" name="Rectangle 5139">
            <a:extLst>
              <a:ext uri="{FF2B5EF4-FFF2-40B4-BE49-F238E27FC236}">
                <a16:creationId xmlns:a16="http://schemas.microsoft.com/office/drawing/2014/main" id="{9FA9A8A3-92D4-5C2B-62AD-F5D61FEA75F5}"/>
              </a:ext>
            </a:extLst>
          </p:cNvPr>
          <p:cNvSpPr/>
          <p:nvPr/>
        </p:nvSpPr>
        <p:spPr>
          <a:xfrm rot="16200000">
            <a:off x="108285" y="2831755"/>
            <a:ext cx="1506053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EDTA Tube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50" name="Rectangle 5149">
            <a:extLst>
              <a:ext uri="{FF2B5EF4-FFF2-40B4-BE49-F238E27FC236}">
                <a16:creationId xmlns:a16="http://schemas.microsoft.com/office/drawing/2014/main" id="{A20A3CE5-F6A8-89F1-1FA9-F30696D1BD20}"/>
              </a:ext>
            </a:extLst>
          </p:cNvPr>
          <p:cNvSpPr/>
          <p:nvPr/>
        </p:nvSpPr>
        <p:spPr>
          <a:xfrm>
            <a:off x="8046142" y="4308844"/>
            <a:ext cx="165900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Using a clean pipette, transfer plasma from all 4x 10 mL EDTA tubes into the 50 mL conical tube.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Mix the plasma by gently inverting the conical tube 3 times. </a:t>
            </a:r>
          </a:p>
        </p:txBody>
      </p:sp>
      <p:sp>
        <p:nvSpPr>
          <p:cNvPr id="5154" name="Text Box 2">
            <a:extLst>
              <a:ext uri="{FF2B5EF4-FFF2-40B4-BE49-F238E27FC236}">
                <a16:creationId xmlns:a16="http://schemas.microsoft.com/office/drawing/2014/main" id="{8BD5B42E-0790-5AE7-A6CF-E2A46AB2B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511" y="6491855"/>
            <a:ext cx="6083300" cy="276225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Important Note</a:t>
            </a:r>
            <a:r>
              <a:rPr lang="en-US" sz="12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Ensure all tubes are not expired prior to collection and processing of samples.</a:t>
            </a:r>
            <a:endParaRPr lang="en-US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75" name="Rectangle 5174">
            <a:extLst>
              <a:ext uri="{FF2B5EF4-FFF2-40B4-BE49-F238E27FC236}">
                <a16:creationId xmlns:a16="http://schemas.microsoft.com/office/drawing/2014/main" id="{E38B7B0F-6BD2-4832-750D-81A616739C5A}"/>
              </a:ext>
            </a:extLst>
          </p:cNvPr>
          <p:cNvSpPr/>
          <p:nvPr/>
        </p:nvSpPr>
        <p:spPr>
          <a:xfrm>
            <a:off x="9709964" y="4025310"/>
            <a:ext cx="239915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Aliquot 1.5 mL plasma into each purple-capped cryovial.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If a residual aliquot is created, document specimen number and volume.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Using a clean pipette, transfer each buffy coat layer from each EDTA into its own clear-capped cryovial.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Store aliquots upright at -80°C until shipment to NCRAD.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CCA0B-B740-C9A2-1D2A-2B0E2BAD06D6}"/>
              </a:ext>
            </a:extLst>
          </p:cNvPr>
          <p:cNvSpPr txBox="1"/>
          <p:nvPr/>
        </p:nvSpPr>
        <p:spPr>
          <a:xfrm>
            <a:off x="6363699" y="4404054"/>
            <a:ext cx="16266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Within 30 minutes of blood collection, centrifuge samples at 1500 x g at 4°C for 15 minutes.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u="sng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rPr>
              <a:t>Samples need to be processed and frozen within 2 hours from collection time.</a:t>
            </a:r>
          </a:p>
        </p:txBody>
      </p:sp>
      <p:sp>
        <p:nvSpPr>
          <p:cNvPr id="5141" name="Arrow: Right 5140">
            <a:extLst>
              <a:ext uri="{FF2B5EF4-FFF2-40B4-BE49-F238E27FC236}">
                <a16:creationId xmlns:a16="http://schemas.microsoft.com/office/drawing/2014/main" id="{862413E2-3F4B-4EB6-76ED-8CA51420B613}"/>
              </a:ext>
            </a:extLst>
          </p:cNvPr>
          <p:cNvSpPr/>
          <p:nvPr/>
        </p:nvSpPr>
        <p:spPr>
          <a:xfrm>
            <a:off x="6191446" y="2548766"/>
            <a:ext cx="468442" cy="263507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09EEAFE-7D8F-A6F0-6130-1C50ABB00E59}"/>
              </a:ext>
            </a:extLst>
          </p:cNvPr>
          <p:cNvGrpSpPr/>
          <p:nvPr/>
        </p:nvGrpSpPr>
        <p:grpSpPr>
          <a:xfrm>
            <a:off x="1915633" y="1101589"/>
            <a:ext cx="810878" cy="3220058"/>
            <a:chOff x="2020907" y="1529555"/>
            <a:chExt cx="810878" cy="3220058"/>
          </a:xfrm>
        </p:grpSpPr>
        <p:pic>
          <p:nvPicPr>
            <p:cNvPr id="52" name="Picture 51" descr="A close up of a tube&#10;&#10;AI-generated content may be incorrect.">
              <a:extLst>
                <a:ext uri="{FF2B5EF4-FFF2-40B4-BE49-F238E27FC236}">
                  <a16:creationId xmlns:a16="http://schemas.microsoft.com/office/drawing/2014/main" id="{FA275D66-D66F-80D8-392F-F05F4EC93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579"/>
            <a:stretch>
              <a:fillRect/>
            </a:stretch>
          </p:blipFill>
          <p:spPr>
            <a:xfrm>
              <a:off x="2020907" y="1529555"/>
              <a:ext cx="810878" cy="713145"/>
            </a:xfrm>
            <a:prstGeom prst="rect">
              <a:avLst/>
            </a:prstGeom>
          </p:spPr>
        </p:pic>
        <p:pic>
          <p:nvPicPr>
            <p:cNvPr id="53" name="Picture 52" descr="A red can with a black background&#10;&#10;AI-generated content may be incorrect.">
              <a:extLst>
                <a:ext uri="{FF2B5EF4-FFF2-40B4-BE49-F238E27FC236}">
                  <a16:creationId xmlns:a16="http://schemas.microsoft.com/office/drawing/2014/main" id="{A77DC8E0-52B4-FA4D-DE99-B67D1A76C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968" y="2218302"/>
              <a:ext cx="580499" cy="2531311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ACBA9B5-7D22-A950-9089-68FEAE961CF3}"/>
              </a:ext>
            </a:extLst>
          </p:cNvPr>
          <p:cNvGrpSpPr/>
          <p:nvPr/>
        </p:nvGrpSpPr>
        <p:grpSpPr>
          <a:xfrm>
            <a:off x="3480555" y="1101589"/>
            <a:ext cx="810878" cy="3220058"/>
            <a:chOff x="2020907" y="1529555"/>
            <a:chExt cx="810878" cy="3220058"/>
          </a:xfrm>
        </p:grpSpPr>
        <p:pic>
          <p:nvPicPr>
            <p:cNvPr id="58" name="Picture 57" descr="A close up of a tube&#10;&#10;AI-generated content may be incorrect.">
              <a:extLst>
                <a:ext uri="{FF2B5EF4-FFF2-40B4-BE49-F238E27FC236}">
                  <a16:creationId xmlns:a16="http://schemas.microsoft.com/office/drawing/2014/main" id="{A25BDEC8-B24A-F942-4A1B-CC268A321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579"/>
            <a:stretch>
              <a:fillRect/>
            </a:stretch>
          </p:blipFill>
          <p:spPr>
            <a:xfrm>
              <a:off x="2020907" y="1529555"/>
              <a:ext cx="810878" cy="713145"/>
            </a:xfrm>
            <a:prstGeom prst="rect">
              <a:avLst/>
            </a:prstGeom>
          </p:spPr>
        </p:pic>
        <p:pic>
          <p:nvPicPr>
            <p:cNvPr id="59" name="Picture 58" descr="A red can with a black background&#10;&#10;AI-generated content may be incorrect.">
              <a:extLst>
                <a:ext uri="{FF2B5EF4-FFF2-40B4-BE49-F238E27FC236}">
                  <a16:creationId xmlns:a16="http://schemas.microsoft.com/office/drawing/2014/main" id="{68DEE4DC-61A3-4A51-2EBD-460DA514A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968" y="2218302"/>
              <a:ext cx="580499" cy="2531311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458E419-4B01-E85A-A1C4-D0D6ACCA9656}"/>
              </a:ext>
            </a:extLst>
          </p:cNvPr>
          <p:cNvGrpSpPr/>
          <p:nvPr/>
        </p:nvGrpSpPr>
        <p:grpSpPr>
          <a:xfrm rot="10800000">
            <a:off x="4079682" y="1101589"/>
            <a:ext cx="810878" cy="3220058"/>
            <a:chOff x="2020907" y="1529555"/>
            <a:chExt cx="810878" cy="3220058"/>
          </a:xfrm>
        </p:grpSpPr>
        <p:pic>
          <p:nvPicPr>
            <p:cNvPr id="61" name="Picture 60" descr="A close up of a tube&#10;&#10;AI-generated content may be incorrect.">
              <a:extLst>
                <a:ext uri="{FF2B5EF4-FFF2-40B4-BE49-F238E27FC236}">
                  <a16:creationId xmlns:a16="http://schemas.microsoft.com/office/drawing/2014/main" id="{3F0BCE9D-9429-26B3-1241-FAE0BF75B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579"/>
            <a:stretch>
              <a:fillRect/>
            </a:stretch>
          </p:blipFill>
          <p:spPr>
            <a:xfrm>
              <a:off x="2020907" y="1529555"/>
              <a:ext cx="810878" cy="713145"/>
            </a:xfrm>
            <a:prstGeom prst="rect">
              <a:avLst/>
            </a:prstGeom>
          </p:spPr>
        </p:pic>
        <p:pic>
          <p:nvPicPr>
            <p:cNvPr id="62" name="Picture 61" descr="A red can with a black background&#10;&#10;AI-generated content may be incorrect.">
              <a:extLst>
                <a:ext uri="{FF2B5EF4-FFF2-40B4-BE49-F238E27FC236}">
                  <a16:creationId xmlns:a16="http://schemas.microsoft.com/office/drawing/2014/main" id="{12A0B54B-7912-67B1-5A67-A60AFEC94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1968" y="2218302"/>
              <a:ext cx="580499" cy="2531311"/>
            </a:xfrm>
            <a:prstGeom prst="rect">
              <a:avLst/>
            </a:prstGeom>
          </p:spPr>
        </p:pic>
      </p:grpSp>
      <p:pic>
        <p:nvPicPr>
          <p:cNvPr id="63" name="Picture 62" descr="A close up of a tube&#10;&#10;AI-generated content may be incorrect.">
            <a:extLst>
              <a:ext uri="{FF2B5EF4-FFF2-40B4-BE49-F238E27FC236}">
                <a16:creationId xmlns:a16="http://schemas.microsoft.com/office/drawing/2014/main" id="{21149077-0398-85E2-F3DC-47C1930A4D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79"/>
          <a:stretch>
            <a:fillRect/>
          </a:stretch>
        </p:blipFill>
        <p:spPr>
          <a:xfrm>
            <a:off x="6773803" y="1112154"/>
            <a:ext cx="810878" cy="713145"/>
          </a:xfrm>
          <a:prstGeom prst="rect">
            <a:avLst/>
          </a:prstGeom>
        </p:spPr>
      </p:pic>
      <p:sp>
        <p:nvSpPr>
          <p:cNvPr id="5170" name="Rectangle 5169">
            <a:extLst>
              <a:ext uri="{FF2B5EF4-FFF2-40B4-BE49-F238E27FC236}">
                <a16:creationId xmlns:a16="http://schemas.microsoft.com/office/drawing/2014/main" id="{44357B36-7454-4D4A-A0EE-2E9B65C89B6A}"/>
              </a:ext>
            </a:extLst>
          </p:cNvPr>
          <p:cNvSpPr/>
          <p:nvPr/>
        </p:nvSpPr>
        <p:spPr>
          <a:xfrm rot="16200000">
            <a:off x="6404849" y="2427032"/>
            <a:ext cx="1506053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Plasma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127" name="Arrow: Right 5126">
            <a:extLst>
              <a:ext uri="{FF2B5EF4-FFF2-40B4-BE49-F238E27FC236}">
                <a16:creationId xmlns:a16="http://schemas.microsoft.com/office/drawing/2014/main" id="{144A670F-98E6-60EA-995C-2DCD4F5811AD}"/>
              </a:ext>
            </a:extLst>
          </p:cNvPr>
          <p:cNvSpPr/>
          <p:nvPr/>
        </p:nvSpPr>
        <p:spPr>
          <a:xfrm>
            <a:off x="7724915" y="2563646"/>
            <a:ext cx="468442" cy="263507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71" name="Rectangle 5170">
            <a:extLst>
              <a:ext uri="{FF2B5EF4-FFF2-40B4-BE49-F238E27FC236}">
                <a16:creationId xmlns:a16="http://schemas.microsoft.com/office/drawing/2014/main" id="{B65B472E-F668-E922-20D1-FBAC5020B032}"/>
              </a:ext>
            </a:extLst>
          </p:cNvPr>
          <p:cNvSpPr/>
          <p:nvPr/>
        </p:nvSpPr>
        <p:spPr>
          <a:xfrm rot="16200000">
            <a:off x="7972297" y="2972428"/>
            <a:ext cx="1090793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Plasma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144" name="Picture 5143" descr="A glass tube with a yellow liquid inside&#10;&#10;AI-generated content may be incorrect.">
            <a:extLst>
              <a:ext uri="{FF2B5EF4-FFF2-40B4-BE49-F238E27FC236}">
                <a16:creationId xmlns:a16="http://schemas.microsoft.com/office/drawing/2014/main" id="{44EDA8DE-33BF-5749-D4E7-31B74504F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745049" y="1794020"/>
            <a:ext cx="790685" cy="2048161"/>
          </a:xfrm>
          <a:prstGeom prst="rect">
            <a:avLst/>
          </a:prstGeom>
        </p:spPr>
      </p:pic>
      <p:cxnSp>
        <p:nvCxnSpPr>
          <p:cNvPr id="5146" name="Straight Connector 5145">
            <a:extLst>
              <a:ext uri="{FF2B5EF4-FFF2-40B4-BE49-F238E27FC236}">
                <a16:creationId xmlns:a16="http://schemas.microsoft.com/office/drawing/2014/main" id="{FF0CB1E6-DDB6-4F1F-8D08-E2792D957F75}"/>
              </a:ext>
            </a:extLst>
          </p:cNvPr>
          <p:cNvCxnSpPr>
            <a:cxnSpLocks/>
          </p:cNvCxnSpPr>
          <p:nvPr/>
        </p:nvCxnSpPr>
        <p:spPr>
          <a:xfrm>
            <a:off x="9696799" y="1041886"/>
            <a:ext cx="0" cy="517550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5147" name="Arrow: Right 5146">
            <a:extLst>
              <a:ext uri="{FF2B5EF4-FFF2-40B4-BE49-F238E27FC236}">
                <a16:creationId xmlns:a16="http://schemas.microsoft.com/office/drawing/2014/main" id="{16372172-99C6-DA4A-F0AD-F3A2CC463A6C}"/>
              </a:ext>
            </a:extLst>
          </p:cNvPr>
          <p:cNvSpPr/>
          <p:nvPr/>
        </p:nvSpPr>
        <p:spPr>
          <a:xfrm>
            <a:off x="9497135" y="2563646"/>
            <a:ext cx="468442" cy="263507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49" name="Picture 5148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815D6A4F-E71D-6943-EEFE-D34913504F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101" y="1429119"/>
            <a:ext cx="327304" cy="738586"/>
          </a:xfrm>
          <a:prstGeom prst="rect">
            <a:avLst/>
          </a:prstGeom>
        </p:spPr>
      </p:pic>
      <p:pic>
        <p:nvPicPr>
          <p:cNvPr id="5155" name="Picture 5154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A99C3086-B331-CB61-8F96-B2BFF02CC3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5" y="1429119"/>
            <a:ext cx="327304" cy="738586"/>
          </a:xfrm>
          <a:prstGeom prst="rect">
            <a:avLst/>
          </a:prstGeom>
        </p:spPr>
      </p:pic>
      <p:pic>
        <p:nvPicPr>
          <p:cNvPr id="5156" name="Picture 5155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62AEA0FE-BB77-2B2C-AF89-30A9F95D0E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397" y="1429118"/>
            <a:ext cx="327304" cy="738586"/>
          </a:xfrm>
          <a:prstGeom prst="rect">
            <a:avLst/>
          </a:prstGeom>
        </p:spPr>
      </p:pic>
      <p:pic>
        <p:nvPicPr>
          <p:cNvPr id="5160" name="Picture 5159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97601036-3F90-DCF8-28E3-7239C778EB7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598" y="2285302"/>
            <a:ext cx="327304" cy="738586"/>
          </a:xfrm>
          <a:prstGeom prst="rect">
            <a:avLst/>
          </a:prstGeom>
        </p:spPr>
      </p:pic>
      <p:pic>
        <p:nvPicPr>
          <p:cNvPr id="5161" name="Picture 5160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EB35A831-9CFF-B67E-D8F6-5401F72CC4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452" y="2285302"/>
            <a:ext cx="327304" cy="738586"/>
          </a:xfrm>
          <a:prstGeom prst="rect">
            <a:avLst/>
          </a:prstGeom>
        </p:spPr>
      </p:pic>
      <p:pic>
        <p:nvPicPr>
          <p:cNvPr id="5162" name="Picture 5161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339525F7-305F-34C6-EA8B-0AE0F02907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482" y="2285302"/>
            <a:ext cx="327304" cy="738586"/>
          </a:xfrm>
          <a:prstGeom prst="rect">
            <a:avLst/>
          </a:prstGeom>
        </p:spPr>
      </p:pic>
      <p:pic>
        <p:nvPicPr>
          <p:cNvPr id="4100" name="Picture 4099" descr="A close-up of a test tube&#10;&#10;AI-generated content may be incorrect.">
            <a:extLst>
              <a:ext uri="{FF2B5EF4-FFF2-40B4-BE49-F238E27FC236}">
                <a16:creationId xmlns:a16="http://schemas.microsoft.com/office/drawing/2014/main" id="{14A2431C-0159-16CE-7EDC-2643002570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374" y="3139716"/>
            <a:ext cx="279922" cy="750799"/>
          </a:xfrm>
          <a:prstGeom prst="rect">
            <a:avLst/>
          </a:prstGeom>
        </p:spPr>
      </p:pic>
      <p:pic>
        <p:nvPicPr>
          <p:cNvPr id="4101" name="Picture 4100" descr="A close-up of a test tube&#10;&#10;AI-generated content may be incorrect.">
            <a:extLst>
              <a:ext uri="{FF2B5EF4-FFF2-40B4-BE49-F238E27FC236}">
                <a16:creationId xmlns:a16="http://schemas.microsoft.com/office/drawing/2014/main" id="{EBDEB961-583E-0A6C-50EB-584E2B03A2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833" y="3144467"/>
            <a:ext cx="279922" cy="750799"/>
          </a:xfrm>
          <a:prstGeom prst="rect">
            <a:avLst/>
          </a:prstGeom>
        </p:spPr>
      </p:pic>
      <p:pic>
        <p:nvPicPr>
          <p:cNvPr id="4105" name="Picture 4104" descr="A close-up of a test tube&#10;&#10;AI-generated content may be incorrect.">
            <a:extLst>
              <a:ext uri="{FF2B5EF4-FFF2-40B4-BE49-F238E27FC236}">
                <a16:creationId xmlns:a16="http://schemas.microsoft.com/office/drawing/2014/main" id="{3F390C6D-EC9E-443E-4C25-3499ED0D93C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982" y="3137460"/>
            <a:ext cx="238050" cy="748776"/>
          </a:xfrm>
          <a:prstGeom prst="rect">
            <a:avLst/>
          </a:prstGeom>
        </p:spPr>
      </p:pic>
      <p:sp>
        <p:nvSpPr>
          <p:cNvPr id="4106" name="Rectangle 4105">
            <a:extLst>
              <a:ext uri="{FF2B5EF4-FFF2-40B4-BE49-F238E27FC236}">
                <a16:creationId xmlns:a16="http://schemas.microsoft.com/office/drawing/2014/main" id="{24A24C39-F7B0-8C96-54F3-2C4F9707A0D2}"/>
              </a:ext>
            </a:extLst>
          </p:cNvPr>
          <p:cNvSpPr/>
          <p:nvPr/>
        </p:nvSpPr>
        <p:spPr>
          <a:xfrm>
            <a:off x="10396735" y="641776"/>
            <a:ext cx="84677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Step 7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20EDF4F-366A-420A-8D45-7A2518E4C07F}"/>
              </a:ext>
            </a:extLst>
          </p:cNvPr>
          <p:cNvCxnSpPr>
            <a:cxnSpLocks/>
          </p:cNvCxnSpPr>
          <p:nvPr/>
        </p:nvCxnSpPr>
        <p:spPr>
          <a:xfrm>
            <a:off x="3255476" y="1097274"/>
            <a:ext cx="0" cy="517550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F976DB-F7C4-9709-F758-3EF31F56777D}"/>
              </a:ext>
            </a:extLst>
          </p:cNvPr>
          <p:cNvCxnSpPr>
            <a:cxnSpLocks/>
          </p:cNvCxnSpPr>
          <p:nvPr/>
        </p:nvCxnSpPr>
        <p:spPr>
          <a:xfrm>
            <a:off x="4904614" y="1097274"/>
            <a:ext cx="0" cy="517550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6313B1-FB20-692E-9BBB-C914E0FF50A2}"/>
              </a:ext>
            </a:extLst>
          </p:cNvPr>
          <p:cNvCxnSpPr>
            <a:cxnSpLocks/>
          </p:cNvCxnSpPr>
          <p:nvPr/>
        </p:nvCxnSpPr>
        <p:spPr>
          <a:xfrm>
            <a:off x="6363699" y="1097274"/>
            <a:ext cx="0" cy="517550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98433E-1A03-F5AB-DE32-CF5FD7400534}"/>
              </a:ext>
            </a:extLst>
          </p:cNvPr>
          <p:cNvCxnSpPr>
            <a:cxnSpLocks/>
          </p:cNvCxnSpPr>
          <p:nvPr/>
        </p:nvCxnSpPr>
        <p:spPr>
          <a:xfrm>
            <a:off x="7959136" y="1097274"/>
            <a:ext cx="0" cy="5175504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D7BCA152-2615-B9AA-400C-68EA82A3488F}"/>
              </a:ext>
            </a:extLst>
          </p:cNvPr>
          <p:cNvGrpSpPr/>
          <p:nvPr/>
        </p:nvGrpSpPr>
        <p:grpSpPr>
          <a:xfrm>
            <a:off x="5266119" y="2377453"/>
            <a:ext cx="899944" cy="1528504"/>
            <a:chOff x="7103637" y="2494695"/>
            <a:chExt cx="899944" cy="152850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16A978-AD4B-3C96-C1AC-780E2CB76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103637" y="2714189"/>
              <a:ext cx="899944" cy="1309010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FAC7343-72E2-B1DF-2BC2-C1834B54512E}"/>
                </a:ext>
              </a:extLst>
            </p:cNvPr>
            <p:cNvGrpSpPr/>
            <p:nvPr/>
          </p:nvGrpSpPr>
          <p:grpSpPr>
            <a:xfrm>
              <a:off x="7328178" y="2494695"/>
              <a:ext cx="215566" cy="521369"/>
              <a:chOff x="3760663" y="1813579"/>
              <a:chExt cx="646093" cy="1739005"/>
            </a:xfrm>
          </p:grpSpPr>
          <p:pic>
            <p:nvPicPr>
              <p:cNvPr id="24" name="Picture 2" descr="Set of blood collection tubes 607701 Vector Art at Vecteezy">
                <a:extLst>
                  <a:ext uri="{FF2B5EF4-FFF2-40B4-BE49-F238E27FC236}">
                    <a16:creationId xmlns:a16="http://schemas.microsoft.com/office/drawing/2014/main" id="{CCEE6E15-45CA-DFFA-62D8-95FC234B0D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24808" b="56485" l="20171" r="34701">
                            <a14:foregroundMark x1="25607" y1="29939" x2="25265" y2="33131"/>
                            <a14:foregroundMark x1="27521" y1="32081" x2="26803" y2="30465"/>
                            <a14:foregroundMark x1="24034" y1="27475" x2="25265" y2="50101"/>
                            <a14:foregroundMark x1="24752" y1="28364" x2="31658" y2="37010"/>
                            <a14:foregroundMark x1="29573" y1="30101" x2="29573" y2="30101"/>
                            <a14:foregroundMark x1="29402" y1="29253" x2="29060" y2="28687"/>
                            <a14:foregroundMark x1="29231" y1="32768" x2="29573" y2="25859"/>
                            <a14:foregroundMark x1="30974" y1="28162" x2="30974" y2="28162"/>
                            <a14:foregroundMark x1="32000" y1="27475" x2="31145" y2="33131"/>
                            <a14:foregroundMark x1="31487" y1="36485" x2="32171" y2="43192"/>
                            <a14:foregroundMark x1="31145" y1="45859" x2="31316" y2="56485"/>
                            <a14:foregroundMark x1="31487" y1="26424" x2="31487" y2="26424"/>
                            <a14:foregroundMark x1="32342" y1="27636" x2="31316" y2="2480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453" t="25476" r="63424" b="39982"/>
              <a:stretch/>
            </p:blipFill>
            <p:spPr bwMode="auto">
              <a:xfrm>
                <a:off x="3841835" y="2406666"/>
                <a:ext cx="532002" cy="1145918"/>
              </a:xfrm>
              <a:prstGeom prst="rect">
                <a:avLst/>
              </a:prstGeom>
              <a:noFill/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33" descr="A close up of a pen&#10;&#10;Description automatically generated">
                <a:extLst>
                  <a:ext uri="{FF2B5EF4-FFF2-40B4-BE49-F238E27FC236}">
                    <a16:creationId xmlns:a16="http://schemas.microsoft.com/office/drawing/2014/main" id="{F4178873-F789-4689-0364-6B90E9A0D5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2792" b="25124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2085"/>
              <a:stretch/>
            </p:blipFill>
            <p:spPr>
              <a:xfrm>
                <a:off x="3760663" y="1813579"/>
                <a:ext cx="646093" cy="769525"/>
              </a:xfrm>
              <a:prstGeom prst="rect">
                <a:avLst/>
              </a:prstGeom>
            </p:spPr>
          </p:pic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4F5C95A-9808-FB02-5FAE-E79C5F03B7A7}"/>
                </a:ext>
              </a:extLst>
            </p:cNvPr>
            <p:cNvGrpSpPr/>
            <p:nvPr/>
          </p:nvGrpSpPr>
          <p:grpSpPr>
            <a:xfrm>
              <a:off x="7494751" y="2494695"/>
              <a:ext cx="215566" cy="521369"/>
              <a:chOff x="3760663" y="1813579"/>
              <a:chExt cx="646093" cy="1739005"/>
            </a:xfrm>
          </p:grpSpPr>
          <p:pic>
            <p:nvPicPr>
              <p:cNvPr id="22" name="Picture 2" descr="Set of blood collection tubes 607701 Vector Art at Vecteezy">
                <a:extLst>
                  <a:ext uri="{FF2B5EF4-FFF2-40B4-BE49-F238E27FC236}">
                    <a16:creationId xmlns:a16="http://schemas.microsoft.com/office/drawing/2014/main" id="{7A67A05E-EE25-3F03-1B20-2D99DEA416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24808" b="56485" l="20171" r="34701">
                            <a14:foregroundMark x1="25607" y1="29939" x2="25265" y2="33131"/>
                            <a14:foregroundMark x1="27521" y1="32081" x2="26803" y2="30465"/>
                            <a14:foregroundMark x1="24034" y1="27475" x2="25265" y2="50101"/>
                            <a14:foregroundMark x1="24752" y1="28364" x2="31658" y2="37010"/>
                            <a14:foregroundMark x1="29573" y1="30101" x2="29573" y2="30101"/>
                            <a14:foregroundMark x1="29402" y1="29253" x2="29060" y2="28687"/>
                            <a14:foregroundMark x1="29231" y1="32768" x2="29573" y2="25859"/>
                            <a14:foregroundMark x1="30974" y1="28162" x2="30974" y2="28162"/>
                            <a14:foregroundMark x1="32000" y1="27475" x2="31145" y2="33131"/>
                            <a14:foregroundMark x1="31487" y1="36485" x2="32171" y2="43192"/>
                            <a14:foregroundMark x1="31145" y1="45859" x2="31316" y2="56485"/>
                            <a14:foregroundMark x1="31487" y1="26424" x2="31487" y2="26424"/>
                            <a14:foregroundMark x1="32342" y1="27636" x2="31316" y2="2480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453" t="25476" r="63424" b="39982"/>
              <a:stretch/>
            </p:blipFill>
            <p:spPr bwMode="auto">
              <a:xfrm>
                <a:off x="3841835" y="2406666"/>
                <a:ext cx="532002" cy="1145918"/>
              </a:xfrm>
              <a:prstGeom prst="rect">
                <a:avLst/>
              </a:prstGeom>
              <a:noFill/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2" descr="A close up of a pen&#10;&#10;Description automatically generated">
                <a:extLst>
                  <a:ext uri="{FF2B5EF4-FFF2-40B4-BE49-F238E27FC236}">
                    <a16:creationId xmlns:a16="http://schemas.microsoft.com/office/drawing/2014/main" id="{4DAB1D7D-AFF1-A314-17EA-6398B73F09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2792" b="25124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2085"/>
              <a:stretch/>
            </p:blipFill>
            <p:spPr>
              <a:xfrm>
                <a:off x="3760663" y="1813579"/>
                <a:ext cx="646093" cy="769525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170BD19-335E-7A4A-7883-F6B0A955A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6849" b="95890" l="3226" r="90968">
                          <a14:foregroundMark x1="21935" y1="43836" x2="25161" y2="78082"/>
                          <a14:foregroundMark x1="7097" y1="71233" x2="85161" y2="98630"/>
                          <a14:foregroundMark x1="89032" y1="60274" x2="90968" y2="60274"/>
                          <a14:foregroundMark x1="53548" y1="68493" x2="14831" y2="48809"/>
                          <a14:foregroundMark x1="4288" y1="45161" x2="3226" y2="95890"/>
                          <a14:backgroundMark x1="41935" y1="17808" x2="76129" y2="35616"/>
                          <a14:backgroundMark x1="76129" y1="35616" x2="83226" y2="24658"/>
                          <a14:backgroundMark x1="64516" y1="45205" x2="63226" y2="49315"/>
                          <a14:backgroundMark x1="62581" y1="45205" x2="58710" y2="19178"/>
                          <a14:backgroundMark x1="14194" y1="19178" x2="5161" y2="26027"/>
                          <a14:backgroundMark x1="5806" y1="35616" x2="3226" y2="4383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23369" y="2845728"/>
              <a:ext cx="470912" cy="183744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DD753C5-6EC8-1F4D-3699-422CFDF01762}"/>
                </a:ext>
              </a:extLst>
            </p:cNvPr>
            <p:cNvGrpSpPr/>
            <p:nvPr/>
          </p:nvGrpSpPr>
          <p:grpSpPr>
            <a:xfrm>
              <a:off x="7253957" y="2684214"/>
              <a:ext cx="215566" cy="521369"/>
              <a:chOff x="3760663" y="1813579"/>
              <a:chExt cx="646093" cy="1739005"/>
            </a:xfrm>
          </p:grpSpPr>
          <p:pic>
            <p:nvPicPr>
              <p:cNvPr id="20" name="Picture 19" descr="Set of blood collection tubes 607701 Vector Art at Vecteezy">
                <a:extLst>
                  <a:ext uri="{FF2B5EF4-FFF2-40B4-BE49-F238E27FC236}">
                    <a16:creationId xmlns:a16="http://schemas.microsoft.com/office/drawing/2014/main" id="{74A9B524-1AAB-3FE5-4FCE-2D693BBEF1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24808" b="56485" l="20171" r="34701">
                            <a14:foregroundMark x1="25607" y1="29939" x2="25265" y2="33131"/>
                            <a14:foregroundMark x1="27521" y1="32081" x2="26803" y2="30465"/>
                            <a14:foregroundMark x1="24034" y1="27475" x2="25265" y2="50101"/>
                            <a14:foregroundMark x1="24752" y1="28364" x2="31658" y2="37010"/>
                            <a14:foregroundMark x1="29573" y1="30101" x2="29573" y2="30101"/>
                            <a14:foregroundMark x1="29402" y1="29253" x2="29060" y2="28687"/>
                            <a14:foregroundMark x1="29231" y1="32768" x2="29573" y2="25859"/>
                            <a14:foregroundMark x1="30974" y1="28162" x2="30974" y2="28162"/>
                            <a14:foregroundMark x1="32000" y1="27475" x2="31145" y2="33131"/>
                            <a14:foregroundMark x1="31487" y1="36485" x2="32171" y2="43192"/>
                            <a14:foregroundMark x1="31145" y1="45859" x2="31316" y2="56485"/>
                            <a14:foregroundMark x1="31487" y1="26424" x2="31487" y2="26424"/>
                            <a14:foregroundMark x1="32342" y1="27636" x2="31316" y2="2480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453" t="25476" r="63424" b="39982"/>
              <a:stretch/>
            </p:blipFill>
            <p:spPr bwMode="auto">
              <a:xfrm>
                <a:off x="3841835" y="2406666"/>
                <a:ext cx="532002" cy="1145918"/>
              </a:xfrm>
              <a:prstGeom prst="rect">
                <a:avLst/>
              </a:prstGeom>
              <a:noFill/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0" descr="A close up of a pen&#10;&#10;Description automatically generated">
                <a:extLst>
                  <a:ext uri="{FF2B5EF4-FFF2-40B4-BE49-F238E27FC236}">
                    <a16:creationId xmlns:a16="http://schemas.microsoft.com/office/drawing/2014/main" id="{76B484E7-B2D7-D430-6F0F-97E8E395DD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2792" b="25124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2085"/>
              <a:stretch/>
            </p:blipFill>
            <p:spPr>
              <a:xfrm>
                <a:off x="3760663" y="1813579"/>
                <a:ext cx="646093" cy="769525"/>
              </a:xfrm>
              <a:prstGeom prst="rect">
                <a:avLst/>
              </a:prstGeom>
            </p:spPr>
          </p:pic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B7AB36-41EA-9323-C76F-21F755767EEA}"/>
                </a:ext>
              </a:extLst>
            </p:cNvPr>
            <p:cNvGrpSpPr/>
            <p:nvPr/>
          </p:nvGrpSpPr>
          <p:grpSpPr>
            <a:xfrm>
              <a:off x="7572359" y="2682353"/>
              <a:ext cx="215566" cy="521369"/>
              <a:chOff x="3760663" y="1813579"/>
              <a:chExt cx="646093" cy="1739005"/>
            </a:xfrm>
          </p:grpSpPr>
          <p:pic>
            <p:nvPicPr>
              <p:cNvPr id="15" name="Picture 2" descr="Set of blood collection tubes 607701 Vector Art at Vecteezy">
                <a:extLst>
                  <a:ext uri="{FF2B5EF4-FFF2-40B4-BE49-F238E27FC236}">
                    <a16:creationId xmlns:a16="http://schemas.microsoft.com/office/drawing/2014/main" id="{67D4F73F-A84B-21DD-33C4-EE68DBD152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24808" b="56485" l="20171" r="34701">
                            <a14:foregroundMark x1="25607" y1="29939" x2="25265" y2="33131"/>
                            <a14:foregroundMark x1="27521" y1="32081" x2="26803" y2="30465"/>
                            <a14:foregroundMark x1="24034" y1="27475" x2="25265" y2="50101"/>
                            <a14:foregroundMark x1="24752" y1="28364" x2="31658" y2="37010"/>
                            <a14:foregroundMark x1="29573" y1="30101" x2="29573" y2="30101"/>
                            <a14:foregroundMark x1="29402" y1="29253" x2="29060" y2="28687"/>
                            <a14:foregroundMark x1="29231" y1="32768" x2="29573" y2="25859"/>
                            <a14:foregroundMark x1="30974" y1="28162" x2="30974" y2="28162"/>
                            <a14:foregroundMark x1="32000" y1="27475" x2="31145" y2="33131"/>
                            <a14:foregroundMark x1="31487" y1="36485" x2="32171" y2="43192"/>
                            <a14:foregroundMark x1="31145" y1="45859" x2="31316" y2="56485"/>
                            <a14:foregroundMark x1="31487" y1="26424" x2="31487" y2="26424"/>
                            <a14:foregroundMark x1="32342" y1="27636" x2="31316" y2="2480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453" t="25476" r="63424" b="39982"/>
              <a:stretch/>
            </p:blipFill>
            <p:spPr bwMode="auto">
              <a:xfrm>
                <a:off x="3841835" y="2406666"/>
                <a:ext cx="532002" cy="1145918"/>
              </a:xfrm>
              <a:prstGeom prst="rect">
                <a:avLst/>
              </a:prstGeom>
              <a:noFill/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18" descr="A close up of a pen&#10;&#10;Description automatically generated">
                <a:extLst>
                  <a:ext uri="{FF2B5EF4-FFF2-40B4-BE49-F238E27FC236}">
                    <a16:creationId xmlns:a16="http://schemas.microsoft.com/office/drawing/2014/main" id="{CF65DEAE-7ED0-14DB-9A20-5A3F3130DB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2792" b="25124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2085"/>
              <a:stretch/>
            </p:blipFill>
            <p:spPr>
              <a:xfrm>
                <a:off x="3760663" y="1813579"/>
                <a:ext cx="646093" cy="769525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803D43E-8C51-65EB-8199-5C5472F93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5511" y="3100721"/>
              <a:ext cx="596465" cy="1038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0950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3DFE7-8000-8B1C-EB8B-D9B404181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47572"/>
            <a:ext cx="12192000" cy="8982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latin typeface="Calibri" panose="020F0502020204030204" pitchFamily="34" charset="0"/>
              </a:rPr>
              <a:t>Plasma</a:t>
            </a:r>
            <a:r>
              <a:rPr lang="en-US" b="1" dirty="0">
                <a:latin typeface="Calibri" panose="020F0502020204030204" pitchFamily="34" charset="0"/>
              </a:rPr>
              <a:t> and Buffy Coat Collection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378764" y="5888529"/>
            <a:ext cx="7798905" cy="554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NCRAD tutorial: </a:t>
            </a:r>
            <a:r>
              <a:rPr lang="en-US" sz="2000" dirty="0">
                <a:hlinkClick r:id="rId3"/>
              </a:rPr>
              <a:t>https://ncrad.org/coordinate-studies/SCI-PE</a:t>
            </a:r>
            <a:endParaRPr lang="en-US" sz="2000" dirty="0"/>
          </a:p>
        </p:txBody>
      </p:sp>
      <p:pic>
        <p:nvPicPr>
          <p:cNvPr id="6" name="Picture 5" descr="2 pictures are shown. On the left: A photo of an EDTA tube post-centrifugation. The layers of the centrifuged blood are clear: yellow-tinted plasma is at the top, a thin, red layer of buffy coat is below, and a dark red layer of red blood cells is at the bottom. The picture on the right: A centrifuged EDTA is shown with the cap removed and a pipette inserted into the plasma layer. Plasma is being aliquoted from the EDTA tube into the cryovials using this pipette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22" y="1077686"/>
            <a:ext cx="6869496" cy="3638701"/>
          </a:xfrm>
          <a:prstGeom prst="rect">
            <a:avLst/>
          </a:prstGeom>
        </p:spPr>
      </p:pic>
      <p:sp>
        <p:nvSpPr>
          <p:cNvPr id="8" name="Text Box 2111"/>
          <p:cNvSpPr txBox="1">
            <a:spLocks noChangeArrowheads="1"/>
          </p:cNvSpPr>
          <p:nvPr/>
        </p:nvSpPr>
        <p:spPr bwMode="auto">
          <a:xfrm>
            <a:off x="3556124" y="4676314"/>
            <a:ext cx="5079750" cy="908993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 EDTA tubes will yield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approximately 7 p</a:t>
            </a:r>
            <a:r>
              <a:rPr lang="en-US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lasma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</a:t>
            </a:r>
            <a:r>
              <a:rPr lang="en-US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liquots (with 1 residual in blue cap) and 2 buffy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c</a:t>
            </a:r>
            <a:r>
              <a:rPr lang="en-US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oats (clear cap)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Picture 4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45065AB1-39F9-0A41-5141-4AFD246C8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643" y="1382930"/>
            <a:ext cx="598715" cy="1351045"/>
          </a:xfrm>
          <a:prstGeom prst="rect">
            <a:avLst/>
          </a:prstGeom>
        </p:spPr>
      </p:pic>
      <p:pic>
        <p:nvPicPr>
          <p:cNvPr id="20" name="Picture 19" descr="A close-up of a test tube&#10;&#10;AI-generated content may be incorrect.">
            <a:extLst>
              <a:ext uri="{FF2B5EF4-FFF2-40B4-BE49-F238E27FC236}">
                <a16:creationId xmlns:a16="http://schemas.microsoft.com/office/drawing/2014/main" id="{B07BCEC9-4580-8204-1270-208DE4CD69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682" y="2819296"/>
            <a:ext cx="512042" cy="1373385"/>
          </a:xfrm>
          <a:prstGeom prst="rect">
            <a:avLst/>
          </a:prstGeom>
        </p:spPr>
      </p:pic>
      <p:pic>
        <p:nvPicPr>
          <p:cNvPr id="22" name="Picture 21" descr="A close-up of a test tube&#10;&#10;AI-generated content may be incorrect.">
            <a:extLst>
              <a:ext uri="{FF2B5EF4-FFF2-40B4-BE49-F238E27FC236}">
                <a16:creationId xmlns:a16="http://schemas.microsoft.com/office/drawing/2014/main" id="{DAA82287-EF52-1AB3-1E1F-398B0B0FB2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689" y="2819295"/>
            <a:ext cx="512042" cy="1373385"/>
          </a:xfrm>
          <a:prstGeom prst="rect">
            <a:avLst/>
          </a:prstGeom>
        </p:spPr>
      </p:pic>
      <p:pic>
        <p:nvPicPr>
          <p:cNvPr id="24" name="Picture 23" descr="A close-up of a test tube&#10;&#10;AI-generated content may be incorrect.">
            <a:extLst>
              <a:ext uri="{FF2B5EF4-FFF2-40B4-BE49-F238E27FC236}">
                <a16:creationId xmlns:a16="http://schemas.microsoft.com/office/drawing/2014/main" id="{CF347A9D-5C64-4E01-B802-E34643A9D7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159" y="2807900"/>
            <a:ext cx="435448" cy="1369683"/>
          </a:xfrm>
          <a:prstGeom prst="rect">
            <a:avLst/>
          </a:prstGeom>
        </p:spPr>
      </p:pic>
      <p:pic>
        <p:nvPicPr>
          <p:cNvPr id="26" name="Picture 25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77E3E81A-C50D-8D22-B42A-EDF2548697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168" y="1394326"/>
            <a:ext cx="598715" cy="1351045"/>
          </a:xfrm>
          <a:prstGeom prst="rect">
            <a:avLst/>
          </a:prstGeom>
        </p:spPr>
      </p:pic>
      <p:pic>
        <p:nvPicPr>
          <p:cNvPr id="28" name="Picture 27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3599BCC7-9DE6-E852-FD6E-4F25CD64E8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693" y="1394326"/>
            <a:ext cx="598715" cy="1351045"/>
          </a:xfrm>
          <a:prstGeom prst="rect">
            <a:avLst/>
          </a:prstGeom>
        </p:spPr>
      </p:pic>
      <p:pic>
        <p:nvPicPr>
          <p:cNvPr id="30" name="Picture 29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BCFD5024-6443-E9C0-74B1-8B4249E09B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218" y="1405722"/>
            <a:ext cx="598715" cy="1351045"/>
          </a:xfrm>
          <a:prstGeom prst="rect">
            <a:avLst/>
          </a:prstGeom>
        </p:spPr>
      </p:pic>
      <p:pic>
        <p:nvPicPr>
          <p:cNvPr id="32" name="Picture 31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58D95F8A-9457-45B5-9763-99D4AA0427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743" y="1394326"/>
            <a:ext cx="598715" cy="1351045"/>
          </a:xfrm>
          <a:prstGeom prst="rect">
            <a:avLst/>
          </a:prstGeom>
        </p:spPr>
      </p:pic>
      <p:pic>
        <p:nvPicPr>
          <p:cNvPr id="34" name="Picture 33" descr="A close-up of a plastic vial&#10;&#10;AI-generated content may be incorrect.">
            <a:extLst>
              <a:ext uri="{FF2B5EF4-FFF2-40B4-BE49-F238E27FC236}">
                <a16:creationId xmlns:a16="http://schemas.microsoft.com/office/drawing/2014/main" id="{6DC9D67D-73F5-C378-E4A6-8C6E06250B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268" y="1405722"/>
            <a:ext cx="598715" cy="135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88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937D9-80CB-B4FB-4C4D-B313BFFCC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63365"/>
            <a:ext cx="12192000" cy="2852737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Sample and Processing Forms</a:t>
            </a: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838200" y="5194635"/>
            <a:ext cx="10515600" cy="11831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Blood Sample Forms</a:t>
            </a:r>
          </a:p>
          <a:p>
            <a:pPr marL="0" indent="0" algn="ctr">
              <a:buNone/>
            </a:pPr>
            <a:r>
              <a:rPr lang="en-US" dirty="0"/>
              <a:t>Advanced Notifications</a:t>
            </a:r>
          </a:p>
        </p:txBody>
      </p:sp>
    </p:spTree>
    <p:extLst>
      <p:ext uri="{BB962C8B-B14F-4D97-AF65-F5344CB8AC3E}">
        <p14:creationId xmlns:p14="http://schemas.microsoft.com/office/powerpoint/2010/main" val="2384878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F2496-188E-8950-942C-40CFE721D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A188C-2B79-D948-4BE5-66326F3D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658" y="228625"/>
            <a:ext cx="7760677" cy="135816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Digital Sample and Shipment Forms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45C1BE-700A-29ED-5866-1FDD85E5F103}"/>
              </a:ext>
            </a:extLst>
          </p:cNvPr>
          <p:cNvSpPr txBox="1"/>
          <p:nvPr/>
        </p:nvSpPr>
        <p:spPr>
          <a:xfrm>
            <a:off x="2215657" y="2003829"/>
            <a:ext cx="7760677" cy="387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43D"/>
              </a:buClr>
            </a:pPr>
            <a:r>
              <a:rPr lang="en-US" b="1" dirty="0"/>
              <a:t>Benefits:</a:t>
            </a:r>
          </a:p>
          <a:p>
            <a:pPr marL="285750" indent="-285750">
              <a:spcAft>
                <a:spcPts val="1000"/>
              </a:spcAft>
              <a:buClr>
                <a:srgbClr val="00843D"/>
              </a:buClr>
              <a:buFont typeface="Arial" panose="020B0604020202020204" pitchFamily="34" charset="0"/>
              <a:buChar char="•"/>
            </a:pPr>
            <a:r>
              <a:rPr lang="en-US" dirty="0"/>
              <a:t>Automatic digital copies provided upon submission (no more scanning forms for shipping notifications)</a:t>
            </a:r>
          </a:p>
          <a:p>
            <a:pPr marL="285750" indent="-285750">
              <a:spcAft>
                <a:spcPts val="1000"/>
              </a:spcAft>
              <a:buClr>
                <a:srgbClr val="00843D"/>
              </a:buClr>
              <a:buFont typeface="Arial" panose="020B0604020202020204" pitchFamily="34" charset="0"/>
              <a:buChar char="•"/>
            </a:pPr>
            <a:r>
              <a:rPr lang="en-US" dirty="0"/>
              <a:t>Ability to copy data directly from the digital forms into the EDC, reducing data entry errors</a:t>
            </a:r>
          </a:p>
          <a:p>
            <a:pPr marL="285750" indent="-285750">
              <a:spcAft>
                <a:spcPts val="1000"/>
              </a:spcAft>
              <a:buClr>
                <a:srgbClr val="00843D"/>
              </a:buClr>
              <a:buFont typeface="Arial" panose="020B0604020202020204" pitchFamily="34" charset="0"/>
              <a:buChar char="•"/>
            </a:pPr>
            <a:r>
              <a:rPr lang="en-US" dirty="0"/>
              <a:t>Built-in quality checks for formatting, missing fields, and inconsistent dates/times, resulting in fewer follow-up emails from NCRAD</a:t>
            </a:r>
          </a:p>
          <a:p>
            <a:pPr marL="285750" indent="-285750">
              <a:spcAft>
                <a:spcPts val="1000"/>
              </a:spcAft>
              <a:buClr>
                <a:srgbClr val="00843D"/>
              </a:buClr>
              <a:buFont typeface="Arial" panose="020B0604020202020204" pitchFamily="34" charset="0"/>
              <a:buChar char="•"/>
            </a:pPr>
            <a:r>
              <a:rPr lang="en-US" dirty="0"/>
              <a:t>Faster data entry turnaround, supporting inventory reporting</a:t>
            </a:r>
          </a:p>
          <a:p>
            <a:pPr marL="285750" indent="-285750">
              <a:spcAft>
                <a:spcPts val="1000"/>
              </a:spcAft>
              <a:buClr>
                <a:srgbClr val="00843D"/>
              </a:buClr>
              <a:buFont typeface="Arial" panose="020B0604020202020204" pitchFamily="34" charset="0"/>
              <a:buChar char="•"/>
            </a:pPr>
            <a:r>
              <a:rPr lang="en-US" dirty="0"/>
              <a:t>Reduced data entry errors, as data can be exported to Excel and imported directly into the NCRAD database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130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CEF58-2A21-579E-24DC-486D49B87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A12AF-61CC-DB58-37E0-5EDD2EB46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7637" y="-85883"/>
            <a:ext cx="7760677" cy="135816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SCI-PE Sample Form</a:t>
            </a:r>
          </a:p>
        </p:txBody>
      </p:sp>
      <p:sp>
        <p:nvSpPr>
          <p:cNvPr id="4" name="TextBox 3">
            <a:hlinkClick r:id="rId3"/>
            <a:extLst>
              <a:ext uri="{FF2B5EF4-FFF2-40B4-BE49-F238E27FC236}">
                <a16:creationId xmlns:a16="http://schemas.microsoft.com/office/drawing/2014/main" id="{8B73691B-3535-4339-F694-E72BA401169A}"/>
              </a:ext>
            </a:extLst>
          </p:cNvPr>
          <p:cNvSpPr txBox="1"/>
          <p:nvPr/>
        </p:nvSpPr>
        <p:spPr>
          <a:xfrm>
            <a:off x="663948" y="2844224"/>
            <a:ext cx="38975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1. Go to link:</a:t>
            </a:r>
          </a:p>
          <a:p>
            <a:pPr algn="ctr"/>
            <a:r>
              <a:rPr lang="en-US" sz="1600" b="1" dirty="0">
                <a:hlinkClick r:id="rId3"/>
              </a:rPr>
              <a:t>https://redcap.link/SCI-PE_Sample_Form</a:t>
            </a:r>
            <a:endParaRPr lang="en-US" sz="16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1EE997-3413-AA8D-90D9-BC6B060C2C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82"/>
          <a:stretch>
            <a:fillRect/>
          </a:stretch>
        </p:blipFill>
        <p:spPr>
          <a:xfrm>
            <a:off x="5476351" y="241160"/>
            <a:ext cx="4555892" cy="601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42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BFD-5C37-525E-A84B-32A6B08D2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736FD-F2DB-F244-7EA0-7E5E83603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8197" y="0"/>
            <a:ext cx="4455606" cy="66319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/>
              <a:t>Survey Response Email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ED8BE2-5D5B-5471-99B7-B2E474555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50" y="1576150"/>
            <a:ext cx="6067486" cy="37575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29DA6F-0D7D-3618-3592-AE516E26B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703" y="1266182"/>
            <a:ext cx="5699047" cy="444826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73067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F6AC4-E134-2321-B8A4-AFE68FD2D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7011"/>
            <a:ext cx="10515600" cy="172884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Sample Shipment Packaging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926443" y="4729655"/>
            <a:ext cx="10515600" cy="7812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Preparing samples for shipment to NCRAD</a:t>
            </a:r>
          </a:p>
        </p:txBody>
      </p:sp>
    </p:spTree>
    <p:extLst>
      <p:ext uri="{BB962C8B-B14F-4D97-AF65-F5344CB8AC3E}">
        <p14:creationId xmlns:p14="http://schemas.microsoft.com/office/powerpoint/2010/main" val="1368308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9163" y="130629"/>
            <a:ext cx="7733673" cy="94710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Frozen Batch Sample Shipment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372" y="1614609"/>
            <a:ext cx="7621256" cy="400242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600" dirty="0">
                <a:solidFill>
                  <a:schemeClr val="accent6"/>
                </a:solidFill>
              </a:rPr>
              <a:t>Plasma, Buffy Coat</a:t>
            </a:r>
          </a:p>
          <a:p>
            <a:pPr lvl="1">
              <a:lnSpc>
                <a:spcPct val="120000"/>
              </a:lnSpc>
              <a:buClr>
                <a:schemeClr val="accent1"/>
              </a:buClr>
            </a:pPr>
            <a:r>
              <a:rPr lang="en-US" sz="2200" dirty="0">
                <a:solidFill>
                  <a:srgbClr val="FF0000"/>
                </a:solidFill>
              </a:rPr>
              <a:t>Ship Monday-Wednesday Only</a:t>
            </a:r>
            <a:endParaRPr lang="en-US" sz="2200" dirty="0"/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200" dirty="0">
                <a:solidFill>
                  <a:schemeClr val="accent6"/>
                </a:solidFill>
              </a:rPr>
              <a:t>Include copy of the Sample and Processing Form for each set of samples in shipment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200" dirty="0">
                <a:solidFill>
                  <a:schemeClr val="accent6"/>
                </a:solidFill>
              </a:rPr>
              <a:t>Hold packaged samples in a -80°C freezer until pickup.</a:t>
            </a:r>
          </a:p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200" dirty="0">
                <a:solidFill>
                  <a:schemeClr val="accent6"/>
                </a:solidFill>
              </a:rPr>
              <a:t>Complete </a:t>
            </a:r>
            <a:r>
              <a:rPr lang="en-US" sz="2200" dirty="0">
                <a:solidFill>
                  <a:schemeClr val="accent6"/>
                </a:solidFill>
                <a:hlinkClick r:id="rId3"/>
              </a:rPr>
              <a:t>NCRAD Sample Shipment Notification Survey</a:t>
            </a:r>
            <a:endParaRPr lang="en-US" sz="2200" dirty="0">
              <a:solidFill>
                <a:schemeClr val="accent6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AED854-8702-202E-86F8-895E023A8CFD}"/>
              </a:ext>
            </a:extLst>
          </p:cNvPr>
          <p:cNvSpPr txBox="1">
            <a:spLocks/>
          </p:cNvSpPr>
          <p:nvPr/>
        </p:nvSpPr>
        <p:spPr>
          <a:xfrm>
            <a:off x="2378764" y="5888529"/>
            <a:ext cx="7798905" cy="554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NCRAD tutorial: </a:t>
            </a:r>
            <a:r>
              <a:rPr lang="en-US" sz="2000" dirty="0">
                <a:hlinkClick r:id="rId4"/>
              </a:rPr>
              <a:t>https://ncrad.org/coordinate-studies/SCI-PE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03026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86759" y="5163002"/>
            <a:ext cx="1047750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Blood kit number labels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5820" y="-362652"/>
            <a:ext cx="734036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Frozen Batch Shipment Packaging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952" y="2419853"/>
            <a:ext cx="104775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Blood samples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4CD7BC9-687F-AA51-78DE-85D2D691B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019" y="1327136"/>
            <a:ext cx="4122981" cy="3835866"/>
          </a:xfrm>
          <a:prstGeom prst="rect">
            <a:avLst/>
          </a:prstGeom>
        </p:spPr>
      </p:pic>
      <p:sp>
        <p:nvSpPr>
          <p:cNvPr id="19" name="Right Arrow 18" descr="A green arrow points from the blood samples caption to the cryovials in the cryobox in photo."/>
          <p:cNvSpPr/>
          <p:nvPr/>
        </p:nvSpPr>
        <p:spPr>
          <a:xfrm rot="13502115">
            <a:off x="2563554" y="4927009"/>
            <a:ext cx="549465" cy="1385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18" descr="A green arrow points from the blood samples caption to the cryovials in the cryobox in photo.">
            <a:extLst>
              <a:ext uri="{FF2B5EF4-FFF2-40B4-BE49-F238E27FC236}">
                <a16:creationId xmlns:a16="http://schemas.microsoft.com/office/drawing/2014/main" id="{FAD7F377-A4FC-22AB-1D0D-96A99B6C9772}"/>
              </a:ext>
            </a:extLst>
          </p:cNvPr>
          <p:cNvSpPr/>
          <p:nvPr/>
        </p:nvSpPr>
        <p:spPr>
          <a:xfrm rot="18424531">
            <a:off x="3596134" y="4879045"/>
            <a:ext cx="619036" cy="1418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FA7856-4B80-C3E3-C8C8-DF125E8C8C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951" y="1976986"/>
            <a:ext cx="1510805" cy="149725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ight Arrow 19" descr="A green arrow points from the blood kit number caption to the kit number on the cryobox in photo."/>
          <p:cNvSpPr/>
          <p:nvPr/>
        </p:nvSpPr>
        <p:spPr>
          <a:xfrm>
            <a:off x="1531702" y="2689063"/>
            <a:ext cx="627696" cy="1914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94AF4E-5333-743F-C97F-77C8214FC729}"/>
              </a:ext>
            </a:extLst>
          </p:cNvPr>
          <p:cNvSpPr txBox="1">
            <a:spLocks/>
          </p:cNvSpPr>
          <p:nvPr/>
        </p:nvSpPr>
        <p:spPr>
          <a:xfrm>
            <a:off x="6859061" y="2012388"/>
            <a:ext cx="4410842" cy="2923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Batch shipping should be performed quarterly or when 8 cryoboxes of samples have been collected</a:t>
            </a:r>
            <a:endParaRPr lang="en-US" sz="2000" dirty="0"/>
          </a:p>
          <a:p>
            <a:pPr marL="0" indent="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 algn="ctr"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0000"/>
                </a:solidFill>
              </a:rPr>
              <a:t>*No more than 8 cryoboxes per batch frozen shipment*</a:t>
            </a:r>
          </a:p>
        </p:txBody>
      </p:sp>
    </p:spTree>
    <p:extLst>
      <p:ext uri="{BB962C8B-B14F-4D97-AF65-F5344CB8AC3E}">
        <p14:creationId xmlns:p14="http://schemas.microsoft.com/office/powerpoint/2010/main" val="26890076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5C743-411C-E302-518A-7AF750B6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 txBox="1">
            <a:spLocks/>
          </p:cNvSpPr>
          <p:nvPr/>
        </p:nvSpPr>
        <p:spPr>
          <a:xfrm>
            <a:off x="5975418" y="1469168"/>
            <a:ext cx="5845175" cy="2883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Place 2-3 inches of pelleted dry ice in the bottom of the Styrofoam shipping container, then insert the cryoboxes laying upright.</a:t>
            </a: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Fully cover the cryoboxes with about 2 inches of pelleted dry ice.</a:t>
            </a: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chemeClr val="accent6"/>
                </a:solidFill>
              </a:rPr>
              <a:t>Each Styrofoam shipper must contain 45 </a:t>
            </a:r>
            <a:r>
              <a:rPr lang="en-US" sz="2000" dirty="0" err="1">
                <a:solidFill>
                  <a:schemeClr val="accent6"/>
                </a:solidFill>
              </a:rPr>
              <a:t>lbs</a:t>
            </a:r>
            <a:r>
              <a:rPr lang="en-US" sz="2000" dirty="0">
                <a:solidFill>
                  <a:schemeClr val="accent6"/>
                </a:solidFill>
              </a:rPr>
              <a:t> (20 kg) of pelleted dry ice </a:t>
            </a:r>
            <a:r>
              <a:rPr lang="en-US" sz="2000" b="1" i="1" dirty="0">
                <a:solidFill>
                  <a:schemeClr val="accent6"/>
                </a:solidFill>
              </a:rPr>
              <a:t>and</a:t>
            </a:r>
            <a:r>
              <a:rPr lang="en-US" sz="2000" dirty="0">
                <a:solidFill>
                  <a:schemeClr val="accent6"/>
                </a:solidFill>
              </a:rPr>
              <a:t> this must be marked on a blue UPS dry ice sticker that is placed on the outside the box.</a:t>
            </a:r>
          </a:p>
        </p:txBody>
      </p:sp>
      <p:pic>
        <p:nvPicPr>
          <p:cNvPr id="5" name="Picture 4" descr="A large cardboard box with styrofoam container full of pelleted dry ice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3" t="8926" r="5911"/>
          <a:stretch>
            <a:fillRect/>
          </a:stretch>
        </p:blipFill>
        <p:spPr bwMode="auto">
          <a:xfrm>
            <a:off x="1309579" y="2603522"/>
            <a:ext cx="3373821" cy="27853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378D804-6E0E-399D-8854-5883D27816AA}"/>
              </a:ext>
            </a:extLst>
          </p:cNvPr>
          <p:cNvSpPr txBox="1">
            <a:spLocks/>
          </p:cNvSpPr>
          <p:nvPr/>
        </p:nvSpPr>
        <p:spPr>
          <a:xfrm>
            <a:off x="2391628" y="115607"/>
            <a:ext cx="7167579" cy="7842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Calibri" panose="020F0502020204030204" pitchFamily="34" charset="0"/>
              </a:rPr>
              <a:t>Frozen Batch Shipment: Dry Ice</a:t>
            </a:r>
          </a:p>
        </p:txBody>
      </p:sp>
      <p:pic>
        <p:nvPicPr>
          <p:cNvPr id="6" name="Picture 5" descr="A photo of a blue UPS dry ice sticker, which has a blank box for weight of dry ice in kg. ">
            <a:extLst>
              <a:ext uri="{FF2B5EF4-FFF2-40B4-BE49-F238E27FC236}">
                <a16:creationId xmlns:a16="http://schemas.microsoft.com/office/drawing/2014/main" id="{E67905FF-8962-4DC5-CD76-8B9560B02D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981" t="35694" r="13736" b="33090"/>
          <a:stretch/>
        </p:blipFill>
        <p:spPr>
          <a:xfrm>
            <a:off x="8373348" y="4167532"/>
            <a:ext cx="2155227" cy="13062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6D9BE9-7AB6-555F-F8A3-1B812FF3F43A}"/>
              </a:ext>
            </a:extLst>
          </p:cNvPr>
          <p:cNvSpPr txBox="1"/>
          <p:nvPr/>
        </p:nvSpPr>
        <p:spPr>
          <a:xfrm>
            <a:off x="8626704" y="5557962"/>
            <a:ext cx="835169" cy="6001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 weight of dry ice in </a:t>
            </a:r>
            <a:r>
              <a:rPr lang="en-US" sz="11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kg</a:t>
            </a:r>
          </a:p>
        </p:txBody>
      </p:sp>
      <p:sp>
        <p:nvSpPr>
          <p:cNvPr id="8" name="Right Arrow 14" descr="A green arrow points from the caption to the space in the picture to write the weight of dry ice in kg.">
            <a:extLst>
              <a:ext uri="{FF2B5EF4-FFF2-40B4-BE49-F238E27FC236}">
                <a16:creationId xmlns:a16="http://schemas.microsoft.com/office/drawing/2014/main" id="{227B2292-1EC0-7F72-78C2-479BFCD01BD7}"/>
              </a:ext>
            </a:extLst>
          </p:cNvPr>
          <p:cNvSpPr/>
          <p:nvPr/>
        </p:nvSpPr>
        <p:spPr>
          <a:xfrm rot="16200000">
            <a:off x="8928931" y="5306718"/>
            <a:ext cx="230713" cy="1642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white box with blue text&#10;&#10;AI-generated content may be incorrect.">
            <a:extLst>
              <a:ext uri="{FF2B5EF4-FFF2-40B4-BE49-F238E27FC236}">
                <a16:creationId xmlns:a16="http://schemas.microsoft.com/office/drawing/2014/main" id="{F942CF40-5D9D-D64F-19B9-729A64E71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747" y="1146413"/>
            <a:ext cx="2838846" cy="211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6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5E469-5530-E852-9FAF-7CB5FE3FB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132" y="3029607"/>
            <a:ext cx="10515600" cy="1133475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Shipping with </a:t>
            </a:r>
            <a:r>
              <a:rPr lang="en-US" sz="6000" dirty="0" err="1"/>
              <a:t>ShipExec</a:t>
            </a:r>
            <a:endParaRPr lang="en-US" sz="6000" dirty="0"/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831850" y="5134218"/>
            <a:ext cx="10515600" cy="1133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Using </a:t>
            </a:r>
            <a:r>
              <a:rPr lang="en-US" dirty="0" err="1"/>
              <a:t>ShipExec</a:t>
            </a:r>
            <a:r>
              <a:rPr lang="en-US" dirty="0"/>
              <a:t> to: </a:t>
            </a:r>
          </a:p>
          <a:p>
            <a:pPr marL="0" indent="0" algn="ctr">
              <a:buNone/>
            </a:pPr>
            <a:r>
              <a:rPr lang="en-US" dirty="0"/>
              <a:t>Creating Airbills</a:t>
            </a:r>
          </a:p>
          <a:p>
            <a:pPr marL="0" indent="0" algn="ctr">
              <a:buNone/>
            </a:pPr>
            <a:r>
              <a:rPr lang="en-US" dirty="0"/>
              <a:t>Scheduling Shipments and Pickups</a:t>
            </a:r>
          </a:p>
        </p:txBody>
      </p:sp>
    </p:spTree>
    <p:extLst>
      <p:ext uri="{BB962C8B-B14F-4D97-AF65-F5344CB8AC3E}">
        <p14:creationId xmlns:p14="http://schemas.microsoft.com/office/powerpoint/2010/main" val="1100764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hipExec &quot;Shipping&quot; drop down is displayed">
            <a:extLst>
              <a:ext uri="{FF2B5EF4-FFF2-40B4-BE49-F238E27FC236}">
                <a16:creationId xmlns:a16="http://schemas.microsoft.com/office/drawing/2014/main" id="{303231B8-1407-4AC8-B6E5-0F51A3BDC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65494" y="1596716"/>
            <a:ext cx="5266694" cy="34581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950C0-DE31-4E92-8562-20A1638625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301239"/>
            <a:ext cx="3993161" cy="3216691"/>
          </a:xfrm>
        </p:spPr>
        <p:txBody>
          <a:bodyPr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Log in to </a:t>
            </a:r>
            <a:r>
              <a:rPr lang="en-US" sz="1800" dirty="0" err="1"/>
              <a:t>ShipExec</a:t>
            </a:r>
            <a:r>
              <a:rPr lang="en-US" sz="1800" dirty="0"/>
              <a:t>™ Thin Client: </a:t>
            </a:r>
            <a:r>
              <a:rPr lang="en-US" sz="1800" dirty="0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https://kits.iu.edu/ups</a:t>
            </a:r>
            <a:endParaRPr lang="en-US" sz="1800" dirty="0">
              <a:solidFill>
                <a:schemeClr val="accent3"/>
              </a:solidFill>
            </a:endParaRP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If a new user or contact needs access, please reach out to me at jazdicki@iu.edu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3"/>
              </a:solidFill>
            </a:endParaRPr>
          </a:p>
          <a:p>
            <a:pPr>
              <a:lnSpc>
                <a:spcPct val="100000"/>
              </a:lnSpc>
            </a:pPr>
            <a:endParaRPr lang="en-US" sz="1800" dirty="0">
              <a:solidFill>
                <a:schemeClr val="accent3"/>
              </a:solidFill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Navigate to the ‘Shipping’ dropdown menu and select ‘Shipping and Rating’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708538-4C9D-40C2-5D8A-04EEB5A4F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515" y="0"/>
            <a:ext cx="2662129" cy="115240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Logging into </a:t>
            </a:r>
            <a:br>
              <a:rPr lang="en-US" sz="3200" dirty="0"/>
            </a:br>
            <a:r>
              <a:rPr lang="en-US" sz="3200" dirty="0" err="1"/>
              <a:t>ShipExec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12993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00FC8-D887-46F6-9920-B7DA86FB1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978" y="1487950"/>
            <a:ext cx="3835586" cy="3727938"/>
          </a:xfrm>
        </p:spPr>
        <p:txBody>
          <a:bodyPr>
            <a:noAutofit/>
          </a:bodyPr>
          <a:lstStyle/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On the right of the page, choose the study name (SCI-PE) from the “Study Group” drop down.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bg1"/>
                </a:solidFill>
              </a:rPr>
              <a:t>This must be done first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i="1" dirty="0">
              <a:solidFill>
                <a:schemeClr val="bg1"/>
              </a:solidFill>
            </a:endParaRPr>
          </a:p>
          <a:p>
            <a:pPr lvl="1"/>
            <a:endParaRPr lang="en-US" sz="1800" i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Then click on the Magnifying Glass on the left to begin searching for your contact information.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C687A5-E4C6-AD2E-3825-C2D622DE7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67" y="0"/>
            <a:ext cx="3076208" cy="683994"/>
          </a:xfrm>
        </p:spPr>
        <p:txBody>
          <a:bodyPr>
            <a:normAutofit/>
          </a:bodyPr>
          <a:lstStyle/>
          <a:p>
            <a:r>
              <a:rPr lang="en-US" sz="3200" dirty="0"/>
              <a:t>Select your study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666D39-A92F-5344-ACF9-EE0091937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041" y="1336431"/>
            <a:ext cx="7894981" cy="3448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2EBC86-D549-1A21-6E99-C124BC05973E}"/>
              </a:ext>
            </a:extLst>
          </p:cNvPr>
          <p:cNvSpPr txBox="1"/>
          <p:nvPr/>
        </p:nvSpPr>
        <p:spPr>
          <a:xfrm>
            <a:off x="10227954" y="2625132"/>
            <a:ext cx="594865" cy="9608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600" dirty="0">
              <a:solidFill>
                <a:schemeClr val="accent6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0BBF80-AA03-90FD-E053-E1D101FA4662}"/>
              </a:ext>
            </a:extLst>
          </p:cNvPr>
          <p:cNvSpPr txBox="1"/>
          <p:nvPr/>
        </p:nvSpPr>
        <p:spPr>
          <a:xfrm>
            <a:off x="10163310" y="2580840"/>
            <a:ext cx="78201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accent6">
                    <a:lumMod val="50000"/>
                    <a:lumOff val="50000"/>
                  </a:schemeClr>
                </a:solidFill>
              </a:rPr>
              <a:t>SCI-PE (NCRAD)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3D6CA6-4770-675C-9B5A-036FC4469B7B}"/>
              </a:ext>
            </a:extLst>
          </p:cNvPr>
          <p:cNvSpPr/>
          <p:nvPr/>
        </p:nvSpPr>
        <p:spPr>
          <a:xfrm>
            <a:off x="8177181" y="2562502"/>
            <a:ext cx="3805478" cy="203004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32E023-1168-C47E-82D1-2C3F5FD8C1F0}"/>
              </a:ext>
            </a:extLst>
          </p:cNvPr>
          <p:cNvSpPr/>
          <p:nvPr/>
        </p:nvSpPr>
        <p:spPr>
          <a:xfrm>
            <a:off x="4307091" y="2690953"/>
            <a:ext cx="271808" cy="227331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87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8082C-81D9-4B05-A7C1-0C70FE612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16120" y="1387784"/>
            <a:ext cx="3724713" cy="408243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 pop up will appear with a list of all the site addresses within the study selected, please </a:t>
            </a:r>
            <a:r>
              <a:rPr lang="en-US" sz="1800" dirty="0">
                <a:solidFill>
                  <a:schemeClr val="bg1"/>
                </a:solidFill>
              </a:rPr>
              <a:t>choose your site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For further filtering results enter and search: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“Company”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“Contact”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“Address 1”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Once you have found your site address, click on the “Select” button to the left of the address</a:t>
            </a:r>
          </a:p>
          <a:p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09EF0E-8FE2-3FC3-1C1D-71C40D89A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643" y="0"/>
            <a:ext cx="2439669" cy="602741"/>
          </a:xfrm>
        </p:spPr>
        <p:txBody>
          <a:bodyPr anchor="t">
            <a:normAutofit/>
          </a:bodyPr>
          <a:lstStyle/>
          <a:p>
            <a:r>
              <a:rPr lang="en-US" sz="3200" dirty="0"/>
              <a:t>Find your site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719A0A-F0EB-8759-3BDA-96415F2304E5}"/>
              </a:ext>
            </a:extLst>
          </p:cNvPr>
          <p:cNvSpPr txBox="1"/>
          <p:nvPr/>
        </p:nvSpPr>
        <p:spPr>
          <a:xfrm>
            <a:off x="4151445" y="5672366"/>
            <a:ext cx="7183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Note: Ensure this information is accurate. If any information needs </a:t>
            </a:r>
          </a:p>
          <a:p>
            <a:r>
              <a:rPr lang="en-US" sz="1800" dirty="0">
                <a:solidFill>
                  <a:srgbClr val="C00000"/>
                </a:solidFill>
              </a:rPr>
              <a:t>to be updated, </a:t>
            </a:r>
            <a:r>
              <a:rPr lang="en-US" sz="1800" b="1" dirty="0">
                <a:solidFill>
                  <a:srgbClr val="C00000"/>
                </a:solidFill>
              </a:rPr>
              <a:t>contact your NCRAD study coordinator: jazdicki@iu.edu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CD4435-9AE2-008E-B66A-9AFA26FB5A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382"/>
          <a:stretch>
            <a:fillRect/>
          </a:stretch>
        </p:blipFill>
        <p:spPr>
          <a:xfrm>
            <a:off x="4908048" y="154696"/>
            <a:ext cx="5081687" cy="5363045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2EEA6303-CE8A-436F-B7BF-8F08111EBFEF}"/>
              </a:ext>
            </a:extLst>
          </p:cNvPr>
          <p:cNvSpPr/>
          <p:nvPr/>
        </p:nvSpPr>
        <p:spPr>
          <a:xfrm>
            <a:off x="5104563" y="2250831"/>
            <a:ext cx="602901" cy="211015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3B63EC7-50E0-DC0B-9032-454EC59AFC11}"/>
              </a:ext>
            </a:extLst>
          </p:cNvPr>
          <p:cNvSpPr/>
          <p:nvPr/>
        </p:nvSpPr>
        <p:spPr>
          <a:xfrm>
            <a:off x="5104562" y="2508738"/>
            <a:ext cx="602901" cy="211015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97125C-E552-EB67-9FD4-1855C38A3B5C}"/>
              </a:ext>
            </a:extLst>
          </p:cNvPr>
          <p:cNvSpPr/>
          <p:nvPr/>
        </p:nvSpPr>
        <p:spPr>
          <a:xfrm>
            <a:off x="5104562" y="2768870"/>
            <a:ext cx="602901" cy="211015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C3D275F-87AD-8433-70D0-3296BE1276CB}"/>
              </a:ext>
            </a:extLst>
          </p:cNvPr>
          <p:cNvSpPr/>
          <p:nvPr/>
        </p:nvSpPr>
        <p:spPr>
          <a:xfrm>
            <a:off x="9386834" y="2421434"/>
            <a:ext cx="602901" cy="460550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F51CE4E-3935-C0D4-AD83-0F9920297704}"/>
              </a:ext>
            </a:extLst>
          </p:cNvPr>
          <p:cNvSpPr/>
          <p:nvPr/>
        </p:nvSpPr>
        <p:spPr>
          <a:xfrm>
            <a:off x="5707463" y="5057191"/>
            <a:ext cx="807218" cy="460550"/>
          </a:xfrm>
          <a:prstGeom prst="ellipse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06AFA9-DE69-7DF1-38F6-782030236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709" y="1792256"/>
            <a:ext cx="950384" cy="13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204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8D44CBB-43D5-11F1-AFC1-43003C6AB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506" y="1404389"/>
            <a:ext cx="7975504" cy="2645535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401C9-2082-476F-8A03-19DB53FCA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536" y="1397876"/>
            <a:ext cx="3790580" cy="439113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Verify the address populated on the left is correct</a:t>
            </a:r>
          </a:p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Enter the total weight, including dry ice if needed, of your package in the “Weight”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/>
                </a:solidFill>
              </a:rPr>
              <a:t>Enter the weight of the dry ice for frozen shipments in the “Dry Ice Weight” field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500" i="1" dirty="0">
                <a:solidFill>
                  <a:schemeClr val="bg1"/>
                </a:solidFill>
              </a:rPr>
              <a:t>The “Dry Ice Weight” field can </a:t>
            </a:r>
            <a:r>
              <a:rPr lang="en-US" sz="1500" i="1" u="sng" dirty="0">
                <a:solidFill>
                  <a:schemeClr val="bg1"/>
                </a:solidFill>
              </a:rPr>
              <a:t>never</a:t>
            </a:r>
            <a:r>
              <a:rPr lang="en-US" sz="1500" i="1" dirty="0">
                <a:solidFill>
                  <a:schemeClr val="bg1"/>
                </a:solidFill>
              </a:rPr>
              <a:t> be higher than the “Weight” field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Click on the “Pickup Request” button</a:t>
            </a:r>
          </a:p>
          <a:p>
            <a:endParaRPr lang="en-US" sz="1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959E74A-C114-4323-82DF-C4CE2813E03D}"/>
              </a:ext>
            </a:extLst>
          </p:cNvPr>
          <p:cNvSpPr txBox="1">
            <a:spLocks/>
          </p:cNvSpPr>
          <p:nvPr/>
        </p:nvSpPr>
        <p:spPr>
          <a:xfrm>
            <a:off x="5830351" y="5929814"/>
            <a:ext cx="4532850" cy="351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35FCC6-5D57-BF72-67C5-78A227FA7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732" y="0"/>
            <a:ext cx="2574086" cy="625697"/>
          </a:xfrm>
        </p:spPr>
        <p:txBody>
          <a:bodyPr anchor="t">
            <a:normAutofit/>
          </a:bodyPr>
          <a:lstStyle/>
          <a:p>
            <a:r>
              <a:rPr lang="en-US" sz="3200" dirty="0"/>
              <a:t>Shipment Info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8DC610-2530-00A3-0DC7-18DEAD35E91F}"/>
              </a:ext>
            </a:extLst>
          </p:cNvPr>
          <p:cNvSpPr txBox="1"/>
          <p:nvPr/>
        </p:nvSpPr>
        <p:spPr>
          <a:xfrm>
            <a:off x="4577255" y="5911564"/>
            <a:ext cx="6329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For ambient shipments, leave the “Dry Ice Weight” field empty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58BF98-57E3-AB33-44EC-5619F3852EA8}"/>
              </a:ext>
            </a:extLst>
          </p:cNvPr>
          <p:cNvSpPr/>
          <p:nvPr/>
        </p:nvSpPr>
        <p:spPr>
          <a:xfrm>
            <a:off x="5470743" y="1968248"/>
            <a:ext cx="1758462" cy="181875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94366A-2930-9376-2A5C-68588B78FADF}"/>
              </a:ext>
            </a:extLst>
          </p:cNvPr>
          <p:cNvSpPr txBox="1"/>
          <p:nvPr/>
        </p:nvSpPr>
        <p:spPr>
          <a:xfrm>
            <a:off x="5578287" y="2060431"/>
            <a:ext cx="1015800" cy="72378"/>
          </a:xfrm>
          <a:prstGeom prst="rect">
            <a:avLst/>
          </a:prstGeom>
          <a:solidFill>
            <a:srgbClr val="EEEEEE"/>
          </a:solidFill>
        </p:spPr>
        <p:txBody>
          <a:bodyPr wrap="square" rtlCol="0">
            <a:spAutoFit/>
          </a:bodyPr>
          <a:lstStyle/>
          <a:p>
            <a:endParaRPr lang="en-US" sz="600" dirty="0">
              <a:solidFill>
                <a:schemeClr val="accent6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FFC7E1-2CE8-FA52-ECA4-C6FEBC068C0F}"/>
              </a:ext>
            </a:extLst>
          </p:cNvPr>
          <p:cNvSpPr txBox="1"/>
          <p:nvPr/>
        </p:nvSpPr>
        <p:spPr>
          <a:xfrm>
            <a:off x="5520093" y="2004287"/>
            <a:ext cx="10922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accent6">
                    <a:lumMod val="50000"/>
                    <a:lumOff val="50000"/>
                  </a:schemeClr>
                </a:solidFill>
              </a:rPr>
              <a:t>3: SCI-PE CASE WESTERN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072DD3-0B14-7C83-226D-133ACEA5B9C7}"/>
              </a:ext>
            </a:extLst>
          </p:cNvPr>
          <p:cNvSpPr txBox="1"/>
          <p:nvPr/>
        </p:nvSpPr>
        <p:spPr>
          <a:xfrm>
            <a:off x="10163310" y="1743477"/>
            <a:ext cx="988686" cy="11546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sz="600" dirty="0">
              <a:solidFill>
                <a:schemeClr val="accent6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E02EC4-C184-B5DC-7E6E-2BFF5008E051}"/>
              </a:ext>
            </a:extLst>
          </p:cNvPr>
          <p:cNvSpPr txBox="1"/>
          <p:nvPr/>
        </p:nvSpPr>
        <p:spPr>
          <a:xfrm>
            <a:off x="10125157" y="1708878"/>
            <a:ext cx="78201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accent6">
                    <a:lumMod val="50000"/>
                    <a:lumOff val="50000"/>
                  </a:schemeClr>
                </a:solidFill>
              </a:rPr>
              <a:t>SCI-PE (NCRAD)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421928-6E05-A5B5-A47F-988BE9409C26}"/>
              </a:ext>
            </a:extLst>
          </p:cNvPr>
          <p:cNvSpPr/>
          <p:nvPr/>
        </p:nvSpPr>
        <p:spPr>
          <a:xfrm>
            <a:off x="8096776" y="1893544"/>
            <a:ext cx="3187523" cy="13636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E53CB8-5427-1302-4742-E4B1F495DB87}"/>
              </a:ext>
            </a:extLst>
          </p:cNvPr>
          <p:cNvSpPr/>
          <p:nvPr/>
        </p:nvSpPr>
        <p:spPr>
          <a:xfrm>
            <a:off x="8096775" y="2076640"/>
            <a:ext cx="3187523" cy="13636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627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64ECD-A15C-4ACC-9660-0913A92EB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572" y="630248"/>
            <a:ext cx="3899337" cy="6117393"/>
          </a:xfrm>
        </p:spPr>
        <p:txBody>
          <a:bodyPr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Fill out all fields for the pickup request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Enter in the “Earliest Time Ready” and “Latest Time Ready” in 24-hour format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Users must schedule pickup minimum 1 hour before “Earliest Time </a:t>
            </a:r>
            <a:r>
              <a:rPr lang="en-US" sz="1800" dirty="0">
                <a:solidFill>
                  <a:schemeClr val="accent5"/>
                </a:solidFill>
              </a:rPr>
              <a:t>Ready”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Choose a name and number that is the best to contact if the UPS driver has questions related to picking up your package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Entering the Room Number and Floor will help the UPS driver locate your package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Room number field is free text, Floor field is numerical only</a:t>
            </a:r>
            <a:endParaRPr lang="en-US" sz="1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Hit “Save” when done</a:t>
            </a:r>
          </a:p>
        </p:txBody>
      </p:sp>
      <p:pic>
        <p:nvPicPr>
          <p:cNvPr id="5" name="Picture 4" descr="Various fields for Create Pickup request in ShipExec displayed">
            <a:extLst>
              <a:ext uri="{FF2B5EF4-FFF2-40B4-BE49-F238E27FC236}">
                <a16:creationId xmlns:a16="http://schemas.microsoft.com/office/drawing/2014/main" id="{09A00826-DC4F-42B7-A03E-27E849779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349" y="1223230"/>
            <a:ext cx="5134445" cy="36220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9AD85C-593E-9586-E9D1-815072744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212" y="0"/>
            <a:ext cx="3276442" cy="630248"/>
          </a:xfrm>
        </p:spPr>
        <p:txBody>
          <a:bodyPr anchor="t">
            <a:normAutofit/>
          </a:bodyPr>
          <a:lstStyle/>
          <a:p>
            <a:pPr algn="ctr"/>
            <a:r>
              <a:rPr lang="en-US" dirty="0"/>
              <a:t>Pickup Request</a:t>
            </a:r>
          </a:p>
        </p:txBody>
      </p:sp>
    </p:spTree>
    <p:extLst>
      <p:ext uri="{BB962C8B-B14F-4D97-AF65-F5344CB8AC3E}">
        <p14:creationId xmlns:p14="http://schemas.microsoft.com/office/powerpoint/2010/main" val="4006214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FBB2F-B7EB-4E60-9890-A08DF06C3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8698" y="997039"/>
            <a:ext cx="3319716" cy="195636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Two documents will be created and will need saved: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/>
                </a:solidFill>
              </a:rPr>
              <a:t>Receipt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/>
                </a:solidFill>
              </a:rPr>
              <a:t>Waybill</a:t>
            </a:r>
          </a:p>
        </p:txBody>
      </p:sp>
      <p:pic>
        <p:nvPicPr>
          <p:cNvPr id="9" name="Picture 8" descr="ShipExec Shipment Receipt displayed with &quot;PickUp No:&quot; highlighted.">
            <a:extLst>
              <a:ext uri="{FF2B5EF4-FFF2-40B4-BE49-F238E27FC236}">
                <a16:creationId xmlns:a16="http://schemas.microsoft.com/office/drawing/2014/main" id="{E5EC245E-32DE-4E1E-AC16-14D8AC372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8194" y="939527"/>
            <a:ext cx="4965905" cy="26174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UPS Waybill displayed">
            <a:extLst>
              <a:ext uri="{FF2B5EF4-FFF2-40B4-BE49-F238E27FC236}">
                <a16:creationId xmlns:a16="http://schemas.microsoft.com/office/drawing/2014/main" id="{9EAFCA6F-3D5F-492A-842D-FD2C7131C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058" y="2248250"/>
            <a:ext cx="2634240" cy="35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Oval 2" descr="Red outline.">
            <a:extLst>
              <a:ext uri="{FF2B5EF4-FFF2-40B4-BE49-F238E27FC236}">
                <a16:creationId xmlns:a16="http://schemas.microsoft.com/office/drawing/2014/main" id="{D42034E3-B9F2-46E2-A0AC-17522C5683E7}"/>
              </a:ext>
            </a:extLst>
          </p:cNvPr>
          <p:cNvSpPr/>
          <p:nvPr/>
        </p:nvSpPr>
        <p:spPr>
          <a:xfrm>
            <a:off x="7497659" y="1235260"/>
            <a:ext cx="1257458" cy="27907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735A718-131A-47F7-8DAE-97DE184E5312}"/>
              </a:ext>
            </a:extLst>
          </p:cNvPr>
          <p:cNvSpPr txBox="1">
            <a:spLocks/>
          </p:cNvSpPr>
          <p:nvPr/>
        </p:nvSpPr>
        <p:spPr>
          <a:xfrm>
            <a:off x="338182" y="2669627"/>
            <a:ext cx="3424521" cy="32792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/>
                </a:solidFill>
              </a:rPr>
              <a:t>The “Pickup No:” is the reference number to your specific pickup request, this is the number you use if there are issues</a:t>
            </a:r>
          </a:p>
          <a:p>
            <a:endParaRPr lang="en-US" sz="1800" dirty="0">
              <a:solidFill>
                <a:schemeClr val="accent5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/>
                </a:solidFill>
              </a:rPr>
              <a:t>Check Pickup Status by going to UPS.com, click on the Shipping, select Schedule a Pickup, and look on the right side of screen to click on “Pickup Request Status”. Enter in the Pickup No. listed on receipt into PRN field and submit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3E009-F910-19F2-D1D5-238BF40BC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017113" cy="661333"/>
          </a:xfrm>
        </p:spPr>
        <p:txBody>
          <a:bodyPr anchor="t">
            <a:normAutofit/>
          </a:bodyPr>
          <a:lstStyle/>
          <a:p>
            <a:pPr algn="ctr"/>
            <a:r>
              <a:rPr lang="en-US" sz="3200" dirty="0"/>
              <a:t>Shipment Paperwork</a:t>
            </a:r>
          </a:p>
        </p:txBody>
      </p:sp>
    </p:spTree>
    <p:extLst>
      <p:ext uri="{BB962C8B-B14F-4D97-AF65-F5344CB8AC3E}">
        <p14:creationId xmlns:p14="http://schemas.microsoft.com/office/powerpoint/2010/main" val="35113114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5F7AE-E1C4-4F2B-BFED-56F9B00025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650" y="1069585"/>
            <a:ext cx="3397811" cy="5166057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Print out the UPS air waybill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Fold the UPS air waybill and slide it inside the plastic UPS sleeve provided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Adhere to the sleeve to your package, making sure it is laying as flat as possible along the surface of the package with the barcode readable</a:t>
            </a:r>
          </a:p>
          <a:p>
            <a:endParaRPr lang="en-US" sz="1800" dirty="0"/>
          </a:p>
        </p:txBody>
      </p:sp>
      <p:pic>
        <p:nvPicPr>
          <p:cNvPr id="5" name="Picture 4" descr="UPS Waybill displayed">
            <a:extLst>
              <a:ext uri="{FF2B5EF4-FFF2-40B4-BE49-F238E27FC236}">
                <a16:creationId xmlns:a16="http://schemas.microsoft.com/office/drawing/2014/main" id="{A5A8D475-4A83-4E6E-AB47-A791F3FC5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62956"/>
            <a:ext cx="3860698" cy="51660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DA065F1-8EC8-C35F-C8A8-7E12CF3F130F}"/>
              </a:ext>
            </a:extLst>
          </p:cNvPr>
          <p:cNvSpPr txBox="1">
            <a:spLocks/>
          </p:cNvSpPr>
          <p:nvPr/>
        </p:nvSpPr>
        <p:spPr>
          <a:xfrm>
            <a:off x="0" y="132289"/>
            <a:ext cx="4017113" cy="6613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>
                <a:solidFill>
                  <a:srgbClr val="FFFFFF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latin typeface="Calibri" panose="020F0502020204030204" pitchFamily="34" charset="0"/>
              </a:rPr>
              <a:t>UPS Waybill</a:t>
            </a:r>
          </a:p>
        </p:txBody>
      </p:sp>
    </p:spTree>
    <p:extLst>
      <p:ext uri="{BB962C8B-B14F-4D97-AF65-F5344CB8AC3E}">
        <p14:creationId xmlns:p14="http://schemas.microsoft.com/office/powerpoint/2010/main" val="39798794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D7EA2-2E2D-4828-956F-F4682B348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0399" y="2215955"/>
            <a:ext cx="3502460" cy="242608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/>
                </a:solidFill>
              </a:rPr>
              <a:t>If you need to void your shipment or reprint your air waybill, click on “History” at the top of the </a:t>
            </a:r>
            <a:r>
              <a:rPr lang="en-US" sz="1800" dirty="0" err="1">
                <a:solidFill>
                  <a:schemeClr val="accent5"/>
                </a:solidFill>
              </a:rPr>
              <a:t>ShipExec</a:t>
            </a:r>
            <a:r>
              <a:rPr lang="en-US" sz="1800" dirty="0">
                <a:solidFill>
                  <a:schemeClr val="accent5"/>
                </a:solidFill>
              </a:rPr>
              <a:t>™ Thin Client page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5"/>
                </a:solidFill>
              </a:rPr>
              <a:t>Search for the desired shipment by date of shipment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30B433-FFD0-6FA7-278A-3DCAE3249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35" y="238721"/>
            <a:ext cx="2442989" cy="1153634"/>
          </a:xfrm>
        </p:spPr>
        <p:txBody>
          <a:bodyPr anchor="t"/>
          <a:lstStyle/>
          <a:p>
            <a:r>
              <a:rPr lang="en-US" dirty="0"/>
              <a:t>Voiding or Reprinting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F86768-DA1A-807F-B7E0-F3DD8F7A0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159" y="367739"/>
            <a:ext cx="3914125" cy="543628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91DF63-33B5-4BDF-30E4-0E24570E9554}"/>
              </a:ext>
            </a:extLst>
          </p:cNvPr>
          <p:cNvSpPr/>
          <p:nvPr/>
        </p:nvSpPr>
        <p:spPr>
          <a:xfrm>
            <a:off x="5960159" y="1392355"/>
            <a:ext cx="3914125" cy="511749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F18F83-D240-1583-8F58-9F5241DAA261}"/>
              </a:ext>
            </a:extLst>
          </p:cNvPr>
          <p:cNvSpPr/>
          <p:nvPr/>
        </p:nvSpPr>
        <p:spPr>
          <a:xfrm>
            <a:off x="7867859" y="367739"/>
            <a:ext cx="582805" cy="36579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402044-A842-5470-485F-48D9ECEC735B}"/>
              </a:ext>
            </a:extLst>
          </p:cNvPr>
          <p:cNvSpPr/>
          <p:nvPr/>
        </p:nvSpPr>
        <p:spPr>
          <a:xfrm>
            <a:off x="8673402" y="5438233"/>
            <a:ext cx="582805" cy="36579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874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B3B03-1488-41BA-B8B2-029BF929AD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5144" y="1929192"/>
            <a:ext cx="3490291" cy="101566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To </a:t>
            </a:r>
            <a:r>
              <a:rPr lang="en-US" sz="2000" u="sng" dirty="0"/>
              <a:t>void</a:t>
            </a:r>
            <a:r>
              <a:rPr lang="en-US" sz="2000" dirty="0"/>
              <a:t> your package, click on the “X” icon to the far left under “Action”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3658ED-0E75-4409-9266-92E26CB16EDD}"/>
              </a:ext>
            </a:extLst>
          </p:cNvPr>
          <p:cNvSpPr/>
          <p:nvPr/>
        </p:nvSpPr>
        <p:spPr>
          <a:xfrm>
            <a:off x="285144" y="4130914"/>
            <a:ext cx="33720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To </a:t>
            </a:r>
            <a:r>
              <a:rPr lang="en-US" sz="2000" u="sng" dirty="0">
                <a:solidFill>
                  <a:schemeClr val="accent4"/>
                </a:solidFill>
              </a:rPr>
              <a:t>reprint</a:t>
            </a:r>
            <a:r>
              <a:rPr lang="en-US" sz="2000" dirty="0">
                <a:solidFill>
                  <a:schemeClr val="accent4"/>
                </a:solidFill>
              </a:rPr>
              <a:t> your waybill, click on the printer icon to the far left under “Action”</a:t>
            </a:r>
          </a:p>
        </p:txBody>
      </p:sp>
      <p:pic>
        <p:nvPicPr>
          <p:cNvPr id="6" name="Picture 5" descr="Toolbar with &quot;void&quot; icon highlighted.">
            <a:extLst>
              <a:ext uri="{FF2B5EF4-FFF2-40B4-BE49-F238E27FC236}">
                <a16:creationId xmlns:a16="http://schemas.microsoft.com/office/drawing/2014/main" id="{E5006DAD-AA39-4FE2-97C6-9D904D751D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433" y="1929192"/>
            <a:ext cx="7231347" cy="9009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Toolbar with &quot;reprint&quot; icon displayed.">
            <a:extLst>
              <a:ext uri="{FF2B5EF4-FFF2-40B4-BE49-F238E27FC236}">
                <a16:creationId xmlns:a16="http://schemas.microsoft.com/office/drawing/2014/main" id="{E89B980C-176D-479E-A083-538155EBE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433" y="4158331"/>
            <a:ext cx="7231347" cy="9009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AF9E928-5684-C8D2-1286-41C85372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35" y="238721"/>
            <a:ext cx="2442989" cy="1153634"/>
          </a:xfrm>
        </p:spPr>
        <p:txBody>
          <a:bodyPr anchor="t"/>
          <a:lstStyle/>
          <a:p>
            <a:r>
              <a:rPr lang="en-US" dirty="0"/>
              <a:t>Voiding or Reprinting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B421D2-FC23-1582-1D96-455CDBC05F0A}"/>
              </a:ext>
            </a:extLst>
          </p:cNvPr>
          <p:cNvSpPr/>
          <p:nvPr/>
        </p:nvSpPr>
        <p:spPr>
          <a:xfrm>
            <a:off x="4762919" y="2351314"/>
            <a:ext cx="281354" cy="33159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DE921F-0DD2-680B-A374-51BE2736564E}"/>
              </a:ext>
            </a:extLst>
          </p:cNvPr>
          <p:cNvSpPr/>
          <p:nvPr/>
        </p:nvSpPr>
        <p:spPr>
          <a:xfrm>
            <a:off x="5004080" y="4608795"/>
            <a:ext cx="281354" cy="331596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486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9958" y="-29119"/>
            <a:ext cx="8372084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Advanced Notification</a:t>
            </a:r>
            <a:br>
              <a:rPr lang="en-US" b="1" dirty="0"/>
            </a:br>
            <a:r>
              <a:rPr lang="en-US" sz="1800" b="1" dirty="0">
                <a:solidFill>
                  <a:srgbClr val="C00000"/>
                </a:solidFill>
              </a:rPr>
              <a:t>IMPORTANT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42240"/>
            <a:ext cx="10515600" cy="1443384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accent6"/>
                </a:solidFill>
              </a:rPr>
              <a:t>The </a:t>
            </a:r>
            <a:r>
              <a:rPr lang="en-US" sz="2000" dirty="0">
                <a:solidFill>
                  <a:schemeClr val="accent6"/>
                </a:solidFill>
                <a:hlinkClick r:id="rId3"/>
              </a:rPr>
              <a:t>NCRAD Sample Shipment Notification Survey</a:t>
            </a:r>
            <a:r>
              <a:rPr lang="en-US" sz="2000" dirty="0">
                <a:solidFill>
                  <a:schemeClr val="accent6"/>
                </a:solidFill>
              </a:rPr>
              <a:t> must be filled out </a:t>
            </a:r>
            <a:r>
              <a:rPr lang="en-US" sz="2000" b="1" i="1" dirty="0">
                <a:solidFill>
                  <a:schemeClr val="accent6"/>
                </a:solidFill>
              </a:rPr>
              <a:t>prior</a:t>
            </a:r>
            <a:r>
              <a:rPr lang="en-US" sz="2000" dirty="0">
                <a:solidFill>
                  <a:schemeClr val="accent6"/>
                </a:solidFill>
              </a:rPr>
              <a:t> to shipment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</a:pPr>
            <a:r>
              <a:rPr lang="en-US" sz="1800" dirty="0">
                <a:solidFill>
                  <a:schemeClr val="accent6"/>
                </a:solidFill>
              </a:rPr>
              <a:t>Please attach the completed Sample and Processing Form </a:t>
            </a:r>
            <a:r>
              <a:rPr lang="en-US" sz="1800" i="1" dirty="0">
                <a:solidFill>
                  <a:schemeClr val="accent6"/>
                </a:solidFill>
              </a:rPr>
              <a:t>for each set of samples </a:t>
            </a:r>
            <a:r>
              <a:rPr lang="en-US" sz="1800" dirty="0">
                <a:solidFill>
                  <a:schemeClr val="accent6"/>
                </a:solidFill>
              </a:rPr>
              <a:t>within the shipment</a:t>
            </a:r>
          </a:p>
          <a:p>
            <a:pPr lvl="1">
              <a:spcAft>
                <a:spcPts val="600"/>
              </a:spcAft>
              <a:buClr>
                <a:schemeClr val="accent1"/>
              </a:buClr>
            </a:pPr>
            <a:r>
              <a:rPr lang="en-US" sz="1800" dirty="0">
                <a:solidFill>
                  <a:schemeClr val="accent6"/>
                </a:solidFill>
              </a:rPr>
              <a:t>Please fill out the entire survey including contact and tracking information</a:t>
            </a:r>
          </a:p>
          <a:p>
            <a:pPr marL="0" indent="0">
              <a:buClr>
                <a:schemeClr val="accent1"/>
              </a:buClr>
              <a:buNone/>
            </a:pPr>
            <a:endParaRPr lang="en-US" sz="2000" dirty="0">
              <a:solidFill>
                <a:schemeClr val="accent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0D449C-6754-D34A-DAFC-3EECFB041216}"/>
              </a:ext>
            </a:extLst>
          </p:cNvPr>
          <p:cNvSpPr txBox="1"/>
          <p:nvPr/>
        </p:nvSpPr>
        <p:spPr>
          <a:xfrm>
            <a:off x="2488504" y="3810860"/>
            <a:ext cx="7214992" cy="13234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Clr>
                <a:schemeClr val="accent1"/>
              </a:buClr>
              <a:buNone/>
            </a:pPr>
            <a:r>
              <a:rPr lang="en-US" sz="2000" dirty="0">
                <a:solidFill>
                  <a:schemeClr val="accent6"/>
                </a:solidFill>
              </a:rPr>
              <a:t>This is extremely important to make sure samples are: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received on time to the NCRAD lab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correctly labeled and organized per patient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6"/>
                </a:solidFill>
              </a:rPr>
              <a:t>completed and ready for data entry</a:t>
            </a:r>
          </a:p>
        </p:txBody>
      </p:sp>
    </p:spTree>
    <p:extLst>
      <p:ext uri="{BB962C8B-B14F-4D97-AF65-F5344CB8AC3E}">
        <p14:creationId xmlns:p14="http://schemas.microsoft.com/office/powerpoint/2010/main" val="37224590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3B1E3-6068-09D1-CBB8-20938A23E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DD3FF-AC60-F53B-8207-31AE5AF85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40392" y="542611"/>
            <a:ext cx="9785416" cy="135816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NCRAD Sample </a:t>
            </a:r>
            <a:br>
              <a:rPr lang="en-US" sz="3600" b="1" dirty="0"/>
            </a:br>
            <a:r>
              <a:rPr lang="en-US" sz="3600" b="1" dirty="0"/>
              <a:t>Shipment Notification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EB541-17BB-11D4-219E-13E0698C8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430" y="161700"/>
            <a:ext cx="4129872" cy="6098442"/>
          </a:xfrm>
          <a:prstGeom prst="rect">
            <a:avLst/>
          </a:prstGeom>
        </p:spPr>
      </p:pic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DBC86D8D-6125-0903-7D9A-7F4F38C7C6BD}"/>
              </a:ext>
            </a:extLst>
          </p:cNvPr>
          <p:cNvSpPr txBox="1"/>
          <p:nvPr/>
        </p:nvSpPr>
        <p:spPr>
          <a:xfrm>
            <a:off x="1095271" y="2534468"/>
            <a:ext cx="38975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1. Ship samples as normal using </a:t>
            </a:r>
            <a:r>
              <a:rPr lang="en-US" sz="1600" dirty="0" err="1"/>
              <a:t>ShipExec</a:t>
            </a:r>
            <a:r>
              <a:rPr lang="en-US" sz="1600" dirty="0"/>
              <a:t> and place the Printable CRFs (from previous slide) in the shipper</a:t>
            </a:r>
          </a:p>
          <a:p>
            <a:endParaRPr lang="en-US" sz="1600" dirty="0"/>
          </a:p>
          <a:p>
            <a:r>
              <a:rPr lang="en-US" sz="1600" dirty="0"/>
              <a:t>2. Go to link:</a:t>
            </a:r>
          </a:p>
          <a:p>
            <a:pPr algn="ctr"/>
            <a:r>
              <a:rPr lang="en-US" sz="1600" b="1" dirty="0">
                <a:hlinkClick r:id="rId5"/>
              </a:rPr>
              <a:t>https://redcap.link/NCRADShippingForm</a:t>
            </a:r>
            <a:endParaRPr lang="en-US" sz="1600" b="1" dirty="0"/>
          </a:p>
          <a:p>
            <a:endParaRPr lang="en-US" sz="1600" b="1" dirty="0"/>
          </a:p>
          <a:p>
            <a:r>
              <a:rPr lang="en-US" sz="1600" dirty="0"/>
              <a:t>3. Fill out and Submit Survey</a:t>
            </a:r>
          </a:p>
          <a:p>
            <a:endParaRPr lang="en-US" sz="16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1922559-DE6B-5987-452A-D608F9C6591D}"/>
              </a:ext>
            </a:extLst>
          </p:cNvPr>
          <p:cNvCxnSpPr/>
          <p:nvPr/>
        </p:nvCxnSpPr>
        <p:spPr>
          <a:xfrm>
            <a:off x="3667648" y="4411226"/>
            <a:ext cx="26226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60952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126" y="92966"/>
            <a:ext cx="9703398" cy="90749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NCRAD Website – SCI-PE 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38825" y="2662542"/>
            <a:ext cx="5613919" cy="213748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97280" y="2392458"/>
            <a:ext cx="4292301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Specimen collection overview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Link to kit request module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Online Sample Survey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MOP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Training Slides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Video Tutorials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</a:rPr>
              <a:t>UPS Shipping/Shipping Survey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F0E609-2572-600D-EA52-EDC6ADBAA147}"/>
              </a:ext>
            </a:extLst>
          </p:cNvPr>
          <p:cNvSpPr txBox="1"/>
          <p:nvPr/>
        </p:nvSpPr>
        <p:spPr>
          <a:xfrm>
            <a:off x="6428447" y="3546619"/>
            <a:ext cx="4434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hlinkClick r:id="rId3"/>
              </a:rPr>
              <a:t>https://ncrad.org/coordinate-studies/SCI-PE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7381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39" y="118335"/>
            <a:ext cx="8951521" cy="94667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NCRAD Website – Helpful Pages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436633" y="5149880"/>
            <a:ext cx="45038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https://ncrad.org/contact/friday-blood-draws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CEA96C-385C-77B5-7095-53601A9042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1075"/>
          <a:stretch/>
        </p:blipFill>
        <p:spPr>
          <a:xfrm>
            <a:off x="7224098" y="1998490"/>
            <a:ext cx="4503866" cy="33457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5A2256-2C62-BF5C-0C6B-B25BA2D43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652" y="1847968"/>
            <a:ext cx="6679829" cy="31620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4FA656-D8DE-9198-EBE8-0D811096F4A0}"/>
              </a:ext>
            </a:extLst>
          </p:cNvPr>
          <p:cNvSpPr txBox="1"/>
          <p:nvPr/>
        </p:nvSpPr>
        <p:spPr>
          <a:xfrm>
            <a:off x="7499175" y="1528426"/>
            <a:ext cx="4199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https://ncrad.org/contact/holiday-closures</a:t>
            </a:r>
          </a:p>
        </p:txBody>
      </p:sp>
    </p:spTree>
    <p:extLst>
      <p:ext uri="{BB962C8B-B14F-4D97-AF65-F5344CB8AC3E}">
        <p14:creationId xmlns:p14="http://schemas.microsoft.com/office/powerpoint/2010/main" val="27333260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522" y="0"/>
            <a:ext cx="2775473" cy="71385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FAQ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915CBC-26D4-BF44-52A9-9AC4B2DFA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6900" y="1144222"/>
            <a:ext cx="10146716" cy="3492324"/>
          </a:xfrm>
        </p:spPr>
        <p:txBody>
          <a:bodyPr>
            <a:normAutofit/>
          </a:bodyPr>
          <a:lstStyle/>
          <a:p>
            <a:r>
              <a:rPr lang="en-US" sz="2000" b="1" dirty="0"/>
              <a:t>Q: Can the online Sample and Processing Survey be partially completed and finished later by another user or at a later time? 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A:Yes. If multiple staff members need to enter information, the first person can complete part of the form (including the required fields needed to return later: staff email address, Participant ID, and Kit Number), then select “Save and Return Later.”</a:t>
            </a:r>
          </a:p>
          <a:p>
            <a:pPr lvl="2"/>
            <a:r>
              <a:rPr lang="en-US" sz="1600" dirty="0">
                <a:solidFill>
                  <a:schemeClr val="accent6"/>
                </a:solidFill>
              </a:rPr>
              <a:t>The email address(es) entered will receive a link along with the access codes (Participant ID and Kit Number) needed to reopen the form.</a:t>
            </a:r>
          </a:p>
          <a:p>
            <a:pPr marL="457200" lvl="1" indent="0">
              <a:buNone/>
            </a:pPr>
            <a:endParaRPr lang="en-US" sz="2000" dirty="0">
              <a:solidFill>
                <a:schemeClr val="accent6"/>
              </a:solidFill>
            </a:endParaRPr>
          </a:p>
          <a:p>
            <a:r>
              <a:rPr lang="en-US" sz="2000" b="1" dirty="0"/>
              <a:t>Q: What should I do with expired supplies, should I send them back?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A: You do not need to send them back, please dispose of them according to your local guidelines.</a:t>
            </a:r>
          </a:p>
        </p:txBody>
      </p:sp>
    </p:spTree>
    <p:extLst>
      <p:ext uri="{BB962C8B-B14F-4D97-AF65-F5344CB8AC3E}">
        <p14:creationId xmlns:p14="http://schemas.microsoft.com/office/powerpoint/2010/main" val="38627819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2290" y="278266"/>
            <a:ext cx="8951259" cy="71064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SCI-PE Contact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1179" y="1845734"/>
            <a:ext cx="4363452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u="sng" dirty="0">
                <a:solidFill>
                  <a:schemeClr val="accent6"/>
                </a:solidFill>
              </a:rPr>
              <a:t>General Information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Phone: 1-800-526-2839 </a:t>
            </a:r>
            <a:br>
              <a:rPr lang="en-US" sz="2200" dirty="0">
                <a:solidFill>
                  <a:schemeClr val="tx1"/>
                </a:solidFill>
              </a:rPr>
            </a:br>
            <a:r>
              <a:rPr lang="en-US" sz="2200" dirty="0">
                <a:solidFill>
                  <a:schemeClr val="tx1"/>
                </a:solidFill>
              </a:rPr>
              <a:t>or 317-278-8413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E-mail: </a:t>
            </a:r>
            <a:r>
              <a:rPr lang="en-US" sz="2200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alzstudy@iu.edu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2645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>
                <a:solidFill>
                  <a:schemeClr val="accent6"/>
                </a:solidFill>
              </a:rPr>
              <a:t>Jazmyn Dickinson – SCI-PE Study Coordinator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/>
                </a:solidFill>
              </a:rPr>
              <a:t>E-mail: </a:t>
            </a:r>
            <a:r>
              <a:rPr lang="en-US" sz="2000" dirty="0">
                <a:solidFill>
                  <a:schemeClr val="accent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jazdicki@iu.edu</a:t>
            </a:r>
            <a:endParaRPr lang="en-US" sz="2000" u="sng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2000" u="sng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2000" u="sng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-US" sz="2000" u="sng" dirty="0">
                <a:solidFill>
                  <a:schemeClr val="accent6"/>
                </a:solidFill>
              </a:rPr>
              <a:t>Corinne Kim - Project Manager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6"/>
                </a:solidFill>
              </a:rPr>
              <a:t>E-mail: </a:t>
            </a:r>
            <a:r>
              <a:rPr lang="en-US" sz="2000" dirty="0">
                <a:solidFill>
                  <a:schemeClr val="accent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kimcor@iu.edu</a:t>
            </a:r>
            <a:endParaRPr lang="en-US" sz="2000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3000" u="sng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en-US" sz="3000" u="sng" dirty="0"/>
          </a:p>
          <a:p>
            <a:pPr marL="0" indent="0">
              <a:buNone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1028" name="Picture 4" descr="Image shows a green sign that says &quot;Contact Us&quot; and pictures of &quot;@&quot; and an email symbol. 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7" t="7373" r="2831" b="9461"/>
          <a:stretch/>
        </p:blipFill>
        <p:spPr bwMode="auto">
          <a:xfrm>
            <a:off x="1742290" y="3560779"/>
            <a:ext cx="2217364" cy="1641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965828"/>
      </p:ext>
    </p:extLst>
  </p:cSld>
  <p:clrMapOvr>
    <a:masterClrMapping/>
  </p:clrMapOvr>
</p:sld>
</file>

<file path=ppt/theme/theme1.xml><?xml version="1.0" encoding="utf-8"?>
<a:theme xmlns:a="http://schemas.openxmlformats.org/drawingml/2006/main" name="New NCRAD Powerpoint Theme">
  <a:themeElements>
    <a:clrScheme name="New NCRAD">
      <a:dk1>
        <a:srgbClr val="006298"/>
      </a:dk1>
      <a:lt1>
        <a:srgbClr val="F8F9FA"/>
      </a:lt1>
      <a:dk2>
        <a:srgbClr val="4D5A69"/>
      </a:dk2>
      <a:lt2>
        <a:srgbClr val="F9F9F0"/>
      </a:lt2>
      <a:accent1>
        <a:srgbClr val="00843D"/>
      </a:accent1>
      <a:accent2>
        <a:srgbClr val="C6ECF6"/>
      </a:accent2>
      <a:accent3>
        <a:srgbClr val="A7D094"/>
      </a:accent3>
      <a:accent4>
        <a:srgbClr val="F8F9FA"/>
      </a:accent4>
      <a:accent5>
        <a:srgbClr val="F9F9F0"/>
      </a:accent5>
      <a:accent6>
        <a:srgbClr val="000000"/>
      </a:accent6>
      <a:hlink>
        <a:srgbClr val="006298"/>
      </a:hlink>
      <a:folHlink>
        <a:srgbClr val="0084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NCRAD Powerpoint Theme" id="{3512A2AA-DFF6-4F07-A400-705E1CC00276}" vid="{653F14E9-71C5-4FA7-B5F7-DC68CA300175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33183</TotalTime>
  <Words>2455</Words>
  <Application>Microsoft Office PowerPoint</Application>
  <PresentationFormat>Widescreen</PresentationFormat>
  <Paragraphs>373</Paragraphs>
  <Slides>45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Aptos</vt:lpstr>
      <vt:lpstr>Aptos Display</vt:lpstr>
      <vt:lpstr>Arial</vt:lpstr>
      <vt:lpstr>Calibri</vt:lpstr>
      <vt:lpstr>New NCRAD Powerpoint Theme</vt:lpstr>
      <vt:lpstr>Custom Design</vt:lpstr>
      <vt:lpstr> SCI-PE New Coordinator Training: OHSU</vt:lpstr>
      <vt:lpstr>Training Overview</vt:lpstr>
      <vt:lpstr>SCI-PE Study Specimens per Visit</vt:lpstr>
      <vt:lpstr>Kit Orders</vt:lpstr>
      <vt:lpstr>PowerPoint Presentation</vt:lpstr>
      <vt:lpstr>When to Order Kits</vt:lpstr>
      <vt:lpstr>PowerPoint Presentation</vt:lpstr>
      <vt:lpstr>PowerPoint Presentation</vt:lpstr>
      <vt:lpstr>PowerPoint Presentation</vt:lpstr>
      <vt:lpstr>Specimen Labels</vt:lpstr>
      <vt:lpstr>PowerPoint Presentation</vt:lpstr>
      <vt:lpstr>PowerPoint Presentation</vt:lpstr>
      <vt:lpstr>PowerPoint Presentation</vt:lpstr>
      <vt:lpstr>Collection and Aliquot Tube Labels</vt:lpstr>
      <vt:lpstr>PowerPoint Presentation</vt:lpstr>
      <vt:lpstr>PowerPoint Presentation</vt:lpstr>
      <vt:lpstr>Labeling Aliquot Samples</vt:lpstr>
      <vt:lpstr>Handling/Processing Study Specimens: Blood</vt:lpstr>
      <vt:lpstr>PowerPoint Presentation</vt:lpstr>
      <vt:lpstr>PowerPoint Presentation</vt:lpstr>
      <vt:lpstr>PowerPoint Presentation</vt:lpstr>
      <vt:lpstr>Sample and Processing Forms</vt:lpstr>
      <vt:lpstr>Digital Sample and Shipment Forms</vt:lpstr>
      <vt:lpstr>SCI-PE Sample Form</vt:lpstr>
      <vt:lpstr>Survey Response Email</vt:lpstr>
      <vt:lpstr>Sample Shipment Packaging</vt:lpstr>
      <vt:lpstr>Frozen Batch Sample Shipment</vt:lpstr>
      <vt:lpstr>Frozen Batch Shipment Packaging</vt:lpstr>
      <vt:lpstr>PowerPoint Presentation</vt:lpstr>
      <vt:lpstr>Shipping with ShipExec</vt:lpstr>
      <vt:lpstr>Logging into  ShipExec</vt:lpstr>
      <vt:lpstr>Select your study</vt:lpstr>
      <vt:lpstr>Find your site</vt:lpstr>
      <vt:lpstr>Shipment Info</vt:lpstr>
      <vt:lpstr>Pickup Request</vt:lpstr>
      <vt:lpstr>Shipment Paperwork</vt:lpstr>
      <vt:lpstr>PowerPoint Presentation</vt:lpstr>
      <vt:lpstr>Voiding or Reprinting </vt:lpstr>
      <vt:lpstr>Voiding or Reprinting </vt:lpstr>
      <vt:lpstr>Advanced Notification IMPORTANT</vt:lpstr>
      <vt:lpstr>NCRAD Sample  Shipment Notification</vt:lpstr>
      <vt:lpstr>NCRAD Website – SCI-PE Page</vt:lpstr>
      <vt:lpstr>NCRAD Website – Helpful Pages</vt:lpstr>
      <vt:lpstr>FAQ</vt:lpstr>
      <vt:lpstr>SCI-PE Contact Information</vt:lpstr>
    </vt:vector>
  </TitlesOfParts>
  <Company>Indiana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Lagone, Emma C.</dc:creator>
  <cp:lastModifiedBy>Dickinson, Jazmyn Hope</cp:lastModifiedBy>
  <cp:revision>188</cp:revision>
  <cp:lastPrinted>2024-04-30T14:23:17Z</cp:lastPrinted>
  <dcterms:created xsi:type="dcterms:W3CDTF">2019-10-07T13:47:35Z</dcterms:created>
  <dcterms:modified xsi:type="dcterms:W3CDTF">2026-10-15T16:52:00Z</dcterms:modified>
</cp:coreProperties>
</file>